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av" ContentType="audio/x-wav"/>
  <Default Extension="png" ContentType="image/png"/>
  <Default Extension="wmf" ContentType="image/x-wmf"/>
  <Default Extension="wdp" ContentType="image/vnd.ms-photo"/>
  <Default Extension="emf" ContentType="image/x-e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428" r:id="rId3"/>
    <p:sldId id="429" r:id="rId4"/>
    <p:sldId id="430" r:id="rId5"/>
    <p:sldId id="431" r:id="rId6"/>
    <p:sldId id="432" r:id="rId7"/>
    <p:sldId id="433" r:id="rId8"/>
    <p:sldId id="434" r:id="rId9"/>
    <p:sldId id="435" r:id="rId10"/>
    <p:sldId id="436" r:id="rId11"/>
    <p:sldId id="437" r:id="rId12"/>
    <p:sldId id="438" r:id="rId13"/>
    <p:sldId id="439" r:id="rId14"/>
    <p:sldId id="440" r:id="rId15"/>
    <p:sldId id="442" r:id="rId16"/>
    <p:sldId id="443" r:id="rId17"/>
    <p:sldId id="444" r:id="rId18"/>
    <p:sldId id="445" r:id="rId19"/>
    <p:sldId id="446" r:id="rId20"/>
    <p:sldId id="447" r:id="rId21"/>
    <p:sldId id="449" r:id="rId22"/>
    <p:sldId id="450" r:id="rId23"/>
    <p:sldId id="451" r:id="rId24"/>
    <p:sldId id="452" r:id="rId25"/>
    <p:sldId id="453" r:id="rId26"/>
    <p:sldId id="454" r:id="rId27"/>
    <p:sldId id="455" r:id="rId28"/>
    <p:sldId id="456" r:id="rId29"/>
    <p:sldId id="457" r:id="rId30"/>
    <p:sldId id="458" r:id="rId31"/>
    <p:sldId id="412" r:id="rId32"/>
    <p:sldId id="413" r:id="rId34"/>
    <p:sldId id="414" r:id="rId35"/>
    <p:sldId id="415" r:id="rId36"/>
    <p:sldId id="416" r:id="rId37"/>
    <p:sldId id="417" r:id="rId38"/>
    <p:sldId id="418" r:id="rId39"/>
    <p:sldId id="419" r:id="rId40"/>
    <p:sldId id="420" r:id="rId41"/>
    <p:sldId id="421" r:id="rId42"/>
    <p:sldId id="422" r:id="rId43"/>
    <p:sldId id="462" r:id="rId44"/>
    <p:sldId id="463" r:id="rId45"/>
    <p:sldId id="424" r:id="rId46"/>
    <p:sldId id="425" r:id="rId47"/>
    <p:sldId id="469" r:id="rId48"/>
    <p:sldId id="466" r:id="rId49"/>
    <p:sldId id="468" r:id="rId50"/>
    <p:sldId id="467" r:id="rId51"/>
    <p:sldId id="459" r:id="rId52"/>
    <p:sldId id="471" r:id="rId53"/>
    <p:sldId id="489" r:id="rId54"/>
    <p:sldId id="487" r:id="rId55"/>
    <p:sldId id="488" r:id="rId56"/>
    <p:sldId id="490" r:id="rId57"/>
    <p:sldId id="491" r:id="rId58"/>
    <p:sldId id="493" r:id="rId59"/>
    <p:sldId id="494" r:id="rId60"/>
    <p:sldId id="496" r:id="rId61"/>
    <p:sldId id="497" r:id="rId62"/>
    <p:sldId id="498" r:id="rId63"/>
    <p:sldId id="499" r:id="rId64"/>
    <p:sldId id="500" r:id="rId65"/>
    <p:sldId id="507" r:id="rId66"/>
    <p:sldId id="508" r:id="rId67"/>
    <p:sldId id="509" r:id="rId68"/>
    <p:sldId id="510" r:id="rId69"/>
    <p:sldId id="515" r:id="rId70"/>
    <p:sldId id="516" r:id="rId71"/>
    <p:sldId id="517" r:id="rId72"/>
    <p:sldId id="511" r:id="rId73"/>
    <p:sldId id="522" r:id="rId74"/>
    <p:sldId id="523" r:id="rId75"/>
    <p:sldId id="518" r:id="rId76"/>
    <p:sldId id="524" r:id="rId77"/>
    <p:sldId id="525" r:id="rId78"/>
    <p:sldId id="526" r:id="rId79"/>
    <p:sldId id="527" r:id="rId80"/>
    <p:sldId id="528" r:id="rId81"/>
    <p:sldId id="529" r:id="rId82"/>
    <p:sldId id="530" r:id="rId83"/>
    <p:sldId id="531" r:id="rId84"/>
    <p:sldId id="532" r:id="rId85"/>
    <p:sldId id="533" r:id="rId86"/>
    <p:sldId id="534" r:id="rId87"/>
    <p:sldId id="535" r:id="rId88"/>
    <p:sldId id="537" r:id="rId89"/>
    <p:sldId id="538" r:id="rId90"/>
    <p:sldId id="539" r:id="rId91"/>
    <p:sldId id="540" r:id="rId92"/>
    <p:sldId id="541" r:id="rId93"/>
    <p:sldId id="542" r:id="rId94"/>
    <p:sldId id="543" r:id="rId95"/>
    <p:sldId id="545" r:id="rId96"/>
    <p:sldId id="546" r:id="rId97"/>
    <p:sldId id="547" r:id="rId98"/>
    <p:sldId id="548" r:id="rId99"/>
    <p:sldId id="549" r:id="rId100"/>
    <p:sldId id="558" r:id="rId101"/>
    <p:sldId id="560" r:id="rId102"/>
    <p:sldId id="550" r:id="rId103"/>
    <p:sldId id="551" r:id="rId104"/>
    <p:sldId id="555" r:id="rId105"/>
    <p:sldId id="552" r:id="rId106"/>
    <p:sldId id="575" r:id="rId107"/>
    <p:sldId id="576" r:id="rId108"/>
    <p:sldId id="577" r:id="rId109"/>
    <p:sldId id="578" r:id="rId110"/>
    <p:sldId id="579" r:id="rId111"/>
    <p:sldId id="583" r:id="rId112"/>
    <p:sldId id="585" r:id="rId113"/>
    <p:sldId id="582" r:id="rId114"/>
    <p:sldId id="586" r:id="rId115"/>
    <p:sldId id="587" r:id="rId116"/>
    <p:sldId id="591" r:id="rId117"/>
    <p:sldId id="592" r:id="rId118"/>
    <p:sldId id="593" r:id="rId119"/>
    <p:sldId id="597" r:id="rId120"/>
    <p:sldId id="598" r:id="rId121"/>
    <p:sldId id="599" r:id="rId122"/>
    <p:sldId id="600" r:id="rId123"/>
    <p:sldId id="601" r:id="rId124"/>
    <p:sldId id="602" r:id="rId125"/>
    <p:sldId id="603" r:id="rId126"/>
    <p:sldId id="604" r:id="rId127"/>
    <p:sldId id="605" r:id="rId128"/>
    <p:sldId id="608" r:id="rId129"/>
    <p:sldId id="609" r:id="rId130"/>
    <p:sldId id="610" r:id="rId131"/>
    <p:sldId id="611" r:id="rId132"/>
    <p:sldId id="612" r:id="rId133"/>
    <p:sldId id="613" r:id="rId134"/>
    <p:sldId id="616" r:id="rId135"/>
    <p:sldId id="617" r:id="rId136"/>
    <p:sldId id="618" r:id="rId137"/>
    <p:sldId id="619" r:id="rId138"/>
    <p:sldId id="623" r:id="rId139"/>
    <p:sldId id="629" r:id="rId140"/>
    <p:sldId id="627" r:id="rId141"/>
    <p:sldId id="620" r:id="rId142"/>
    <p:sldId id="625" r:id="rId143"/>
    <p:sldId id="631" r:id="rId144"/>
  </p:sldIdLst>
  <p:sldSz cx="9144000" cy="6858000" type="screen4x3"/>
  <p:notesSz cx="6858000" cy="9144000"/>
  <p:defaultTextStyle>
    <a:defPPr>
      <a:defRPr lang="zh-CN"/>
    </a:defPPr>
    <a:lvl1pPr algn="l" rtl="0" fontAlgn="base">
      <a:lnSpc>
        <a:spcPct val="150000"/>
      </a:lnSpc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lnSpc>
        <a:spcPct val="150000"/>
      </a:lnSpc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lnSpc>
        <a:spcPct val="150000"/>
      </a:lnSpc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lnSpc>
        <a:spcPct val="150000"/>
      </a:lnSpc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lnSpc>
        <a:spcPct val="150000"/>
      </a:lnSpc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6FF66"/>
    <a:srgbClr val="66FF33"/>
    <a:srgbClr val="66FFFF"/>
    <a:srgbClr val="008000"/>
    <a:srgbClr val="CC0000"/>
    <a:srgbClr val="CC3399"/>
    <a:srgbClr val="F83C4E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97" autoAdjust="0"/>
    <p:restoredTop sz="98712" autoAdjust="0"/>
  </p:normalViewPr>
  <p:slideViewPr>
    <p:cSldViewPr>
      <p:cViewPr varScale="1">
        <p:scale>
          <a:sx n="110" d="100"/>
          <a:sy n="110" d="100"/>
        </p:scale>
        <p:origin x="121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notesMaster" Target="notesMasters/notesMaster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7" Type="http://schemas.openxmlformats.org/officeDocument/2006/relationships/tableStyles" Target="tableStyles.xml"/><Relationship Id="rId146" Type="http://schemas.openxmlformats.org/officeDocument/2006/relationships/viewProps" Target="viewProps.xml"/><Relationship Id="rId145" Type="http://schemas.openxmlformats.org/officeDocument/2006/relationships/presProps" Target="presProps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2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1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10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9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wmf"/><Relationship Id="rId2" Type="http://schemas.openxmlformats.org/officeDocument/2006/relationships/image" Target="../media/image126.wmf"/><Relationship Id="rId1" Type="http://schemas.openxmlformats.org/officeDocument/2006/relationships/image" Target="../media/image125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wmf"/></Relationships>
</file>

<file path=ppt/drawings/_rels/vmlDrawing12.vml.rels><?xml version="1.0" encoding="UTF-8" standalone="yes"?>
<Relationships xmlns="http://schemas.openxmlformats.org/package/2006/relationships"><Relationship Id="rId5" Type="http://schemas.openxmlformats.org/officeDocument/2006/relationships/image" Target="../media/image142.wmf"/><Relationship Id="rId4" Type="http://schemas.openxmlformats.org/officeDocument/2006/relationships/image" Target="../media/image141.wmf"/><Relationship Id="rId3" Type="http://schemas.openxmlformats.org/officeDocument/2006/relationships/image" Target="../media/image140.wmf"/><Relationship Id="rId2" Type="http://schemas.openxmlformats.org/officeDocument/2006/relationships/image" Target="../media/image139.wmf"/><Relationship Id="rId1" Type="http://schemas.openxmlformats.org/officeDocument/2006/relationships/image" Target="../media/image138.wmf"/></Relationships>
</file>

<file path=ppt/drawings/_rels/vmlDrawing13.vml.rels><?xml version="1.0" encoding="UTF-8" standalone="yes"?>
<Relationships xmlns="http://schemas.openxmlformats.org/package/2006/relationships"><Relationship Id="rId4" Type="http://schemas.openxmlformats.org/officeDocument/2006/relationships/image" Target="../media/image146.wmf"/><Relationship Id="rId3" Type="http://schemas.openxmlformats.org/officeDocument/2006/relationships/image" Target="../media/image145.wmf"/><Relationship Id="rId2" Type="http://schemas.openxmlformats.org/officeDocument/2006/relationships/image" Target="../media/image144.wmf"/><Relationship Id="rId1" Type="http://schemas.openxmlformats.org/officeDocument/2006/relationships/image" Target="../media/image143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7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wmf"/><Relationship Id="rId1" Type="http://schemas.openxmlformats.org/officeDocument/2006/relationships/image" Target="../media/image148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0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5" Type="http://schemas.openxmlformats.org/officeDocument/2006/relationships/image" Target="../media/image44.wmf"/><Relationship Id="rId4" Type="http://schemas.openxmlformats.org/officeDocument/2006/relationships/image" Target="../media/image43.wmf"/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7.vml.rels><?xml version="1.0" encoding="UTF-8" standalone="yes"?>
<Relationships xmlns="http://schemas.openxmlformats.org/package/2006/relationships"><Relationship Id="rId9" Type="http://schemas.openxmlformats.org/officeDocument/2006/relationships/image" Target="../media/image61.emf"/><Relationship Id="rId8" Type="http://schemas.openxmlformats.org/officeDocument/2006/relationships/image" Target="../media/image60.emf"/><Relationship Id="rId7" Type="http://schemas.openxmlformats.org/officeDocument/2006/relationships/image" Target="../media/image59.emf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56.emf"/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2" Type="http://schemas.openxmlformats.org/officeDocument/2006/relationships/image" Target="../media/image64.emf"/><Relationship Id="rId11" Type="http://schemas.openxmlformats.org/officeDocument/2006/relationships/image" Target="../media/image63.emf"/><Relationship Id="rId10" Type="http://schemas.openxmlformats.org/officeDocument/2006/relationships/image" Target="../media/image62.emf"/><Relationship Id="rId1" Type="http://schemas.openxmlformats.org/officeDocument/2006/relationships/image" Target="../media/image53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6.wmf"/></Relationships>
</file>

<file path=ppt/drawings/_rels/vmlDrawing9.vml.rels><?xml version="1.0" encoding="UTF-8" standalone="yes"?>
<Relationships xmlns="http://schemas.openxmlformats.org/package/2006/relationships"><Relationship Id="rId4" Type="http://schemas.openxmlformats.org/officeDocument/2006/relationships/image" Target="../media/image95.wmf"/><Relationship Id="rId3" Type="http://schemas.openxmlformats.org/officeDocument/2006/relationships/image" Target="../media/image94.wmf"/><Relationship Id="rId2" Type="http://schemas.openxmlformats.org/officeDocument/2006/relationships/image" Target="../media/image93.wmf"/><Relationship Id="rId1" Type="http://schemas.openxmlformats.org/officeDocument/2006/relationships/image" Target="../media/image9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0DB5F0-529F-4911-9EF1-26B2CB9263A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CDEE4-AA0B-403F-B8FD-DD4098960EE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image4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image6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tags" Target="../tags/tag1.xml"/><Relationship Id="rId3" Type="http://schemas.microsoft.com/office/2007/relationships/hdphoto" Target="../media/image4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microsoft.com/office/2007/relationships/hdphoto" Target="../media/image4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microsoft.com/office/2007/relationships/hdphoto" Target="../media/image4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microsoft.com/office/2007/relationships/hdphoto" Target="../media/image4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/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/>
                  </a14:imgProps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封面/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F:\0PPT素材\背景及图片\白麻子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3478"/>
          <a:stretch>
            <a:fillRect/>
          </a:stretch>
        </p:blipFill>
        <p:spPr bwMode="auto">
          <a:xfrm>
            <a:off x="1" y="1"/>
            <a:ext cx="9143999" cy="6857999"/>
          </a:xfrm>
          <a:prstGeom prst="rect">
            <a:avLst/>
          </a:prstGeom>
          <a:noFill/>
          <a:ln>
            <a:solidFill>
              <a:srgbClr val="1F497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备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6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22815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教学分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4" descr="F:\0PPT素材\背景及图片\白麻子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3478"/>
          <a:stretch>
            <a:fillRect/>
          </a:stretch>
        </p:blipFill>
        <p:spPr bwMode="auto">
          <a:xfrm>
            <a:off x="1" y="1"/>
            <a:ext cx="9143999" cy="6857999"/>
          </a:xfrm>
          <a:prstGeom prst="rect">
            <a:avLst/>
          </a:prstGeom>
          <a:noFill/>
          <a:ln>
            <a:solidFill>
              <a:srgbClr val="1F497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接连接符 25"/>
          <p:cNvCxnSpPr/>
          <p:nvPr/>
        </p:nvCxnSpPr>
        <p:spPr>
          <a:xfrm flipV="1">
            <a:off x="953128" y="872086"/>
            <a:ext cx="7147876" cy="1"/>
          </a:xfrm>
          <a:prstGeom prst="line">
            <a:avLst/>
          </a:prstGeom>
          <a:noFill/>
          <a:ln w="15875" cap="flat" cmpd="sng" algn="ctr">
            <a:solidFill>
              <a:srgbClr val="118C3B"/>
            </a:solidFill>
            <a:prstDash val="solid"/>
          </a:ln>
          <a:effectLst/>
        </p:spPr>
      </p:cxnSp>
      <p:sp>
        <p:nvSpPr>
          <p:cNvPr id="42" name="MH_Other_4"/>
          <p:cNvSpPr/>
          <p:nvPr>
            <p:custDataLst>
              <p:tags r:id="rId4"/>
            </p:custDataLst>
          </p:nvPr>
        </p:nvSpPr>
        <p:spPr>
          <a:xfrm>
            <a:off x="235547" y="220781"/>
            <a:ext cx="416148" cy="554864"/>
          </a:xfrm>
          <a:prstGeom prst="ellipse">
            <a:avLst/>
          </a:prstGeom>
          <a:solidFill>
            <a:schemeClr val="accent2"/>
          </a:solidFill>
          <a:ln w="15875">
            <a:noFill/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22" tIns="50759" rIns="101522" bIns="50759" anchor="ctr"/>
          <a:lstStyle/>
          <a:p>
            <a:pPr algn="ctr"/>
            <a:endParaRPr lang="en-US">
              <a:solidFill>
                <a:prstClr val="white"/>
              </a:solidFill>
              <a:sym typeface="+mn-lt"/>
            </a:endParaRPr>
          </a:p>
        </p:txBody>
      </p:sp>
      <p:sp>
        <p:nvSpPr>
          <p:cNvPr id="43" name="MH_Other_4"/>
          <p:cNvSpPr/>
          <p:nvPr>
            <p:custDataLst>
              <p:tags r:id="rId5"/>
            </p:custDataLst>
          </p:nvPr>
        </p:nvSpPr>
        <p:spPr>
          <a:xfrm>
            <a:off x="-68560" y="674337"/>
            <a:ext cx="271937" cy="362583"/>
          </a:xfrm>
          <a:prstGeom prst="ellipse">
            <a:avLst/>
          </a:prstGeom>
          <a:solidFill>
            <a:schemeClr val="accent1"/>
          </a:solidFill>
          <a:ln w="15875">
            <a:noFill/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22" tIns="50759" rIns="101522" bIns="50759" anchor="ctr"/>
          <a:lstStyle/>
          <a:p>
            <a:pPr algn="ctr"/>
            <a:endParaRPr lang="en-US">
              <a:solidFill>
                <a:prstClr val="white"/>
              </a:solidFill>
              <a:sym typeface="+mn-lt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585093" y="417420"/>
            <a:ext cx="324000" cy="432000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952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5" name="MH_Other_4"/>
          <p:cNvSpPr/>
          <p:nvPr>
            <p:custDataLst>
              <p:tags r:id="rId6"/>
            </p:custDataLst>
          </p:nvPr>
        </p:nvSpPr>
        <p:spPr>
          <a:xfrm>
            <a:off x="158706" y="15874"/>
            <a:ext cx="153681" cy="204908"/>
          </a:xfrm>
          <a:prstGeom prst="ellipse">
            <a:avLst/>
          </a:prstGeom>
          <a:solidFill>
            <a:schemeClr val="accent1"/>
          </a:solidFill>
          <a:ln w="15875">
            <a:noFill/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22" tIns="50759" rIns="101522" bIns="50759" anchor="ctr"/>
          <a:lstStyle/>
          <a:p>
            <a:pPr algn="ctr"/>
            <a:endParaRPr lang="en-US">
              <a:solidFill>
                <a:prstClr val="white"/>
              </a:solidFill>
              <a:sym typeface="+mn-lt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教学设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F:\0PPT素材\背景及图片\白麻子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3478"/>
          <a:stretch>
            <a:fillRect/>
          </a:stretch>
        </p:blipFill>
        <p:spPr bwMode="auto">
          <a:xfrm>
            <a:off x="1" y="1"/>
            <a:ext cx="9143999" cy="6857999"/>
          </a:xfrm>
          <a:prstGeom prst="rect">
            <a:avLst/>
          </a:prstGeom>
          <a:noFill/>
          <a:ln>
            <a:solidFill>
              <a:srgbClr val="1F497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接连接符 25"/>
          <p:cNvCxnSpPr/>
          <p:nvPr/>
        </p:nvCxnSpPr>
        <p:spPr>
          <a:xfrm flipV="1">
            <a:off x="953128" y="872086"/>
            <a:ext cx="7147876" cy="1"/>
          </a:xfrm>
          <a:prstGeom prst="line">
            <a:avLst/>
          </a:prstGeom>
          <a:noFill/>
          <a:ln w="15875" cap="flat" cmpd="sng" algn="ctr">
            <a:solidFill>
              <a:srgbClr val="118C3B"/>
            </a:solidFill>
            <a:prstDash val="solid"/>
          </a:ln>
          <a:effectLst/>
        </p:spPr>
      </p:cxnSp>
      <p:sp>
        <p:nvSpPr>
          <p:cNvPr id="42" name="MH_Other_4"/>
          <p:cNvSpPr/>
          <p:nvPr>
            <p:custDataLst>
              <p:tags r:id="rId4"/>
            </p:custDataLst>
          </p:nvPr>
        </p:nvSpPr>
        <p:spPr>
          <a:xfrm>
            <a:off x="235547" y="220781"/>
            <a:ext cx="416148" cy="554864"/>
          </a:xfrm>
          <a:prstGeom prst="ellipse">
            <a:avLst/>
          </a:prstGeom>
          <a:solidFill>
            <a:schemeClr val="accent2"/>
          </a:solidFill>
          <a:ln w="15875">
            <a:noFill/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22" tIns="50759" rIns="101522" bIns="50759" anchor="ctr"/>
          <a:lstStyle/>
          <a:p>
            <a:pPr algn="ctr"/>
            <a:endParaRPr lang="en-US">
              <a:solidFill>
                <a:prstClr val="white"/>
              </a:solidFill>
              <a:sym typeface="+mn-lt"/>
            </a:endParaRPr>
          </a:p>
        </p:txBody>
      </p:sp>
      <p:sp>
        <p:nvSpPr>
          <p:cNvPr id="43" name="MH_Other_4"/>
          <p:cNvSpPr/>
          <p:nvPr>
            <p:custDataLst>
              <p:tags r:id="rId5"/>
            </p:custDataLst>
          </p:nvPr>
        </p:nvSpPr>
        <p:spPr>
          <a:xfrm>
            <a:off x="-68560" y="674337"/>
            <a:ext cx="271937" cy="362583"/>
          </a:xfrm>
          <a:prstGeom prst="ellipse">
            <a:avLst/>
          </a:prstGeom>
          <a:solidFill>
            <a:schemeClr val="accent1"/>
          </a:solidFill>
          <a:ln w="15875">
            <a:noFill/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22" tIns="50759" rIns="101522" bIns="50759" anchor="ctr"/>
          <a:lstStyle/>
          <a:p>
            <a:pPr algn="ctr"/>
            <a:endParaRPr lang="en-US">
              <a:solidFill>
                <a:prstClr val="white"/>
              </a:solidFill>
              <a:sym typeface="+mn-lt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585093" y="417420"/>
            <a:ext cx="324000" cy="432000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952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5" name="MH_Other_4"/>
          <p:cNvSpPr/>
          <p:nvPr>
            <p:custDataLst>
              <p:tags r:id="rId6"/>
            </p:custDataLst>
          </p:nvPr>
        </p:nvSpPr>
        <p:spPr>
          <a:xfrm>
            <a:off x="158706" y="15874"/>
            <a:ext cx="153681" cy="204908"/>
          </a:xfrm>
          <a:prstGeom prst="ellipse">
            <a:avLst/>
          </a:prstGeom>
          <a:solidFill>
            <a:schemeClr val="accent1"/>
          </a:solidFill>
          <a:ln w="15875">
            <a:noFill/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22" tIns="50759" rIns="101522" bIns="50759" anchor="ctr"/>
          <a:lstStyle/>
          <a:p>
            <a:pPr algn="ctr"/>
            <a:endParaRPr lang="en-US">
              <a:solidFill>
                <a:prstClr val="white"/>
              </a:solidFill>
              <a:sym typeface="+mn-lt"/>
            </a:endParaRPr>
          </a:p>
        </p:txBody>
      </p:sp>
      <p:sp>
        <p:nvSpPr>
          <p:cNvPr id="65" name="标题 1"/>
          <p:cNvSpPr txBox="1"/>
          <p:nvPr/>
        </p:nvSpPr>
        <p:spPr>
          <a:xfrm>
            <a:off x="1075044" y="396843"/>
            <a:ext cx="1164425" cy="37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vert="horz" wrap="none" lIns="68582" tIns="34292" rIns="68582" bIns="34292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2000" b="1" kern="0" dirty="0">
                <a:solidFill>
                  <a:schemeClr val="accent1">
                    <a:lumMod val="75000"/>
                  </a:schemeClr>
                </a:solidFill>
              </a:rPr>
              <a:t>教学小结</a:t>
            </a:r>
            <a:endParaRPr lang="zh-CN" altLang="en-US" sz="2000" b="1" kern="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教学过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F:\0PPT素材\背景及图片\白麻子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3478"/>
          <a:stretch>
            <a:fillRect/>
          </a:stretch>
        </p:blipFill>
        <p:spPr bwMode="auto">
          <a:xfrm>
            <a:off x="1" y="1"/>
            <a:ext cx="9143999" cy="6857999"/>
          </a:xfrm>
          <a:prstGeom prst="rect">
            <a:avLst/>
          </a:prstGeom>
          <a:noFill/>
          <a:ln>
            <a:solidFill>
              <a:srgbClr val="1F497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接连接符 25"/>
          <p:cNvCxnSpPr/>
          <p:nvPr/>
        </p:nvCxnSpPr>
        <p:spPr>
          <a:xfrm flipV="1">
            <a:off x="953128" y="872086"/>
            <a:ext cx="7147876" cy="1"/>
          </a:xfrm>
          <a:prstGeom prst="line">
            <a:avLst/>
          </a:prstGeom>
          <a:noFill/>
          <a:ln w="15875" cap="flat" cmpd="sng" algn="ctr">
            <a:solidFill>
              <a:srgbClr val="118C3B"/>
            </a:solidFill>
            <a:prstDash val="solid"/>
          </a:ln>
          <a:effectLst/>
        </p:spPr>
      </p:cxnSp>
      <p:sp>
        <p:nvSpPr>
          <p:cNvPr id="42" name="MH_Other_4"/>
          <p:cNvSpPr/>
          <p:nvPr>
            <p:custDataLst>
              <p:tags r:id="rId4"/>
            </p:custDataLst>
          </p:nvPr>
        </p:nvSpPr>
        <p:spPr>
          <a:xfrm>
            <a:off x="235547" y="220781"/>
            <a:ext cx="416148" cy="554864"/>
          </a:xfrm>
          <a:prstGeom prst="ellipse">
            <a:avLst/>
          </a:prstGeom>
          <a:solidFill>
            <a:schemeClr val="accent2"/>
          </a:solidFill>
          <a:ln w="15875">
            <a:noFill/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22" tIns="50759" rIns="101522" bIns="50759" anchor="ctr"/>
          <a:lstStyle/>
          <a:p>
            <a:pPr algn="ctr"/>
            <a:endParaRPr lang="en-US">
              <a:solidFill>
                <a:prstClr val="white"/>
              </a:solidFill>
              <a:sym typeface="+mn-lt"/>
            </a:endParaRPr>
          </a:p>
        </p:txBody>
      </p:sp>
      <p:sp>
        <p:nvSpPr>
          <p:cNvPr id="43" name="MH_Other_4"/>
          <p:cNvSpPr/>
          <p:nvPr>
            <p:custDataLst>
              <p:tags r:id="rId5"/>
            </p:custDataLst>
          </p:nvPr>
        </p:nvSpPr>
        <p:spPr>
          <a:xfrm>
            <a:off x="-68560" y="674337"/>
            <a:ext cx="271937" cy="362583"/>
          </a:xfrm>
          <a:prstGeom prst="ellipse">
            <a:avLst/>
          </a:prstGeom>
          <a:solidFill>
            <a:schemeClr val="accent1"/>
          </a:solidFill>
          <a:ln w="15875">
            <a:noFill/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22" tIns="50759" rIns="101522" bIns="50759" anchor="ctr"/>
          <a:lstStyle/>
          <a:p>
            <a:pPr algn="ctr"/>
            <a:endParaRPr lang="en-US">
              <a:solidFill>
                <a:prstClr val="white"/>
              </a:solidFill>
              <a:sym typeface="+mn-lt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585093" y="417420"/>
            <a:ext cx="324000" cy="432000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952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5" name="MH_Other_4"/>
          <p:cNvSpPr/>
          <p:nvPr>
            <p:custDataLst>
              <p:tags r:id="rId6"/>
            </p:custDataLst>
          </p:nvPr>
        </p:nvSpPr>
        <p:spPr>
          <a:xfrm>
            <a:off x="158706" y="15874"/>
            <a:ext cx="153681" cy="204908"/>
          </a:xfrm>
          <a:prstGeom prst="ellipse">
            <a:avLst/>
          </a:prstGeom>
          <a:solidFill>
            <a:schemeClr val="accent1"/>
          </a:solidFill>
          <a:ln w="15875">
            <a:noFill/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22" tIns="50759" rIns="101522" bIns="50759" anchor="ctr"/>
          <a:lstStyle/>
          <a:p>
            <a:pPr algn="ctr"/>
            <a:endParaRPr lang="en-US">
              <a:solidFill>
                <a:prstClr val="white"/>
              </a:solidFill>
              <a:sym typeface="+mn-lt"/>
            </a:endParaRPr>
          </a:p>
        </p:txBody>
      </p:sp>
      <p:sp>
        <p:nvSpPr>
          <p:cNvPr id="65" name="标题 1"/>
          <p:cNvSpPr txBox="1"/>
          <p:nvPr/>
        </p:nvSpPr>
        <p:spPr>
          <a:xfrm>
            <a:off x="1075044" y="396843"/>
            <a:ext cx="1164425" cy="37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vert="horz" wrap="none" lIns="68582" tIns="34292" rIns="68582" bIns="34292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2000" b="1" kern="0" dirty="0">
                <a:solidFill>
                  <a:schemeClr val="accent1">
                    <a:lumMod val="75000"/>
                  </a:schemeClr>
                </a:solidFill>
              </a:rPr>
              <a:t>教学小结</a:t>
            </a:r>
            <a:endParaRPr lang="zh-CN" altLang="en-US" sz="2000" b="1" kern="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教学反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F:\0PPT素材\背景及图片\白麻子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3478"/>
          <a:stretch>
            <a:fillRect/>
          </a:stretch>
        </p:blipFill>
        <p:spPr bwMode="auto">
          <a:xfrm>
            <a:off x="1" y="1"/>
            <a:ext cx="9143999" cy="6857999"/>
          </a:xfrm>
          <a:prstGeom prst="rect">
            <a:avLst/>
          </a:prstGeom>
          <a:noFill/>
          <a:ln>
            <a:solidFill>
              <a:srgbClr val="1F497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接连接符 25"/>
          <p:cNvCxnSpPr/>
          <p:nvPr/>
        </p:nvCxnSpPr>
        <p:spPr>
          <a:xfrm flipV="1">
            <a:off x="953128" y="872086"/>
            <a:ext cx="7147876" cy="1"/>
          </a:xfrm>
          <a:prstGeom prst="line">
            <a:avLst/>
          </a:prstGeom>
          <a:noFill/>
          <a:ln w="15875" cap="flat" cmpd="sng" algn="ctr">
            <a:solidFill>
              <a:srgbClr val="118C3B"/>
            </a:solidFill>
            <a:prstDash val="solid"/>
          </a:ln>
          <a:effectLst/>
        </p:spPr>
      </p:cxnSp>
      <p:sp>
        <p:nvSpPr>
          <p:cNvPr id="41" name="KSO_Shape"/>
          <p:cNvSpPr/>
          <p:nvPr/>
        </p:nvSpPr>
        <p:spPr bwMode="auto">
          <a:xfrm>
            <a:off x="8205387" y="400673"/>
            <a:ext cx="219592" cy="537255"/>
          </a:xfrm>
          <a:custGeom>
            <a:avLst/>
            <a:gdLst>
              <a:gd name="T0" fmla="*/ 982546 w 2361"/>
              <a:gd name="T1" fmla="*/ 83198 h 4328"/>
              <a:gd name="T2" fmla="*/ 914296 w 2361"/>
              <a:gd name="T3" fmla="*/ 41599 h 4328"/>
              <a:gd name="T4" fmla="*/ 684994 w 2361"/>
              <a:gd name="T5" fmla="*/ 256249 h 4328"/>
              <a:gd name="T6" fmla="*/ 620490 w 2361"/>
              <a:gd name="T7" fmla="*/ 383125 h 4328"/>
              <a:gd name="T8" fmla="*/ 579706 w 2361"/>
              <a:gd name="T9" fmla="*/ 479218 h 4328"/>
              <a:gd name="T10" fmla="*/ 56597 w 2361"/>
              <a:gd name="T11" fmla="*/ 1501301 h 4328"/>
              <a:gd name="T12" fmla="*/ 32876 w 2361"/>
              <a:gd name="T13" fmla="*/ 1601555 h 4328"/>
              <a:gd name="T14" fmla="*/ 20392 w 2361"/>
              <a:gd name="T15" fmla="*/ 1676017 h 4328"/>
              <a:gd name="T16" fmla="*/ 0 w 2361"/>
              <a:gd name="T17" fmla="*/ 1792493 h 4328"/>
              <a:gd name="T18" fmla="*/ 7907 w 2361"/>
              <a:gd name="T19" fmla="*/ 1800397 h 4328"/>
              <a:gd name="T20" fmla="*/ 58262 w 2361"/>
              <a:gd name="T21" fmla="*/ 1700976 h 4328"/>
              <a:gd name="T22" fmla="*/ 120685 w 2361"/>
              <a:gd name="T23" fmla="*/ 1654801 h 4328"/>
              <a:gd name="T24" fmla="*/ 191848 w 2361"/>
              <a:gd name="T25" fmla="*/ 1569524 h 4328"/>
              <a:gd name="T26" fmla="*/ 727026 w 2361"/>
              <a:gd name="T27" fmla="*/ 582799 h 4328"/>
              <a:gd name="T28" fmla="*/ 747417 w 2361"/>
              <a:gd name="T29" fmla="*/ 563248 h 4328"/>
              <a:gd name="T30" fmla="*/ 936353 w 2361"/>
              <a:gd name="T31" fmla="*/ 195930 h 4328"/>
              <a:gd name="T32" fmla="*/ 799853 w 2361"/>
              <a:gd name="T33" fmla="*/ 475475 h 4328"/>
              <a:gd name="T34" fmla="*/ 802350 w 2361"/>
              <a:gd name="T35" fmla="*/ 501266 h 4328"/>
              <a:gd name="T36" fmla="*/ 980049 w 2361"/>
              <a:gd name="T37" fmla="*/ 158907 h 4328"/>
              <a:gd name="T38" fmla="*/ 963819 w 2361"/>
              <a:gd name="T39" fmla="*/ 141852 h 4328"/>
              <a:gd name="T40" fmla="*/ 982546 w 2361"/>
              <a:gd name="T41" fmla="*/ 104829 h 4328"/>
              <a:gd name="T42" fmla="*/ 210159 w 2361"/>
              <a:gd name="T43" fmla="*/ 1549140 h 4328"/>
              <a:gd name="T44" fmla="*/ 84896 w 2361"/>
              <a:gd name="T45" fmla="*/ 1493398 h 4328"/>
              <a:gd name="T46" fmla="*/ 412827 w 2361"/>
              <a:gd name="T47" fmla="*/ 849032 h 4328"/>
              <a:gd name="T48" fmla="*/ 598017 w 2361"/>
              <a:gd name="T49" fmla="*/ 488786 h 4328"/>
              <a:gd name="T50" fmla="*/ 627564 w 2361"/>
              <a:gd name="T51" fmla="*/ 503762 h 4328"/>
              <a:gd name="T52" fmla="*/ 720783 w 2361"/>
              <a:gd name="T53" fmla="*/ 552848 h 4328"/>
              <a:gd name="T54" fmla="*/ 741175 w 2361"/>
              <a:gd name="T55" fmla="*/ 530385 h 4328"/>
              <a:gd name="T56" fmla="*/ 733268 w 2361"/>
              <a:gd name="T57" fmla="*/ 532465 h 4328"/>
              <a:gd name="T58" fmla="*/ 601763 w 2361"/>
              <a:gd name="T59" fmla="*/ 465075 h 4328"/>
              <a:gd name="T60" fmla="*/ 829816 w 2361"/>
              <a:gd name="T61" fmla="*/ 25791 h 4328"/>
              <a:gd name="T62" fmla="*/ 962154 w 2361"/>
              <a:gd name="T63" fmla="*/ 99421 h 4328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361" h="4328">
                <a:moveTo>
                  <a:pt x="2361" y="252"/>
                </a:moveTo>
                <a:cubicBezTo>
                  <a:pt x="2361" y="200"/>
                  <a:pt x="2361" y="200"/>
                  <a:pt x="2361" y="200"/>
                </a:cubicBezTo>
                <a:cubicBezTo>
                  <a:pt x="2293" y="156"/>
                  <a:pt x="2293" y="156"/>
                  <a:pt x="2293" y="156"/>
                </a:cubicBezTo>
                <a:cubicBezTo>
                  <a:pt x="2197" y="100"/>
                  <a:pt x="2197" y="100"/>
                  <a:pt x="2197" y="100"/>
                </a:cubicBezTo>
                <a:cubicBezTo>
                  <a:pt x="2103" y="55"/>
                  <a:pt x="2024" y="21"/>
                  <a:pt x="1960" y="0"/>
                </a:cubicBezTo>
                <a:cubicBezTo>
                  <a:pt x="1646" y="616"/>
                  <a:pt x="1646" y="616"/>
                  <a:pt x="1646" y="616"/>
                </a:cubicBezTo>
                <a:cubicBezTo>
                  <a:pt x="1621" y="661"/>
                  <a:pt x="1621" y="661"/>
                  <a:pt x="1621" y="661"/>
                </a:cubicBezTo>
                <a:cubicBezTo>
                  <a:pt x="1491" y="921"/>
                  <a:pt x="1491" y="921"/>
                  <a:pt x="1491" y="921"/>
                </a:cubicBezTo>
                <a:cubicBezTo>
                  <a:pt x="1375" y="1143"/>
                  <a:pt x="1375" y="1143"/>
                  <a:pt x="1375" y="1143"/>
                </a:cubicBezTo>
                <a:cubicBezTo>
                  <a:pt x="1393" y="1152"/>
                  <a:pt x="1393" y="1152"/>
                  <a:pt x="1393" y="1152"/>
                </a:cubicBezTo>
                <a:cubicBezTo>
                  <a:pt x="1375" y="1186"/>
                  <a:pt x="1375" y="1186"/>
                  <a:pt x="1375" y="1186"/>
                </a:cubicBezTo>
                <a:cubicBezTo>
                  <a:pt x="136" y="3609"/>
                  <a:pt x="136" y="3609"/>
                  <a:pt x="136" y="3609"/>
                </a:cubicBezTo>
                <a:cubicBezTo>
                  <a:pt x="187" y="3632"/>
                  <a:pt x="187" y="3632"/>
                  <a:pt x="187" y="3632"/>
                </a:cubicBezTo>
                <a:cubicBezTo>
                  <a:pt x="79" y="3850"/>
                  <a:pt x="79" y="3850"/>
                  <a:pt x="79" y="3850"/>
                </a:cubicBezTo>
                <a:cubicBezTo>
                  <a:pt x="121" y="3886"/>
                  <a:pt x="121" y="3886"/>
                  <a:pt x="121" y="3886"/>
                </a:cubicBezTo>
                <a:cubicBezTo>
                  <a:pt x="49" y="4029"/>
                  <a:pt x="49" y="4029"/>
                  <a:pt x="49" y="4029"/>
                </a:cubicBezTo>
                <a:cubicBezTo>
                  <a:pt x="115" y="4078"/>
                  <a:pt x="115" y="4078"/>
                  <a:pt x="115" y="4078"/>
                </a:cubicBezTo>
                <a:cubicBezTo>
                  <a:pt x="0" y="4309"/>
                  <a:pt x="0" y="4309"/>
                  <a:pt x="0" y="4309"/>
                </a:cubicBezTo>
                <a:cubicBezTo>
                  <a:pt x="0" y="4309"/>
                  <a:pt x="0" y="4309"/>
                  <a:pt x="0" y="4309"/>
                </a:cubicBezTo>
                <a:cubicBezTo>
                  <a:pt x="19" y="4328"/>
                  <a:pt x="19" y="4328"/>
                  <a:pt x="19" y="4328"/>
                </a:cubicBezTo>
                <a:cubicBezTo>
                  <a:pt x="25" y="4321"/>
                  <a:pt x="25" y="4321"/>
                  <a:pt x="25" y="4321"/>
                </a:cubicBezTo>
                <a:cubicBezTo>
                  <a:pt x="140" y="4089"/>
                  <a:pt x="140" y="4089"/>
                  <a:pt x="140" y="4089"/>
                </a:cubicBezTo>
                <a:cubicBezTo>
                  <a:pt x="140" y="4095"/>
                  <a:pt x="167" y="4103"/>
                  <a:pt x="221" y="4114"/>
                </a:cubicBezTo>
                <a:cubicBezTo>
                  <a:pt x="234" y="4096"/>
                  <a:pt x="257" y="4050"/>
                  <a:pt x="290" y="3978"/>
                </a:cubicBezTo>
                <a:cubicBezTo>
                  <a:pt x="352" y="3989"/>
                  <a:pt x="352" y="3989"/>
                  <a:pt x="352" y="3989"/>
                </a:cubicBezTo>
                <a:cubicBezTo>
                  <a:pt x="461" y="3773"/>
                  <a:pt x="461" y="3773"/>
                  <a:pt x="461" y="3773"/>
                </a:cubicBezTo>
                <a:cubicBezTo>
                  <a:pt x="520" y="3805"/>
                  <a:pt x="520" y="3805"/>
                  <a:pt x="520" y="3805"/>
                </a:cubicBezTo>
                <a:cubicBezTo>
                  <a:pt x="1747" y="1401"/>
                  <a:pt x="1747" y="1401"/>
                  <a:pt x="1747" y="1401"/>
                </a:cubicBezTo>
                <a:cubicBezTo>
                  <a:pt x="1779" y="1346"/>
                  <a:pt x="1779" y="1346"/>
                  <a:pt x="1779" y="1346"/>
                </a:cubicBezTo>
                <a:cubicBezTo>
                  <a:pt x="1796" y="1354"/>
                  <a:pt x="1796" y="1354"/>
                  <a:pt x="1796" y="1354"/>
                </a:cubicBezTo>
                <a:cubicBezTo>
                  <a:pt x="2169" y="621"/>
                  <a:pt x="2169" y="621"/>
                  <a:pt x="2169" y="621"/>
                </a:cubicBezTo>
                <a:cubicBezTo>
                  <a:pt x="2250" y="471"/>
                  <a:pt x="2250" y="471"/>
                  <a:pt x="2250" y="471"/>
                </a:cubicBezTo>
                <a:cubicBezTo>
                  <a:pt x="2263" y="480"/>
                  <a:pt x="2263" y="480"/>
                  <a:pt x="2263" y="480"/>
                </a:cubicBezTo>
                <a:cubicBezTo>
                  <a:pt x="1922" y="1143"/>
                  <a:pt x="1922" y="1143"/>
                  <a:pt x="1922" y="1143"/>
                </a:cubicBezTo>
                <a:cubicBezTo>
                  <a:pt x="1904" y="1173"/>
                  <a:pt x="1899" y="1192"/>
                  <a:pt x="1904" y="1201"/>
                </a:cubicBezTo>
                <a:cubicBezTo>
                  <a:pt x="1904" y="1207"/>
                  <a:pt x="1912" y="1208"/>
                  <a:pt x="1928" y="1205"/>
                </a:cubicBezTo>
                <a:cubicBezTo>
                  <a:pt x="1939" y="1196"/>
                  <a:pt x="1939" y="1196"/>
                  <a:pt x="1939" y="1196"/>
                </a:cubicBezTo>
                <a:cubicBezTo>
                  <a:pt x="2355" y="382"/>
                  <a:pt x="2355" y="382"/>
                  <a:pt x="2355" y="382"/>
                </a:cubicBezTo>
                <a:cubicBezTo>
                  <a:pt x="2360" y="368"/>
                  <a:pt x="2359" y="357"/>
                  <a:pt x="2350" y="350"/>
                </a:cubicBezTo>
                <a:cubicBezTo>
                  <a:pt x="2335" y="350"/>
                  <a:pt x="2323" y="347"/>
                  <a:pt x="2316" y="341"/>
                </a:cubicBezTo>
                <a:cubicBezTo>
                  <a:pt x="2316" y="333"/>
                  <a:pt x="2316" y="333"/>
                  <a:pt x="2316" y="333"/>
                </a:cubicBezTo>
                <a:cubicBezTo>
                  <a:pt x="2361" y="252"/>
                  <a:pt x="2361" y="252"/>
                  <a:pt x="2361" y="252"/>
                </a:cubicBezTo>
                <a:close/>
                <a:moveTo>
                  <a:pt x="1672" y="1438"/>
                </a:moveTo>
                <a:cubicBezTo>
                  <a:pt x="505" y="3724"/>
                  <a:pt x="505" y="3724"/>
                  <a:pt x="505" y="3724"/>
                </a:cubicBezTo>
                <a:cubicBezTo>
                  <a:pt x="504" y="3736"/>
                  <a:pt x="500" y="3740"/>
                  <a:pt x="492" y="3737"/>
                </a:cubicBezTo>
                <a:cubicBezTo>
                  <a:pt x="488" y="3728"/>
                  <a:pt x="392" y="3679"/>
                  <a:pt x="204" y="3590"/>
                </a:cubicBezTo>
                <a:cubicBezTo>
                  <a:pt x="204" y="3583"/>
                  <a:pt x="204" y="3583"/>
                  <a:pt x="204" y="3583"/>
                </a:cubicBezTo>
                <a:cubicBezTo>
                  <a:pt x="733" y="2560"/>
                  <a:pt x="996" y="2045"/>
                  <a:pt x="992" y="2041"/>
                </a:cubicBezTo>
                <a:cubicBezTo>
                  <a:pt x="1192" y="1661"/>
                  <a:pt x="1192" y="1661"/>
                  <a:pt x="1192" y="1661"/>
                </a:cubicBezTo>
                <a:cubicBezTo>
                  <a:pt x="1437" y="1175"/>
                  <a:pt x="1437" y="1175"/>
                  <a:pt x="1437" y="1175"/>
                </a:cubicBezTo>
                <a:cubicBezTo>
                  <a:pt x="1446" y="1175"/>
                  <a:pt x="1446" y="1175"/>
                  <a:pt x="1446" y="1175"/>
                </a:cubicBezTo>
                <a:cubicBezTo>
                  <a:pt x="1508" y="1211"/>
                  <a:pt x="1508" y="1211"/>
                  <a:pt x="1508" y="1211"/>
                </a:cubicBezTo>
                <a:cubicBezTo>
                  <a:pt x="1719" y="1316"/>
                  <a:pt x="1719" y="1316"/>
                  <a:pt x="1719" y="1316"/>
                </a:cubicBezTo>
                <a:cubicBezTo>
                  <a:pt x="1727" y="1317"/>
                  <a:pt x="1732" y="1322"/>
                  <a:pt x="1732" y="1329"/>
                </a:cubicBezTo>
                <a:cubicBezTo>
                  <a:pt x="1672" y="1438"/>
                  <a:pt x="1672" y="1438"/>
                  <a:pt x="1672" y="1438"/>
                </a:cubicBezTo>
                <a:close/>
                <a:moveTo>
                  <a:pt x="1781" y="1275"/>
                </a:moveTo>
                <a:cubicBezTo>
                  <a:pt x="1770" y="1288"/>
                  <a:pt x="1770" y="1288"/>
                  <a:pt x="1770" y="1288"/>
                </a:cubicBezTo>
                <a:cubicBezTo>
                  <a:pt x="1762" y="1280"/>
                  <a:pt x="1762" y="1280"/>
                  <a:pt x="1762" y="1280"/>
                </a:cubicBezTo>
                <a:cubicBezTo>
                  <a:pt x="1448" y="1122"/>
                  <a:pt x="1448" y="1122"/>
                  <a:pt x="1448" y="1122"/>
                </a:cubicBezTo>
                <a:cubicBezTo>
                  <a:pt x="1446" y="1118"/>
                  <a:pt x="1446" y="1118"/>
                  <a:pt x="1446" y="1118"/>
                </a:cubicBezTo>
                <a:cubicBezTo>
                  <a:pt x="1986" y="62"/>
                  <a:pt x="1986" y="62"/>
                  <a:pt x="1986" y="62"/>
                </a:cubicBezTo>
                <a:cubicBezTo>
                  <a:pt x="1994" y="62"/>
                  <a:pt x="1994" y="62"/>
                  <a:pt x="1994" y="62"/>
                </a:cubicBezTo>
                <a:cubicBezTo>
                  <a:pt x="2115" y="114"/>
                  <a:pt x="2220" y="169"/>
                  <a:pt x="2310" y="226"/>
                </a:cubicBezTo>
                <a:cubicBezTo>
                  <a:pt x="2312" y="239"/>
                  <a:pt x="2312" y="239"/>
                  <a:pt x="2312" y="239"/>
                </a:cubicBezTo>
                <a:cubicBezTo>
                  <a:pt x="1781" y="1275"/>
                  <a:pt x="1781" y="1275"/>
                  <a:pt x="1781" y="1275"/>
                </a:cubicBezTo>
                <a:close/>
              </a:path>
            </a:pathLst>
          </a:custGeom>
          <a:solidFill>
            <a:srgbClr val="1F2123"/>
          </a:solidFill>
          <a:ln>
            <a:noFill/>
          </a:ln>
        </p:spPr>
        <p:txBody>
          <a:bodyPr anchor="ctr" anchorCtr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2" name="MH_Other_4"/>
          <p:cNvSpPr/>
          <p:nvPr>
            <p:custDataLst>
              <p:tags r:id="rId4"/>
            </p:custDataLst>
          </p:nvPr>
        </p:nvSpPr>
        <p:spPr>
          <a:xfrm>
            <a:off x="235547" y="220781"/>
            <a:ext cx="416148" cy="554864"/>
          </a:xfrm>
          <a:prstGeom prst="ellipse">
            <a:avLst/>
          </a:prstGeom>
          <a:solidFill>
            <a:schemeClr val="accent2"/>
          </a:solidFill>
          <a:ln w="15875">
            <a:noFill/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22" tIns="50759" rIns="101522" bIns="50759" anchor="ctr"/>
          <a:lstStyle/>
          <a:p>
            <a:pPr algn="ctr"/>
            <a:endParaRPr lang="en-US">
              <a:solidFill>
                <a:prstClr val="white"/>
              </a:solidFill>
              <a:sym typeface="+mn-lt"/>
            </a:endParaRPr>
          </a:p>
        </p:txBody>
      </p:sp>
      <p:sp>
        <p:nvSpPr>
          <p:cNvPr id="43" name="MH_Other_4"/>
          <p:cNvSpPr/>
          <p:nvPr>
            <p:custDataLst>
              <p:tags r:id="rId5"/>
            </p:custDataLst>
          </p:nvPr>
        </p:nvSpPr>
        <p:spPr>
          <a:xfrm>
            <a:off x="-68560" y="674337"/>
            <a:ext cx="271937" cy="362583"/>
          </a:xfrm>
          <a:prstGeom prst="ellipse">
            <a:avLst/>
          </a:prstGeom>
          <a:solidFill>
            <a:schemeClr val="accent1"/>
          </a:solidFill>
          <a:ln w="15875">
            <a:noFill/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22" tIns="50759" rIns="101522" bIns="50759" anchor="ctr"/>
          <a:lstStyle/>
          <a:p>
            <a:pPr algn="ctr"/>
            <a:endParaRPr lang="en-US">
              <a:solidFill>
                <a:prstClr val="white"/>
              </a:solidFill>
              <a:sym typeface="+mn-lt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585093" y="417420"/>
            <a:ext cx="324000" cy="432000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952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5" name="MH_Other_4"/>
          <p:cNvSpPr/>
          <p:nvPr>
            <p:custDataLst>
              <p:tags r:id="rId6"/>
            </p:custDataLst>
          </p:nvPr>
        </p:nvSpPr>
        <p:spPr>
          <a:xfrm>
            <a:off x="158706" y="15874"/>
            <a:ext cx="153681" cy="204908"/>
          </a:xfrm>
          <a:prstGeom prst="ellipse">
            <a:avLst/>
          </a:prstGeom>
          <a:solidFill>
            <a:schemeClr val="accent1"/>
          </a:solidFill>
          <a:ln w="15875">
            <a:noFill/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22" tIns="50759" rIns="101522" bIns="50759" anchor="ctr"/>
          <a:lstStyle/>
          <a:p>
            <a:pPr algn="ctr"/>
            <a:endParaRPr lang="en-US">
              <a:solidFill>
                <a:prstClr val="white"/>
              </a:solidFill>
              <a:sym typeface="+mn-lt"/>
            </a:endParaRPr>
          </a:p>
        </p:txBody>
      </p:sp>
      <p:sp>
        <p:nvSpPr>
          <p:cNvPr id="64" name="矩形 3"/>
          <p:cNvSpPr>
            <a:spLocks noChangeArrowheads="1"/>
          </p:cNvSpPr>
          <p:nvPr/>
        </p:nvSpPr>
        <p:spPr bwMode="auto">
          <a:xfrm>
            <a:off x="1083299" y="515726"/>
            <a:ext cx="1717654" cy="284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/>
          <a:p>
            <a:pPr marL="0" lvl="1" algn="ctr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Teaching Refletion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5" name="标题 1"/>
          <p:cNvSpPr txBox="1"/>
          <p:nvPr/>
        </p:nvSpPr>
        <p:spPr>
          <a:xfrm>
            <a:off x="1075044" y="152514"/>
            <a:ext cx="1164425" cy="37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vert="horz" wrap="none" lIns="68582" tIns="34292" rIns="68582" bIns="34292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2000" b="1" kern="0" dirty="0">
                <a:solidFill>
                  <a:schemeClr val="accent1">
                    <a:lumMod val="75000"/>
                  </a:schemeClr>
                </a:solidFill>
              </a:rPr>
              <a:t>教学反思</a:t>
            </a:r>
            <a:endParaRPr lang="zh-CN" altLang="en-US" sz="2000" b="1" kern="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>
    <p:random/>
  </p:transition>
  <p:txStyles>
    <p:titleStyle>
      <a:lvl1pPr algn="ctr" defTabSz="1022985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3540" indent="-383540" algn="l" defTabSz="1022985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31215" indent="-320040" algn="l" defTabSz="1022985" rtl="0" eaLnBrk="1" latinLnBrk="0" hangingPunct="1">
        <a:spcBef>
          <a:spcPct val="20000"/>
        </a:spcBef>
        <a:buFont typeface="Arial" panose="020B0604020202020204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78890" indent="-255905" algn="l" defTabSz="102298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90700" indent="-255905" algn="l" defTabSz="1022985" rtl="0" eaLnBrk="1" latinLnBrk="0" hangingPunct="1">
        <a:spcBef>
          <a:spcPct val="20000"/>
        </a:spcBef>
        <a:buFont typeface="Arial" panose="020B0604020202020204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02510" indent="-255905" algn="l" defTabSz="1022985" rtl="0" eaLnBrk="1" latinLnBrk="0" hangingPunct="1">
        <a:spcBef>
          <a:spcPct val="20000"/>
        </a:spcBef>
        <a:buFont typeface="Arial" panose="020B0604020202020204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13685" indent="-255905" algn="l" defTabSz="1022985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25495" indent="-255905" algn="l" defTabSz="1022985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837305" indent="-255905" algn="l" defTabSz="1022985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349115" indent="-255905" algn="l" defTabSz="1022985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229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1810" algn="l" defTabSz="10229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22985" algn="l" defTabSz="10229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34795" algn="l" defTabSz="10229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46605" algn="l" defTabSz="10229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58415" algn="l" defTabSz="10229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69590" algn="l" defTabSz="10229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81400" algn="l" defTabSz="10229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93210" algn="l" defTabSz="10229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.xml"/><Relationship Id="rId8" Type="http://schemas.openxmlformats.org/officeDocument/2006/relationships/tags" Target="../tags/tag105.xml"/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tags" Target="../tags/tag98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8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80.png"/><Relationship Id="rId1" Type="http://schemas.openxmlformats.org/officeDocument/2006/relationships/image" Target="../media/image17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82.png"/><Relationship Id="rId1" Type="http://schemas.openxmlformats.org/officeDocument/2006/relationships/image" Target="../media/image181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audio" Target="../media/audio1.wav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83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9" Type="http://schemas.openxmlformats.org/officeDocument/2006/relationships/tags" Target="../tags/tag114.xml"/><Relationship Id="rId8" Type="http://schemas.openxmlformats.org/officeDocument/2006/relationships/tags" Target="../tags/tag113.xml"/><Relationship Id="rId7" Type="http://schemas.openxmlformats.org/officeDocument/2006/relationships/tags" Target="../tags/tag112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3" Type="http://schemas.openxmlformats.org/officeDocument/2006/relationships/slideLayout" Target="../slideLayouts/slideLayout5.xml"/><Relationship Id="rId12" Type="http://schemas.openxmlformats.org/officeDocument/2006/relationships/image" Target="../media/image79.GIF"/><Relationship Id="rId11" Type="http://schemas.openxmlformats.org/officeDocument/2006/relationships/tags" Target="../tags/tag116.xml"/><Relationship Id="rId10" Type="http://schemas.openxmlformats.org/officeDocument/2006/relationships/tags" Target="../tags/tag115.xml"/><Relationship Id="rId1" Type="http://schemas.openxmlformats.org/officeDocument/2006/relationships/tags" Target="../tags/tag10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image" Target="../media/image184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88.png"/><Relationship Id="rId1" Type="http://schemas.openxmlformats.org/officeDocument/2006/relationships/image" Target="../media/image187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194.wmf"/><Relationship Id="rId5" Type="http://schemas.openxmlformats.org/officeDocument/2006/relationships/image" Target="../media/image193.wmf"/><Relationship Id="rId4" Type="http://schemas.openxmlformats.org/officeDocument/2006/relationships/image" Target="../media/image192.wmf"/><Relationship Id="rId3" Type="http://schemas.openxmlformats.org/officeDocument/2006/relationships/image" Target="../media/image191.wmf"/><Relationship Id="rId2" Type="http://schemas.openxmlformats.org/officeDocument/2006/relationships/image" Target="../media/image190.wmf"/><Relationship Id="rId1" Type="http://schemas.openxmlformats.org/officeDocument/2006/relationships/image" Target="../media/image189.wm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96.png"/><Relationship Id="rId1" Type="http://schemas.openxmlformats.org/officeDocument/2006/relationships/image" Target="../media/image195.png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98.png"/><Relationship Id="rId2" Type="http://schemas.openxmlformats.org/officeDocument/2006/relationships/image" Target="../media/image185.png"/><Relationship Id="rId1" Type="http://schemas.openxmlformats.org/officeDocument/2006/relationships/image" Target="../media/image197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image" Target="../media/image199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03.png"/><Relationship Id="rId2" Type="http://schemas.openxmlformats.org/officeDocument/2006/relationships/image" Target="../media/image200.png"/><Relationship Id="rId1" Type="http://schemas.openxmlformats.org/officeDocument/2006/relationships/image" Target="../media/image202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4.png"/></Relationships>
</file>

<file path=ppt/slides/_rels/slide13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tags" Target="../tags/tag11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06.jpeg"/><Relationship Id="rId1" Type="http://schemas.openxmlformats.org/officeDocument/2006/relationships/image" Target="../media/image205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3" Type="http://schemas.openxmlformats.org/officeDocument/2006/relationships/slideLayout" Target="../slideLayouts/slideLayout5.xml"/><Relationship Id="rId12" Type="http://schemas.openxmlformats.org/officeDocument/2006/relationships/tags" Target="../tags/tag24.xml"/><Relationship Id="rId11" Type="http://schemas.openxmlformats.org/officeDocument/2006/relationships/tags" Target="../tags/tag23.xml"/><Relationship Id="rId10" Type="http://schemas.openxmlformats.org/officeDocument/2006/relationships/tags" Target="../tags/tag22.xml"/><Relationship Id="rId1" Type="http://schemas.openxmlformats.org/officeDocument/2006/relationships/tags" Target="../tags/tag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3.wmf"/><Relationship Id="rId1" Type="http://schemas.openxmlformats.org/officeDocument/2006/relationships/oleObject" Target="../embeddings/oleObject4.bin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4.wmf"/><Relationship Id="rId1" Type="http://schemas.openxmlformats.org/officeDocument/2006/relationships/oleObject" Target="../embeddings/oleObject5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5.wmf"/><Relationship Id="rId1" Type="http://schemas.openxmlformats.org/officeDocument/2006/relationships/oleObject" Target="../embeddings/oleObject6.bin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.v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27.wmf"/><Relationship Id="rId3" Type="http://schemas.openxmlformats.org/officeDocument/2006/relationships/oleObject" Target="../embeddings/oleObject8.bin"/><Relationship Id="rId2" Type="http://schemas.openxmlformats.org/officeDocument/2006/relationships/image" Target="../media/image26.wmf"/><Relationship Id="rId1" Type="http://schemas.openxmlformats.org/officeDocument/2006/relationships/oleObject" Target="../embeddings/oleObject7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37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5.xml"/><Relationship Id="rId2" Type="http://schemas.openxmlformats.org/officeDocument/2006/relationships/tags" Target="../tags/tag29.xml"/><Relationship Id="rId1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5.xml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3.bin"/><Relationship Id="rId8" Type="http://schemas.openxmlformats.org/officeDocument/2006/relationships/image" Target="../media/image43.wmf"/><Relationship Id="rId7" Type="http://schemas.openxmlformats.org/officeDocument/2006/relationships/oleObject" Target="../embeddings/oleObject12.bin"/><Relationship Id="rId6" Type="http://schemas.openxmlformats.org/officeDocument/2006/relationships/image" Target="../media/image42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41.wmf"/><Relationship Id="rId3" Type="http://schemas.openxmlformats.org/officeDocument/2006/relationships/oleObject" Target="../embeddings/oleObject10.bin"/><Relationship Id="rId2" Type="http://schemas.openxmlformats.org/officeDocument/2006/relationships/image" Target="../media/image40.wmf"/><Relationship Id="rId15" Type="http://schemas.openxmlformats.org/officeDocument/2006/relationships/notesSlide" Target="../notesSlides/notesSlide10.xml"/><Relationship Id="rId14" Type="http://schemas.openxmlformats.org/officeDocument/2006/relationships/vmlDrawing" Target="../drawings/vmlDrawing6.vml"/><Relationship Id="rId13" Type="http://schemas.openxmlformats.org/officeDocument/2006/relationships/slideLayout" Target="../slideLayouts/slideLayout5.xml"/><Relationship Id="rId12" Type="http://schemas.openxmlformats.org/officeDocument/2006/relationships/image" Target="../media/image45.png"/><Relationship Id="rId11" Type="http://schemas.openxmlformats.org/officeDocument/2006/relationships/tags" Target="../tags/tag32.xml"/><Relationship Id="rId10" Type="http://schemas.openxmlformats.org/officeDocument/2006/relationships/image" Target="../media/image44.wmf"/><Relationship Id="rId1" Type="http://schemas.openxmlformats.org/officeDocument/2006/relationships/oleObject" Target="../embeddings/oleObject9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.xml"/><Relationship Id="rId8" Type="http://schemas.openxmlformats.org/officeDocument/2006/relationships/image" Target="../media/image52.png"/><Relationship Id="rId7" Type="http://schemas.openxmlformats.org/officeDocument/2006/relationships/image" Target="../media/image51.jpeg"/><Relationship Id="rId6" Type="http://schemas.openxmlformats.org/officeDocument/2006/relationships/tags" Target="../tags/tag3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0" Type="http://schemas.openxmlformats.org/officeDocument/2006/relationships/notesSlide" Target="../notesSlides/notesSlide11.xml"/><Relationship Id="rId1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8.bin"/><Relationship Id="rId8" Type="http://schemas.openxmlformats.org/officeDocument/2006/relationships/image" Target="../media/image56.emf"/><Relationship Id="rId7" Type="http://schemas.openxmlformats.org/officeDocument/2006/relationships/oleObject" Target="../embeddings/oleObject17.bin"/><Relationship Id="rId6" Type="http://schemas.openxmlformats.org/officeDocument/2006/relationships/image" Target="../media/image55.e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54.emf"/><Relationship Id="rId3" Type="http://schemas.openxmlformats.org/officeDocument/2006/relationships/oleObject" Target="../embeddings/oleObject15.bin"/><Relationship Id="rId26" Type="http://schemas.openxmlformats.org/officeDocument/2006/relationships/vmlDrawing" Target="../drawings/vmlDrawing7.vml"/><Relationship Id="rId25" Type="http://schemas.openxmlformats.org/officeDocument/2006/relationships/slideLayout" Target="../slideLayouts/slideLayout5.xml"/><Relationship Id="rId24" Type="http://schemas.openxmlformats.org/officeDocument/2006/relationships/image" Target="../media/image64.emf"/><Relationship Id="rId23" Type="http://schemas.openxmlformats.org/officeDocument/2006/relationships/oleObject" Target="../embeddings/oleObject25.bin"/><Relationship Id="rId22" Type="http://schemas.openxmlformats.org/officeDocument/2006/relationships/image" Target="../media/image63.emf"/><Relationship Id="rId21" Type="http://schemas.openxmlformats.org/officeDocument/2006/relationships/oleObject" Target="../embeddings/oleObject24.bin"/><Relationship Id="rId20" Type="http://schemas.openxmlformats.org/officeDocument/2006/relationships/image" Target="../media/image62.emf"/><Relationship Id="rId2" Type="http://schemas.openxmlformats.org/officeDocument/2006/relationships/image" Target="../media/image53.emf"/><Relationship Id="rId19" Type="http://schemas.openxmlformats.org/officeDocument/2006/relationships/oleObject" Target="../embeddings/oleObject23.bin"/><Relationship Id="rId18" Type="http://schemas.openxmlformats.org/officeDocument/2006/relationships/image" Target="../media/image61.emf"/><Relationship Id="rId17" Type="http://schemas.openxmlformats.org/officeDocument/2006/relationships/oleObject" Target="../embeddings/oleObject22.bin"/><Relationship Id="rId16" Type="http://schemas.openxmlformats.org/officeDocument/2006/relationships/image" Target="../media/image60.emf"/><Relationship Id="rId15" Type="http://schemas.openxmlformats.org/officeDocument/2006/relationships/oleObject" Target="../embeddings/oleObject21.bin"/><Relationship Id="rId14" Type="http://schemas.openxmlformats.org/officeDocument/2006/relationships/image" Target="../media/image59.emf"/><Relationship Id="rId13" Type="http://schemas.openxmlformats.org/officeDocument/2006/relationships/oleObject" Target="../embeddings/oleObject20.bin"/><Relationship Id="rId12" Type="http://schemas.openxmlformats.org/officeDocument/2006/relationships/image" Target="../media/image58.emf"/><Relationship Id="rId11" Type="http://schemas.openxmlformats.org/officeDocument/2006/relationships/oleObject" Target="../embeddings/oleObject19.bin"/><Relationship Id="rId10" Type="http://schemas.openxmlformats.org/officeDocument/2006/relationships/image" Target="../media/image57.emf"/><Relationship Id="rId1" Type="http://schemas.openxmlformats.org/officeDocument/2006/relationships/oleObject" Target="../embeddings/oleObject14.bin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.png"/><Relationship Id="rId8" Type="http://schemas.openxmlformats.org/officeDocument/2006/relationships/image" Target="../media/image71.png"/><Relationship Id="rId7" Type="http://schemas.openxmlformats.org/officeDocument/2006/relationships/image" Target="../media/image70.png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3" Type="http://schemas.openxmlformats.org/officeDocument/2006/relationships/image" Target="../media/image35.png"/><Relationship Id="rId2" Type="http://schemas.openxmlformats.org/officeDocument/2006/relationships/image" Target="../media/image66.png"/><Relationship Id="rId14" Type="http://schemas.openxmlformats.org/officeDocument/2006/relationships/slideLayout" Target="../slideLayouts/slideLayout5.xml"/><Relationship Id="rId13" Type="http://schemas.openxmlformats.org/officeDocument/2006/relationships/image" Target="../media/image76.png"/><Relationship Id="rId12" Type="http://schemas.openxmlformats.org/officeDocument/2006/relationships/image" Target="../media/image75.png"/><Relationship Id="rId11" Type="http://schemas.openxmlformats.org/officeDocument/2006/relationships/image" Target="../media/image74.png"/><Relationship Id="rId10" Type="http://schemas.openxmlformats.org/officeDocument/2006/relationships/image" Target="../media/image73.png"/><Relationship Id="rId1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.xml"/><Relationship Id="rId8" Type="http://schemas.openxmlformats.org/officeDocument/2006/relationships/tags" Target="../tags/tag34.xml"/><Relationship Id="rId7" Type="http://schemas.openxmlformats.org/officeDocument/2006/relationships/image" Target="../media/image85.png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0" Type="http://schemas.openxmlformats.org/officeDocument/2006/relationships/notesSlide" Target="../notesSlides/notesSlide13.xml"/><Relationship Id="rId1" Type="http://schemas.openxmlformats.org/officeDocument/2006/relationships/image" Target="../media/image79.GIF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8.vml"/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89.wmf"/><Relationship Id="rId6" Type="http://schemas.openxmlformats.org/officeDocument/2006/relationships/oleObject" Target="../embeddings/oleObject28.bin"/><Relationship Id="rId5" Type="http://schemas.openxmlformats.org/officeDocument/2006/relationships/image" Target="../media/image88.wmf"/><Relationship Id="rId4" Type="http://schemas.openxmlformats.org/officeDocument/2006/relationships/oleObject" Target="../embeddings/oleObject27.bin"/><Relationship Id="rId3" Type="http://schemas.openxmlformats.org/officeDocument/2006/relationships/image" Target="../media/image87.wmf"/><Relationship Id="rId2" Type="http://schemas.openxmlformats.org/officeDocument/2006/relationships/image" Target="../media/image86.wmf"/><Relationship Id="rId1" Type="http://schemas.openxmlformats.org/officeDocument/2006/relationships/oleObject" Target="../embeddings/oleObject26.bin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35.xml"/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image" Target="../media/image79.GIF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.xml"/><Relationship Id="rId8" Type="http://schemas.openxmlformats.org/officeDocument/2006/relationships/image" Target="../media/image95.wmf"/><Relationship Id="rId7" Type="http://schemas.openxmlformats.org/officeDocument/2006/relationships/oleObject" Target="../embeddings/oleObject32.bin"/><Relationship Id="rId6" Type="http://schemas.openxmlformats.org/officeDocument/2006/relationships/image" Target="../media/image94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93.wmf"/><Relationship Id="rId3" Type="http://schemas.openxmlformats.org/officeDocument/2006/relationships/oleObject" Target="../embeddings/oleObject30.bin"/><Relationship Id="rId2" Type="http://schemas.openxmlformats.org/officeDocument/2006/relationships/image" Target="../media/image92.wmf"/><Relationship Id="rId10" Type="http://schemas.openxmlformats.org/officeDocument/2006/relationships/vmlDrawing" Target="../drawings/vmlDrawing9.vml"/><Relationship Id="rId1" Type="http://schemas.openxmlformats.org/officeDocument/2006/relationships/oleObject" Target="../embeddings/oleObject29.bin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tags" Target="../tags/tag44.xml"/><Relationship Id="rId8" Type="http://schemas.openxmlformats.org/officeDocument/2006/relationships/tags" Target="../tags/tag43.xml"/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4" Type="http://schemas.openxmlformats.org/officeDocument/2006/relationships/notesSlide" Target="../notesSlides/notesSlide15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47.xml"/><Relationship Id="rId11" Type="http://schemas.openxmlformats.org/officeDocument/2006/relationships/tags" Target="../tags/tag46.xml"/><Relationship Id="rId10" Type="http://schemas.openxmlformats.org/officeDocument/2006/relationships/tags" Target="../tags/tag45.xml"/><Relationship Id="rId1" Type="http://schemas.openxmlformats.org/officeDocument/2006/relationships/tags" Target="../tags/tag3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7.wmf"/><Relationship Id="rId1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tags" Target="../tags/tag56.xml"/><Relationship Id="rId8" Type="http://schemas.openxmlformats.org/officeDocument/2006/relationships/tags" Target="../tags/tag55.xml"/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1" Type="http://schemas.openxmlformats.org/officeDocument/2006/relationships/slideLayout" Target="../slideLayouts/slideLayout5.xml"/><Relationship Id="rId10" Type="http://schemas.openxmlformats.org/officeDocument/2006/relationships/tags" Target="../tags/tag57.xml"/><Relationship Id="rId1" Type="http://schemas.openxmlformats.org/officeDocument/2006/relationships/tags" Target="../tags/tag48.xm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slides/_rels/slide5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101.png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image" Target="../media/image18.png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61.xml"/><Relationship Id="rId1" Type="http://schemas.openxmlformats.org/officeDocument/2006/relationships/tags" Target="../tags/tag60.xml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03.png"/><Relationship Id="rId3" Type="http://schemas.openxmlformats.org/officeDocument/2006/relationships/image" Target="../media/image102.png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4.jpe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8.jpe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113.png"/><Relationship Id="rId6" Type="http://schemas.openxmlformats.org/officeDocument/2006/relationships/tags" Target="../tags/tag65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3" Type="http://schemas.openxmlformats.org/officeDocument/2006/relationships/image" Target="../media/image110.png"/><Relationship Id="rId2" Type="http://schemas.openxmlformats.org/officeDocument/2006/relationships/tags" Target="../tags/tag64.xml"/><Relationship Id="rId1" Type="http://schemas.openxmlformats.org/officeDocument/2006/relationships/image" Target="../media/image10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67.xml"/><Relationship Id="rId1" Type="http://schemas.openxmlformats.org/officeDocument/2006/relationships/tags" Target="../tags/tag66.xml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15.png"/><Relationship Id="rId3" Type="http://schemas.openxmlformats.org/officeDocument/2006/relationships/image" Target="../media/image114.png"/><Relationship Id="rId2" Type="http://schemas.openxmlformats.org/officeDocument/2006/relationships/tags" Target="../tags/tag69.xml"/><Relationship Id="rId1" Type="http://schemas.openxmlformats.org/officeDocument/2006/relationships/tags" Target="../tags/tag6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7.png"/><Relationship Id="rId1" Type="http://schemas.openxmlformats.org/officeDocument/2006/relationships/image" Target="../media/image116.png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0" Type="http://schemas.openxmlformats.org/officeDocument/2006/relationships/slideLayout" Target="../slideLayouts/slideLayout5.xml"/><Relationship Id="rId1" Type="http://schemas.openxmlformats.org/officeDocument/2006/relationships/tags" Target="../tags/tag7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21.png"/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72.png"/><Relationship Id="rId3" Type="http://schemas.openxmlformats.org/officeDocument/2006/relationships/image" Target="../media/image123.png"/><Relationship Id="rId2" Type="http://schemas.openxmlformats.org/officeDocument/2006/relationships/image" Target="../media/image70.png"/><Relationship Id="rId1" Type="http://schemas.openxmlformats.org/officeDocument/2006/relationships/image" Target="../media/image12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0.vml"/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127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126.wmf"/><Relationship Id="rId3" Type="http://schemas.openxmlformats.org/officeDocument/2006/relationships/oleObject" Target="../embeddings/oleObject34.bin"/><Relationship Id="rId2" Type="http://schemas.openxmlformats.org/officeDocument/2006/relationships/image" Target="../media/image125.wmf"/><Relationship Id="rId1" Type="http://schemas.openxmlformats.org/officeDocument/2006/relationships/oleObject" Target="../embeddings/oleObject33.bin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1.v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28.wmf"/><Relationship Id="rId1" Type="http://schemas.openxmlformats.org/officeDocument/2006/relationships/oleObject" Target="../embeddings/oleObject36.bin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tags" Target="../tags/tag86.xml"/><Relationship Id="rId7" Type="http://schemas.openxmlformats.org/officeDocument/2006/relationships/tags" Target="../tags/tag85.xml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0" Type="http://schemas.openxmlformats.org/officeDocument/2006/relationships/slideLayout" Target="../slideLayouts/slideLayout5.xml"/><Relationship Id="rId1" Type="http://schemas.openxmlformats.org/officeDocument/2006/relationships/tags" Target="../tags/tag79.xml"/></Relationships>
</file>

<file path=ppt/slides/_rels/slide7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image" Target="../media/image12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37.png"/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image" Target="../media/image134.png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1.bin"/><Relationship Id="rId8" Type="http://schemas.openxmlformats.org/officeDocument/2006/relationships/image" Target="../media/image141.wmf"/><Relationship Id="rId7" Type="http://schemas.openxmlformats.org/officeDocument/2006/relationships/oleObject" Target="../embeddings/oleObject40.bin"/><Relationship Id="rId6" Type="http://schemas.openxmlformats.org/officeDocument/2006/relationships/image" Target="../media/image140.wmf"/><Relationship Id="rId5" Type="http://schemas.openxmlformats.org/officeDocument/2006/relationships/oleObject" Target="../embeddings/oleObject39.bin"/><Relationship Id="rId4" Type="http://schemas.openxmlformats.org/officeDocument/2006/relationships/image" Target="../media/image139.wmf"/><Relationship Id="rId3" Type="http://schemas.openxmlformats.org/officeDocument/2006/relationships/oleObject" Target="../embeddings/oleObject38.bin"/><Relationship Id="rId2" Type="http://schemas.openxmlformats.org/officeDocument/2006/relationships/image" Target="../media/image138.wmf"/><Relationship Id="rId12" Type="http://schemas.openxmlformats.org/officeDocument/2006/relationships/vmlDrawing" Target="../drawings/vmlDrawing12.vml"/><Relationship Id="rId11" Type="http://schemas.openxmlformats.org/officeDocument/2006/relationships/slideLayout" Target="../slideLayouts/slideLayout5.xml"/><Relationship Id="rId10" Type="http://schemas.openxmlformats.org/officeDocument/2006/relationships/image" Target="../media/image142.wmf"/><Relationship Id="rId1" Type="http://schemas.openxmlformats.org/officeDocument/2006/relationships/oleObject" Target="../embeddings/oleObject37.bin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.xml"/><Relationship Id="rId8" Type="http://schemas.openxmlformats.org/officeDocument/2006/relationships/image" Target="../media/image146.wmf"/><Relationship Id="rId7" Type="http://schemas.openxmlformats.org/officeDocument/2006/relationships/oleObject" Target="../embeddings/oleObject45.bin"/><Relationship Id="rId6" Type="http://schemas.openxmlformats.org/officeDocument/2006/relationships/image" Target="../media/image145.wmf"/><Relationship Id="rId5" Type="http://schemas.openxmlformats.org/officeDocument/2006/relationships/oleObject" Target="../embeddings/oleObject44.bin"/><Relationship Id="rId4" Type="http://schemas.openxmlformats.org/officeDocument/2006/relationships/image" Target="../media/image144.wmf"/><Relationship Id="rId3" Type="http://schemas.openxmlformats.org/officeDocument/2006/relationships/oleObject" Target="../embeddings/oleObject43.bin"/><Relationship Id="rId2" Type="http://schemas.openxmlformats.org/officeDocument/2006/relationships/image" Target="../media/image143.wmf"/><Relationship Id="rId10" Type="http://schemas.openxmlformats.org/officeDocument/2006/relationships/vmlDrawing" Target="../drawings/vmlDrawing13.vml"/><Relationship Id="rId1" Type="http://schemas.openxmlformats.org/officeDocument/2006/relationships/oleObject" Target="../embeddings/oleObject42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4.v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47.wmf"/><Relationship Id="rId1" Type="http://schemas.openxmlformats.org/officeDocument/2006/relationships/oleObject" Target="../embeddings/oleObject46.bin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5.v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49.wmf"/><Relationship Id="rId3" Type="http://schemas.openxmlformats.org/officeDocument/2006/relationships/oleObject" Target="../embeddings/oleObject48.bin"/><Relationship Id="rId2" Type="http://schemas.openxmlformats.org/officeDocument/2006/relationships/image" Target="../media/image148.wmf"/><Relationship Id="rId1" Type="http://schemas.openxmlformats.org/officeDocument/2006/relationships/oleObject" Target="../embeddings/oleObject47.bin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1" Type="http://schemas.openxmlformats.org/officeDocument/2006/relationships/slideLayout" Target="../slideLayouts/slideLayout5.xml"/><Relationship Id="rId10" Type="http://schemas.openxmlformats.org/officeDocument/2006/relationships/tags" Target="../tags/tag97.xml"/><Relationship Id="rId1" Type="http://schemas.openxmlformats.org/officeDocument/2006/relationships/tags" Target="../tags/tag8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6.v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50.wmf"/><Relationship Id="rId1" Type="http://schemas.openxmlformats.org/officeDocument/2006/relationships/oleObject" Target="../embeddings/oleObject49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image" Target="../media/image151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hyperlink" Target="&#31532;&#20108;&#31456;%20&#20851;&#31995;.ppt" TargetMode="Externa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57.png"/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image" Target="../media/image154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7.v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58.wmf"/><Relationship Id="rId1" Type="http://schemas.openxmlformats.org/officeDocument/2006/relationships/oleObject" Target="../embeddings/oleObject50.bin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7.png"/><Relationship Id="rId8" Type="http://schemas.openxmlformats.org/officeDocument/2006/relationships/image" Target="../media/image166.png"/><Relationship Id="rId7" Type="http://schemas.openxmlformats.org/officeDocument/2006/relationships/image" Target="../media/image165.png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3" Type="http://schemas.openxmlformats.org/officeDocument/2006/relationships/slideLayout" Target="../slideLayouts/slideLayout5.xml"/><Relationship Id="rId12" Type="http://schemas.openxmlformats.org/officeDocument/2006/relationships/image" Target="../media/image170.png"/><Relationship Id="rId11" Type="http://schemas.openxmlformats.org/officeDocument/2006/relationships/image" Target="../media/image169.png"/><Relationship Id="rId10" Type="http://schemas.openxmlformats.org/officeDocument/2006/relationships/image" Target="../media/image168.png"/><Relationship Id="rId1" Type="http://schemas.openxmlformats.org/officeDocument/2006/relationships/image" Target="../media/image159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177.png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image" Target="../media/image1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Rot="1" noChangeArrowheads="1"/>
          </p:cNvSpPr>
          <p:nvPr/>
        </p:nvSpPr>
        <p:spPr>
          <a:xfrm>
            <a:off x="609600" y="1524000"/>
            <a:ext cx="8077200" cy="12192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1022985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6600" b="1" dirty="0">
                <a:solidFill>
                  <a:srgbClr val="FF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第二章  关系</a:t>
            </a:r>
            <a:endParaRPr lang="zh-CN" altLang="en-US" sz="6600" b="1" dirty="0">
              <a:solidFill>
                <a:srgbClr val="FF0066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爆炸形 2 2"/>
          <p:cNvSpPr/>
          <p:nvPr/>
        </p:nvSpPr>
        <p:spPr>
          <a:xfrm>
            <a:off x="2743200" y="2667000"/>
            <a:ext cx="4191000" cy="2743200"/>
          </a:xfrm>
          <a:prstGeom prst="irregularSeal2">
            <a:avLst/>
          </a:prstGeom>
          <a:gradFill>
            <a:gsLst>
              <a:gs pos="0">
                <a:srgbClr val="A603AB"/>
              </a:gs>
              <a:gs pos="21001">
                <a:srgbClr val="0819FB"/>
              </a:gs>
              <a:gs pos="35001">
                <a:srgbClr val="1A8D48"/>
              </a:gs>
              <a:gs pos="52000">
                <a:srgbClr val="FFFF00"/>
              </a:gs>
              <a:gs pos="73000">
                <a:srgbClr val="EE3F17"/>
              </a:gs>
              <a:gs pos="88000">
                <a:srgbClr val="E81766"/>
              </a:gs>
              <a:gs pos="100000">
                <a:srgbClr val="A603A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 1"/>
          <p:cNvSpPr/>
          <p:nvPr/>
        </p:nvSpPr>
        <p:spPr>
          <a:xfrm>
            <a:off x="971600" y="164638"/>
            <a:ext cx="2228800" cy="67207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关系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4"/>
              <p:cNvSpPr txBox="1">
                <a:spLocks noChangeArrowheads="1"/>
              </p:cNvSpPr>
              <p:nvPr/>
            </p:nvSpPr>
            <p:spPr bwMode="auto">
              <a:xfrm>
                <a:off x="533400" y="914400"/>
                <a:ext cx="8458200" cy="13849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lvl="1">
                  <a:defRPr/>
                </a:pPr>
                <a:r>
                  <a:rPr kumimoji="1" lang="zh-CN" altLang="en-US" sz="28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关系：</a:t>
                </a:r>
                <a:r>
                  <a:rPr kumimoji="1" lang="en-US" altLang="en-US" sz="2800" dirty="0" err="1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给定任意集合</a:t>
                </a:r>
                <a:r>
                  <a:rPr kumimoji="1" lang="en-US" altLang="zh-CN" sz="2800" dirty="0" err="1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A</a:t>
                </a:r>
                <a:r>
                  <a:rPr kumimoji="1" lang="en-US" altLang="en-US" sz="2800" dirty="0" err="1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和</a:t>
                </a:r>
                <a:r>
                  <a:rPr kumimoji="1" lang="en-US" altLang="zh-CN" sz="2800" dirty="0" err="1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B</a:t>
                </a:r>
                <a:r>
                  <a:rPr kumimoji="1" lang="zh-CN" altLang="en-US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，</a:t>
                </a:r>
                <a:endParaRPr kumimoji="1" lang="en-US" altLang="zh-CN" sz="2800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  <a:p>
                <a:pPr marL="0" lvl="1">
                  <a:defRPr/>
                </a:pPr>
                <a:r>
                  <a:rPr kumimoji="1" lang="en-US" altLang="en-US" sz="28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kumimoji="1" lang="en-US" altLang="en-US" sz="2800" b="1" i="1" smtClean="0">
                        <a:solidFill>
                          <a:srgbClr val="C00000"/>
                        </a:solidFill>
                        <a:latin typeface="Cambria Math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𝑹</m:t>
                    </m:r>
                    <m:r>
                      <a:rPr kumimoji="1" lang="en-US" altLang="en-US" sz="2800" b="1" i="1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⊆</m:t>
                    </m:r>
                    <m:r>
                      <a:rPr kumimoji="1" lang="en-US" altLang="en-US" sz="2800" b="1" i="1" smtClean="0">
                        <a:solidFill>
                          <a:srgbClr val="C00000"/>
                        </a:solidFill>
                        <a:latin typeface="Cambria Math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kumimoji="1" lang="en-US" altLang="en-US" sz="2800" b="1" i="1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×</m:t>
                    </m:r>
                    <m:r>
                      <a:rPr kumimoji="1" lang="en-US" altLang="en-US" sz="2800" b="1" i="1" smtClean="0">
                        <a:solidFill>
                          <a:srgbClr val="C00000"/>
                        </a:solidFill>
                        <a:latin typeface="Cambria Math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𝑩</m:t>
                    </m:r>
                  </m:oMath>
                </a14:m>
                <a:r>
                  <a:rPr kumimoji="1" lang="zh-CN" altLang="en-US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kumimoji="1" lang="en-US" altLang="en-US" sz="2800" dirty="0" err="1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则称</a:t>
                </a:r>
                <a:r>
                  <a:rPr kumimoji="1" lang="zh-CN" altLang="en-US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非空集合</a:t>
                </a:r>
                <a:r>
                  <a:rPr kumimoji="1" lang="en-US" altLang="zh-CN" sz="2800" dirty="0" err="1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R</a:t>
                </a:r>
                <a:r>
                  <a:rPr kumimoji="1" lang="en-US" altLang="en-US" sz="2800" dirty="0" err="1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为从</a:t>
                </a:r>
                <a:r>
                  <a:rPr kumimoji="1" lang="en-US" altLang="zh-CN" sz="2800" dirty="0" err="1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A</a:t>
                </a:r>
                <a:r>
                  <a:rPr kumimoji="1" lang="en-US" altLang="en-US" sz="2800" dirty="0" err="1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到</a:t>
                </a:r>
                <a:r>
                  <a:rPr kumimoji="1" lang="en-US" altLang="zh-CN" sz="2800" dirty="0" err="1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B</a:t>
                </a:r>
                <a:r>
                  <a:rPr kumimoji="1" lang="en-US" altLang="en-US" sz="2800" dirty="0" err="1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的二元关系</a:t>
                </a:r>
                <a:r>
                  <a:rPr kumimoji="1" lang="zh-CN" altLang="en-US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。</a:t>
                </a:r>
              </a:p>
            </p:txBody>
          </p:sp>
        </mc:Choice>
        <mc:Fallback>
          <p:sp>
            <p:nvSpPr>
              <p:cNvPr id="3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914400"/>
                <a:ext cx="8458200" cy="1384995"/>
              </a:xfrm>
              <a:prstGeom prst="rect">
                <a:avLst/>
              </a:prstGeom>
              <a:blipFill rotWithShape="1">
                <a:blip r:embed="rId1"/>
                <a:stretch>
                  <a:fillRect l="-1514" r="-5624" b="-704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914400" y="3124200"/>
            <a:ext cx="54292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关系是一个集合，是序偶的集合。</a:t>
            </a:r>
            <a:endParaRPr kumimoji="1" lang="zh-CN" altLang="en-US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4191000" y="3048000"/>
            <a:ext cx="990600" cy="609600"/>
          </a:xfrm>
          <a:prstGeom prst="rect">
            <a:avLst/>
          </a:prstGeom>
          <a:noFill/>
          <a:ln w="63500">
            <a:solidFill>
              <a:srgbClr val="008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457200" y="3962400"/>
            <a:ext cx="6893532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lvl="1">
              <a:defRPr/>
            </a:pPr>
            <a:r>
              <a:rPr kumimoji="1"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特别：</a:t>
            </a: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A=</a:t>
            </a:r>
            <a:r>
              <a:rPr kumimoji="1" lang="en-US" altLang="zh-CN" sz="28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kumimoji="1" lang="en-US" altLang="en-US" sz="28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时，称</a:t>
            </a:r>
            <a:r>
              <a:rPr kumimoji="1" lang="en-US" altLang="zh-CN" sz="28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</a:t>
            </a:r>
            <a:r>
              <a:rPr kumimoji="1" lang="en-US" altLang="en-US" sz="28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</a:t>
            </a:r>
            <a:r>
              <a:rPr kumimoji="1" lang="en-US" altLang="zh-CN" sz="28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kumimoji="1" lang="en-US" altLang="en-US" sz="28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上的二元关系</a:t>
            </a:r>
            <a:r>
              <a:rPr kumimoji="1" lang="en-US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2576513" y="2112963"/>
            <a:ext cx="2071687" cy="1479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6000">
                <a:solidFill>
                  <a:srgbClr val="FF00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≤</a:t>
            </a:r>
            <a:endParaRPr lang="en-US" altLang="zh-CN" sz="6000">
              <a:solidFill>
                <a:srgbClr val="FF0066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AutoShape 5"/>
          <p:cNvSpPr>
            <a:spLocks noChangeArrowheads="1"/>
          </p:cNvSpPr>
          <p:nvPr/>
        </p:nvSpPr>
        <p:spPr bwMode="auto">
          <a:xfrm>
            <a:off x="5410200" y="1295400"/>
            <a:ext cx="1981200" cy="1066800"/>
          </a:xfrm>
          <a:prstGeom prst="wedgeEllipseCallout">
            <a:avLst>
              <a:gd name="adj1" fmla="val -104806"/>
              <a:gd name="adj2" fmla="val 59227"/>
            </a:avLst>
          </a:prstGeom>
          <a:solidFill>
            <a:srgbClr val="FFFF99"/>
          </a:solidFill>
          <a:ln w="19050" algn="ctr">
            <a:solidFill>
              <a:srgbClr val="0000FF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600">
                <a:latin typeface="华文楷体" panose="02010600040101010101" pitchFamily="2" charset="-122"/>
                <a:ea typeface="华文楷体" panose="02010600040101010101" pitchFamily="2" charset="-122"/>
              </a:rPr>
              <a:t>自反</a:t>
            </a:r>
            <a:endParaRPr lang="zh-CN" altLang="en-US" sz="36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AutoShape 6"/>
          <p:cNvSpPr>
            <a:spLocks noChangeArrowheads="1"/>
          </p:cNvSpPr>
          <p:nvPr/>
        </p:nvSpPr>
        <p:spPr bwMode="auto">
          <a:xfrm>
            <a:off x="5029200" y="2895600"/>
            <a:ext cx="2590800" cy="838200"/>
          </a:xfrm>
          <a:prstGeom prst="cloudCallout">
            <a:avLst>
              <a:gd name="adj1" fmla="val -91546"/>
              <a:gd name="adj2" fmla="val 22347"/>
            </a:avLst>
          </a:prstGeom>
          <a:solidFill>
            <a:srgbClr val="00FF00"/>
          </a:solidFill>
          <a:ln w="19050">
            <a:solidFill>
              <a:srgbClr val="FF00FF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latin typeface="华文楷体" panose="02010600040101010101" pitchFamily="2" charset="-122"/>
                <a:ea typeface="华文楷体" panose="02010600040101010101" pitchFamily="2" charset="-122"/>
              </a:rPr>
              <a:t>反对称</a:t>
            </a:r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4648200" y="4191000"/>
            <a:ext cx="2895600" cy="914400"/>
          </a:xfrm>
          <a:prstGeom prst="wedgeRoundRectCallout">
            <a:avLst>
              <a:gd name="adj1" fmla="val -106250"/>
              <a:gd name="adj2" fmla="val -37847"/>
              <a:gd name="adj3" fmla="val 16667"/>
            </a:avLst>
          </a:prstGeom>
          <a:solidFill>
            <a:srgbClr val="FF99CC"/>
          </a:solidFill>
          <a:ln w="19050" algn="ctr">
            <a:solidFill>
              <a:srgbClr val="0000FF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latin typeface="华文楷体" panose="02010600040101010101" pitchFamily="2" charset="-122"/>
                <a:ea typeface="华文楷体" panose="02010600040101010101" pitchFamily="2" charset="-122"/>
              </a:rPr>
              <a:t>传递</a:t>
            </a:r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1509713" y="1524000"/>
            <a:ext cx="5957887" cy="1341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zh-CN" sz="54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§2.6  </a:t>
            </a:r>
            <a:r>
              <a:rPr lang="zh-CN" altLang="pt-BR" sz="54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偏序关系</a:t>
            </a:r>
            <a:endParaRPr lang="zh-CN" altLang="en-US" sz="5400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爆炸形 2 2"/>
          <p:cNvSpPr/>
          <p:nvPr/>
        </p:nvSpPr>
        <p:spPr>
          <a:xfrm>
            <a:off x="3657600" y="2865009"/>
            <a:ext cx="2514600" cy="1859391"/>
          </a:xfrm>
          <a:prstGeom prst="irregularSeal2">
            <a:avLst/>
          </a:prstGeom>
          <a:gradFill>
            <a:gsLst>
              <a:gs pos="0">
                <a:srgbClr val="A603AB"/>
              </a:gs>
              <a:gs pos="21001">
                <a:srgbClr val="0819FB"/>
              </a:gs>
              <a:gs pos="35001">
                <a:srgbClr val="1A8D48"/>
              </a:gs>
              <a:gs pos="52000">
                <a:srgbClr val="FFFF00"/>
              </a:gs>
              <a:gs pos="73000">
                <a:srgbClr val="EE3F17"/>
              </a:gs>
              <a:gs pos="88000">
                <a:srgbClr val="E81766"/>
              </a:gs>
              <a:gs pos="100000">
                <a:srgbClr val="A603A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22600" y="990600"/>
            <a:ext cx="944400" cy="1056000"/>
            <a:chOff x="4157228" y="3968984"/>
            <a:chExt cx="792000" cy="792000"/>
          </a:xfrm>
        </p:grpSpPr>
        <p:sp>
          <p:nvSpPr>
            <p:cNvPr id="3" name="MH_Other_2"/>
            <p:cNvSpPr/>
            <p:nvPr>
              <p:custDataLst>
                <p:tags r:id="rId1"/>
              </p:custDataLst>
            </p:nvPr>
          </p:nvSpPr>
          <p:spPr>
            <a:xfrm>
              <a:off x="4157228" y="3968984"/>
              <a:ext cx="792000" cy="792000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3492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203200" dist="1778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MH_Title_1"/>
            <p:cNvSpPr/>
            <p:nvPr>
              <p:custDataLst>
                <p:tags r:id="rId2"/>
              </p:custDataLst>
            </p:nvPr>
          </p:nvSpPr>
          <p:spPr>
            <a:xfrm>
              <a:off x="4301244" y="4094984"/>
              <a:ext cx="540000" cy="540000"/>
            </a:xfrm>
            <a:prstGeom prst="ellipse">
              <a:avLst/>
            </a:prstGeom>
            <a:solidFill>
              <a:srgbClr val="009900"/>
            </a:solidFill>
            <a:ln>
              <a:noFill/>
            </a:ln>
            <a:effectLst>
              <a:innerShdw blurRad="63500" dist="50800" dir="189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r>
                <a:rPr lang="en-US" altLang="zh-CN" sz="1600" dirty="0">
                  <a:latin typeface="Impact" panose="020B0806030902050204" pitchFamily="34" charset="0"/>
                </a:rPr>
                <a:t>01</a:t>
              </a:r>
              <a:endParaRPr lang="en-US" altLang="zh-CN" sz="1600" dirty="0">
                <a:latin typeface="Impact" panose="020B080603090205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853978" y="3581400"/>
            <a:ext cx="3556221" cy="939150"/>
            <a:chOff x="1187624" y="2859870"/>
            <a:chExt cx="4197316" cy="792000"/>
          </a:xfrm>
        </p:grpSpPr>
        <p:grpSp>
          <p:nvGrpSpPr>
            <p:cNvPr id="6" name="组合 5"/>
            <p:cNvGrpSpPr/>
            <p:nvPr/>
          </p:nvGrpSpPr>
          <p:grpSpPr>
            <a:xfrm>
              <a:off x="1187624" y="2859870"/>
              <a:ext cx="959588" cy="792000"/>
              <a:chOff x="4157228" y="2907513"/>
              <a:chExt cx="959588" cy="792000"/>
            </a:xfrm>
          </p:grpSpPr>
          <p:sp>
            <p:nvSpPr>
              <p:cNvPr id="8" name="MH_Other_2"/>
              <p:cNvSpPr/>
              <p:nvPr>
                <p:custDataLst>
                  <p:tags r:id="rId3"/>
                </p:custDataLst>
              </p:nvPr>
            </p:nvSpPr>
            <p:spPr>
              <a:xfrm>
                <a:off x="4157228" y="2907513"/>
                <a:ext cx="959588" cy="7920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/>
                  </a:gs>
                  <a:gs pos="0">
                    <a:srgbClr val="E0E0E0"/>
                  </a:gs>
                </a:gsLst>
                <a:lin ang="8100000" scaled="0"/>
                <a:tileRect/>
              </a:gradFill>
              <a:ln w="34925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</a:ln>
              <a:effectLst>
                <a:outerShdw blurRad="203200" dist="1778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9" name="MH_Title_1"/>
              <p:cNvSpPr/>
              <p:nvPr>
                <p:custDataLst>
                  <p:tags r:id="rId4"/>
                </p:custDataLst>
              </p:nvPr>
            </p:nvSpPr>
            <p:spPr>
              <a:xfrm>
                <a:off x="4283228" y="3015497"/>
                <a:ext cx="653715" cy="540000"/>
              </a:xfrm>
              <a:prstGeom prst="ellipse">
                <a:avLst/>
              </a:prstGeom>
              <a:solidFill>
                <a:srgbClr val="009900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/>
                <a:r>
                  <a:rPr lang="en-US" altLang="zh-CN" sz="28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03</a:t>
                </a:r>
                <a:endParaRPr lang="en-US" altLang="zh-CN" sz="28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7" name="MH_Text_1"/>
            <p:cNvSpPr/>
            <p:nvPr>
              <p:custDataLst>
                <p:tags r:id="rId5"/>
              </p:custDataLst>
            </p:nvPr>
          </p:nvSpPr>
          <p:spPr>
            <a:xfrm>
              <a:off x="2339459" y="2966587"/>
              <a:ext cx="3045481" cy="5412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19989" tIns="0" rIns="119989" bIns="0" rtlCol="0" anchor="t">
              <a:noAutofit/>
            </a:bodyPr>
            <a:lstStyle/>
            <a:p>
              <a:pPr>
                <a:lnSpc>
                  <a:spcPct val="120000"/>
                </a:lnSpc>
                <a:buClr>
                  <a:schemeClr val="accent1"/>
                </a:buClr>
              </a:pPr>
              <a:r>
                <a:rPr lang="en-US" altLang="zh-CN" sz="28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8</a:t>
              </a:r>
              <a:r>
                <a:rPr lang="zh-CN" altLang="en-US" sz="28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大元素</a:t>
              </a:r>
              <a:endParaRPr lang="en-US" altLang="zh-CN" sz="28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820141" y="2286000"/>
            <a:ext cx="2828059" cy="1056000"/>
            <a:chOff x="1115616" y="1779750"/>
            <a:chExt cx="2618573" cy="792000"/>
          </a:xfrm>
        </p:grpSpPr>
        <p:grpSp>
          <p:nvGrpSpPr>
            <p:cNvPr id="11" name="组合 10"/>
            <p:cNvGrpSpPr/>
            <p:nvPr/>
          </p:nvGrpSpPr>
          <p:grpSpPr>
            <a:xfrm>
              <a:off x="1115616" y="1779750"/>
              <a:ext cx="792000" cy="792000"/>
              <a:chOff x="4101215" y="3791072"/>
              <a:chExt cx="792000" cy="792000"/>
            </a:xfrm>
          </p:grpSpPr>
          <p:sp>
            <p:nvSpPr>
              <p:cNvPr id="13" name="MH_Other_2"/>
              <p:cNvSpPr/>
              <p:nvPr>
                <p:custDataLst>
                  <p:tags r:id="rId6"/>
                </p:custDataLst>
              </p:nvPr>
            </p:nvSpPr>
            <p:spPr>
              <a:xfrm>
                <a:off x="4101215" y="3791072"/>
                <a:ext cx="792000" cy="7920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/>
                  </a:gs>
                  <a:gs pos="0">
                    <a:srgbClr val="E0E0E0"/>
                  </a:gs>
                </a:gsLst>
                <a:lin ang="8100000" scaled="0"/>
                <a:tileRect/>
              </a:gradFill>
              <a:ln w="34925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</a:ln>
              <a:effectLst>
                <a:outerShdw blurRad="203200" dist="1778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14" name="MH_Title_1"/>
              <p:cNvSpPr/>
              <p:nvPr>
                <p:custDataLst>
                  <p:tags r:id="rId7"/>
                </p:custDataLst>
              </p:nvPr>
            </p:nvSpPr>
            <p:spPr>
              <a:xfrm>
                <a:off x="4233134" y="3892659"/>
                <a:ext cx="540000" cy="5400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/>
                <a:r>
                  <a:rPr lang="en-US" altLang="zh-CN" sz="28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02</a:t>
                </a:r>
                <a:endParaRPr lang="en-US" altLang="zh-CN" sz="28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12" name="MH_Text_1"/>
            <p:cNvSpPr/>
            <p:nvPr>
              <p:custDataLst>
                <p:tags r:id="rId8"/>
              </p:custDataLst>
            </p:nvPr>
          </p:nvSpPr>
          <p:spPr>
            <a:xfrm>
              <a:off x="1970300" y="1836900"/>
              <a:ext cx="1763889" cy="5669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19989" tIns="0" rIns="119989" bIns="0" rtlCol="0" anchor="t">
              <a:noAutofit/>
            </a:bodyPr>
            <a:lstStyle/>
            <a:p>
              <a:pPr>
                <a:lnSpc>
                  <a:spcPct val="150000"/>
                </a:lnSpc>
                <a:buClr>
                  <a:schemeClr val="accent1"/>
                </a:buClr>
              </a:pPr>
              <a:r>
                <a:rPr lang="zh-CN" altLang="en-US" sz="28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哈斯图</a:t>
              </a:r>
              <a:endParaRPr lang="en-US" altLang="zh-CN" sz="28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2743200" y="1143000"/>
            <a:ext cx="2514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偏序关系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爆炸形 2 17"/>
          <p:cNvSpPr/>
          <p:nvPr/>
        </p:nvSpPr>
        <p:spPr>
          <a:xfrm>
            <a:off x="4000500" y="884550"/>
            <a:ext cx="4185759" cy="3429000"/>
          </a:xfrm>
          <a:prstGeom prst="irregularSeal2">
            <a:avLst/>
          </a:prstGeom>
          <a:gradFill>
            <a:gsLst>
              <a:gs pos="0">
                <a:srgbClr val="A603AB"/>
              </a:gs>
              <a:gs pos="21001">
                <a:srgbClr val="0819FB"/>
              </a:gs>
              <a:gs pos="35001">
                <a:srgbClr val="1A8D48"/>
              </a:gs>
              <a:gs pos="52000">
                <a:srgbClr val="FFFF00"/>
              </a:gs>
              <a:gs pos="73000">
                <a:srgbClr val="EE3F17"/>
              </a:gs>
              <a:gs pos="88000">
                <a:srgbClr val="E81766"/>
              </a:gs>
              <a:gs pos="100000">
                <a:srgbClr val="A603A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燕尾形 18"/>
          <p:cNvSpPr/>
          <p:nvPr/>
        </p:nvSpPr>
        <p:spPr>
          <a:xfrm>
            <a:off x="1066800" y="302449"/>
            <a:ext cx="2048115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重点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燕尾形 10"/>
          <p:cNvSpPr/>
          <p:nvPr/>
        </p:nvSpPr>
        <p:spPr>
          <a:xfrm>
            <a:off x="1066800" y="302449"/>
            <a:ext cx="2438400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偏序关系</a:t>
            </a:r>
            <a:endParaRPr lang="zh-CN" altLang="en-US" sz="2800" dirty="0">
              <a:solidFill>
                <a:srgbClr val="FFFF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28600" y="922399"/>
            <a:ext cx="8915400" cy="525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偏序关系：</a:t>
            </a: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集合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X</a:t>
            </a: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上的关系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R</a:t>
            </a: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满足自反、反对称、传递的</a:t>
            </a:r>
            <a:endParaRPr lang="zh-CN" altLang="en-US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" name="AutoShape 10"/>
          <p:cNvSpPr>
            <a:spLocks noChangeArrowheads="1"/>
          </p:cNvSpPr>
          <p:nvPr/>
        </p:nvSpPr>
        <p:spPr bwMode="auto">
          <a:xfrm>
            <a:off x="2819400" y="1752600"/>
            <a:ext cx="990600" cy="838200"/>
          </a:xfrm>
          <a:prstGeom prst="wedgeEllipseCallout">
            <a:avLst>
              <a:gd name="adj1" fmla="val -151094"/>
              <a:gd name="adj2" fmla="val -70884"/>
            </a:avLst>
          </a:prstGeom>
          <a:noFill/>
          <a:ln w="31750" algn="ctr">
            <a:solidFill>
              <a:srgbClr val="FF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≤</a:t>
            </a:r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 Box 12"/>
              <p:cNvSpPr txBox="1">
                <a:spLocks noChangeArrowheads="1"/>
              </p:cNvSpPr>
              <p:nvPr/>
            </p:nvSpPr>
            <p:spPr bwMode="auto">
              <a:xfrm>
                <a:off x="767157" y="2585944"/>
                <a:ext cx="8376843" cy="7408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31750" algn="ctr">
                    <a:solidFill>
                      <a:srgbClr val="008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itchFamily="18" charset="2"/>
                  <a:buChar char="¡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itchFamily="2" charset="2"/>
                  <a:buChar char="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itchFamily="2" charset="2"/>
                  <a:buChar char="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zh-CN" altLang="en-US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例</a:t>
                </a:r>
                <a:r>
                  <a:rPr kumimoji="1" lang="en-US" altLang="zh-CN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3.</a:t>
                </a:r>
                <a:r>
                  <a:rPr kumimoji="1" lang="zh-CN" altLang="en-US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集合</a:t>
                </a:r>
                <a14:m>
                  <m:oMath xmlns:m="http://schemas.openxmlformats.org/officeDocument/2006/math">
                    <m:r>
                      <a:rPr kumimoji="1" lang="zh-CN" altLang="en-US" sz="2800" b="1" i="1" smtClean="0">
                        <a:latin typeface="Cambria Math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𝝆</m:t>
                    </m:r>
                    <m:r>
                      <a:rPr kumimoji="1" lang="en-US" altLang="zh-CN" sz="2800" b="1" i="1" smtClean="0">
                        <a:latin typeface="Cambria Math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(</m:t>
                    </m:r>
                  </m:oMath>
                </a14:m>
                <a:r>
                  <a:rPr kumimoji="1" lang="en-US" altLang="zh-CN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  <a:sym typeface="Wingdings 2" pitchFamily="18" charset="2"/>
                  </a:rPr>
                  <a:t>X)</a:t>
                </a:r>
                <a:r>
                  <a:rPr kumimoji="1" lang="zh-CN" altLang="en-US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  <a:sym typeface="Wingdings 2" pitchFamily="18" charset="2"/>
                  </a:rPr>
                  <a:t>上的</a:t>
                </a:r>
                <a14:m>
                  <m:oMath xmlns:m="http://schemas.openxmlformats.org/officeDocument/2006/math">
                    <m:r>
                      <a:rPr kumimoji="1" lang="en-US" altLang="zh-CN" sz="2800" b="1" i="1" smtClean="0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 2" pitchFamily="18" charset="2"/>
                      </a:rPr>
                      <m:t>“⊆”</m:t>
                    </m:r>
                  </m:oMath>
                </a14:m>
                <a:r>
                  <a:rPr kumimoji="1" lang="zh-CN" altLang="en-US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  <a:sym typeface="Wingdings 2" pitchFamily="18" charset="2"/>
                  </a:rPr>
                  <a:t>关系，是否是偏序关系？</a:t>
                </a:r>
                <a:endParaRPr lang="en-US" altLang="zh-CN" sz="2800" b="1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7157" y="2585944"/>
                <a:ext cx="8376843" cy="740845"/>
              </a:xfrm>
              <a:prstGeom prst="rect">
                <a:avLst/>
              </a:prstGeom>
              <a:blipFill rotWithShape="1">
                <a:blip r:embed="rId1"/>
                <a:stretch>
                  <a:fillRect l="-1528" b="-1311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008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grpSp>
        <p:nvGrpSpPr>
          <p:cNvPr id="18" name="组合 17"/>
          <p:cNvGrpSpPr/>
          <p:nvPr/>
        </p:nvGrpSpPr>
        <p:grpSpPr>
          <a:xfrm>
            <a:off x="1738384" y="3733577"/>
            <a:ext cx="5641667" cy="1067023"/>
            <a:chOff x="1738384" y="3430602"/>
            <a:chExt cx="5641667" cy="1067023"/>
          </a:xfrm>
        </p:grpSpPr>
        <p:sp>
          <p:nvSpPr>
            <p:cNvPr id="19" name="AutoShape 5"/>
            <p:cNvSpPr>
              <a:spLocks noChangeArrowheads="1"/>
            </p:cNvSpPr>
            <p:nvPr/>
          </p:nvSpPr>
          <p:spPr bwMode="auto">
            <a:xfrm>
              <a:off x="1738384" y="3544103"/>
              <a:ext cx="1343960" cy="800899"/>
            </a:xfrm>
            <a:prstGeom prst="wedgeEllipseCallout">
              <a:avLst>
                <a:gd name="adj1" fmla="val 99789"/>
                <a:gd name="adj2" fmla="val -84237"/>
              </a:avLst>
            </a:prstGeom>
            <a:solidFill>
              <a:srgbClr val="FFFF99"/>
            </a:solidFill>
            <a:ln w="19050" algn="ctr">
              <a:solidFill>
                <a:srgbClr val="0000FF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自反</a:t>
              </a:r>
              <a:endPara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20" name="AutoShape 6"/>
            <p:cNvSpPr>
              <a:spLocks noChangeArrowheads="1"/>
            </p:cNvSpPr>
            <p:nvPr/>
          </p:nvSpPr>
          <p:spPr bwMode="auto">
            <a:xfrm>
              <a:off x="3554639" y="3868347"/>
              <a:ext cx="1757486" cy="629278"/>
            </a:xfrm>
            <a:prstGeom prst="cloudCallout">
              <a:avLst>
                <a:gd name="adj1" fmla="val -12211"/>
                <a:gd name="adj2" fmla="val -94481"/>
              </a:avLst>
            </a:prstGeom>
            <a:solidFill>
              <a:srgbClr val="00FF00"/>
            </a:solidFill>
            <a:ln w="19050">
              <a:solidFill>
                <a:srgbClr val="FF00FF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反对称</a:t>
              </a:r>
              <a:endPara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21" name="AutoShape 7"/>
            <p:cNvSpPr>
              <a:spLocks noChangeArrowheads="1"/>
            </p:cNvSpPr>
            <p:nvPr/>
          </p:nvSpPr>
          <p:spPr bwMode="auto">
            <a:xfrm>
              <a:off x="6256522" y="3430602"/>
              <a:ext cx="1123529" cy="686485"/>
            </a:xfrm>
            <a:prstGeom prst="wedgeRoundRectCallout">
              <a:avLst>
                <a:gd name="adj1" fmla="val -152472"/>
                <a:gd name="adj2" fmla="val -82528"/>
                <a:gd name="adj3" fmla="val 16667"/>
              </a:avLst>
            </a:prstGeom>
            <a:solidFill>
              <a:srgbClr val="FF99CC"/>
            </a:solidFill>
            <a:ln w="19050" algn="ctr">
              <a:solidFill>
                <a:srgbClr val="0000FF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传递</a:t>
              </a:r>
              <a:endPara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95400" y="2819400"/>
            <a:ext cx="7543800" cy="1396392"/>
          </a:xfrm>
          <a:prstGeom prst="rect">
            <a:avLst/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821423" y="838200"/>
            <a:ext cx="7838106" cy="1387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4.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集合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A={2,3,6,12,24,36}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上的整除关系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是偏序关系？</a:t>
            </a:r>
            <a:endParaRPr lang="en-US" altLang="zh-CN" sz="28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燕尾形 3"/>
          <p:cNvSpPr/>
          <p:nvPr/>
        </p:nvSpPr>
        <p:spPr>
          <a:xfrm>
            <a:off x="1146023" y="266577"/>
            <a:ext cx="2518063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偏序关系判断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883841" y="2078940"/>
            <a:ext cx="8119828" cy="2033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解：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R={(2,2),(3,3),(6,6),(12,12),(24,24),(36,36),</a:t>
            </a:r>
            <a:endParaRPr lang="en-US" altLang="zh-CN" sz="28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(2,6),(2,12),(2,24),(2,36),(3,6),(3,12),(3,24),(3,36),</a:t>
            </a:r>
            <a:endParaRPr lang="en-US" altLang="zh-CN" sz="28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(6,12),(6,24),(6,36),(12,24),(12,36)}</a:t>
            </a:r>
            <a:endParaRPr lang="en-US" altLang="zh-CN" sz="28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2133600" y="2751847"/>
            <a:ext cx="5715000" cy="1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7571440" y="1371600"/>
            <a:ext cx="1343960" cy="1067865"/>
          </a:xfrm>
          <a:prstGeom prst="wedgeEllipseCallout">
            <a:avLst>
              <a:gd name="adj1" fmla="val -71029"/>
              <a:gd name="adj2" fmla="val 35603"/>
            </a:avLst>
          </a:prstGeom>
          <a:solidFill>
            <a:srgbClr val="FFFF99"/>
          </a:solidFill>
          <a:ln w="19050" algn="ctr">
            <a:solidFill>
              <a:srgbClr val="0000FF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自反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3554639" y="5294320"/>
            <a:ext cx="1757486" cy="839037"/>
          </a:xfrm>
          <a:prstGeom prst="cloudCallout">
            <a:avLst>
              <a:gd name="adj1" fmla="val -9997"/>
              <a:gd name="adj2" fmla="val -146009"/>
            </a:avLst>
          </a:prstGeom>
          <a:solidFill>
            <a:srgbClr val="00FF00"/>
          </a:solidFill>
          <a:ln w="19050">
            <a:solidFill>
              <a:srgbClr val="FF00FF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反对称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256523" y="4710661"/>
            <a:ext cx="1123529" cy="915313"/>
          </a:xfrm>
          <a:prstGeom prst="wedgeRoundRectCallout">
            <a:avLst>
              <a:gd name="adj1" fmla="val -152472"/>
              <a:gd name="adj2" fmla="val -82528"/>
              <a:gd name="adj3" fmla="val 16667"/>
            </a:avLst>
          </a:prstGeom>
          <a:solidFill>
            <a:srgbClr val="FF99CC"/>
          </a:solidFill>
          <a:ln w="19050" algn="ctr">
            <a:solidFill>
              <a:srgbClr val="0000FF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传递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9" grpId="0" animBg="1"/>
      <p:bldP spid="10" grpId="0" animBg="1"/>
      <p:bldP spid="11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/>
          <p:cNvSpPr>
            <a:spLocks noChangeArrowheads="1"/>
          </p:cNvSpPr>
          <p:nvPr/>
        </p:nvSpPr>
        <p:spPr bwMode="auto">
          <a:xfrm>
            <a:off x="3124200" y="1676400"/>
            <a:ext cx="381000" cy="510012"/>
          </a:xfrm>
          <a:prstGeom prst="rect">
            <a:avLst/>
          </a:prstGeom>
          <a:solidFill>
            <a:srgbClr val="FFFF00"/>
          </a:solidFill>
          <a:ln w="15875" algn="ctr">
            <a:solidFill>
              <a:srgbClr val="8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3" name="Rectangle 20"/>
          <p:cNvSpPr>
            <a:spLocks noChangeArrowheads="1"/>
          </p:cNvSpPr>
          <p:nvPr/>
        </p:nvSpPr>
        <p:spPr bwMode="auto">
          <a:xfrm>
            <a:off x="4419600" y="1676400"/>
            <a:ext cx="381000" cy="510012"/>
          </a:xfrm>
          <a:prstGeom prst="rect">
            <a:avLst/>
          </a:prstGeom>
          <a:solidFill>
            <a:srgbClr val="FFFF00"/>
          </a:solidFill>
          <a:ln w="15875" algn="ctr">
            <a:solidFill>
              <a:srgbClr val="8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Box 6"/>
              <p:cNvSpPr txBox="1">
                <a:spLocks noChangeArrowheads="1"/>
              </p:cNvSpPr>
              <p:nvPr/>
            </p:nvSpPr>
            <p:spPr bwMode="auto">
              <a:xfrm>
                <a:off x="873322" y="1524000"/>
                <a:ext cx="7838430" cy="7408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31750" algn="ctr">
                    <a:solidFill>
                      <a:srgbClr val="008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 marL="342900" indent="-342900"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itchFamily="18" charset="2"/>
                  <a:buChar char="¡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800100" indent="-342900" algn="l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itchFamily="2" charset="2"/>
                  <a:buChar char="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257300" indent="-342900"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714500" indent="-342900" algn="l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itchFamily="2" charset="2"/>
                  <a:buChar char="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171700" indent="-342900"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628900" indent="-3429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3086100" indent="-3429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543300" indent="-3429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4000500" indent="-3429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8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若</a:t>
                </a:r>
                <a:r>
                  <a:rPr lang="en-US" altLang="zh-CN" sz="2800" b="1" dirty="0" err="1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a,b</a:t>
                </a:r>
                <a:r>
                  <a:rPr lang="zh-CN" altLang="en-US" sz="28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之间有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/>
                        <a:ea typeface="华文楷体" panose="02010600040101010101" pitchFamily="2" charset="-122"/>
                      </a:rPr>
                      <m:t>𝒂</m:t>
                    </m:r>
                    <m:r>
                      <a:rPr lang="en-US" altLang="zh-CN" sz="2800" b="1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2800" b="1" i="1" smtClean="0">
                        <a:latin typeface="Cambria Math"/>
                        <a:ea typeface="Cambria Math"/>
                      </a:rPr>
                      <m:t>𝒃</m:t>
                    </m:r>
                  </m:oMath>
                </a14:m>
                <a:r>
                  <a:rPr lang="zh-CN" altLang="en-US" sz="28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或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/>
                        <a:ea typeface="华文楷体" panose="02010600040101010101" pitchFamily="2" charset="-122"/>
                      </a:rPr>
                      <m:t>𝒃</m:t>
                    </m:r>
                    <m:r>
                      <a:rPr lang="en-US" altLang="zh-CN" sz="2800" b="1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2800" b="1" i="1" smtClean="0">
                        <a:latin typeface="Cambria Math"/>
                        <a:ea typeface="华文楷体" panose="02010600040101010101" pitchFamily="2" charset="-122"/>
                      </a:rPr>
                      <m:t>𝒂</m:t>
                    </m:r>
                  </m:oMath>
                </a14:m>
                <a:r>
                  <a:rPr lang="zh-CN" altLang="en-US" sz="28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，则称</a:t>
                </a:r>
                <a:r>
                  <a:rPr lang="en-US" altLang="zh-CN" sz="28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a</a:t>
                </a:r>
                <a:r>
                  <a:rPr lang="zh-CN" altLang="en-US" sz="28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、</a:t>
                </a:r>
                <a:r>
                  <a:rPr lang="en-US" altLang="zh-CN" sz="28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b</a:t>
                </a:r>
                <a:r>
                  <a:rPr lang="zh-CN" altLang="en-US" sz="28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是可比的。</a:t>
                </a:r>
              </a:p>
            </p:txBody>
          </p:sp>
        </mc:Choice>
        <mc:Fallback>
          <p:sp>
            <p:nvSpPr>
              <p:cNvPr id="4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3322" y="1524000"/>
                <a:ext cx="7838430" cy="740845"/>
              </a:xfrm>
              <a:prstGeom prst="rect">
                <a:avLst/>
              </a:prstGeom>
              <a:blipFill rotWithShape="1">
                <a:blip r:embed="rId1"/>
                <a:stretch>
                  <a:fillRect l="-1555" r="-1166" b="-1311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008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882847" y="838200"/>
            <a:ext cx="3488924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在偏序关系中定义：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4234351" y="5029200"/>
            <a:ext cx="871049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(2,3)</a:t>
            </a:r>
            <a:endParaRPr lang="en-US" altLang="zh-CN" sz="2800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528226" y="5425383"/>
            <a:ext cx="1219200" cy="1143000"/>
            <a:chOff x="4528226" y="3966644"/>
            <a:chExt cx="1219200" cy="857250"/>
          </a:xfrm>
        </p:grpSpPr>
        <p:sp>
          <p:nvSpPr>
            <p:cNvPr id="8" name="Line 13"/>
            <p:cNvSpPr>
              <a:spLocks noChangeShapeType="1"/>
            </p:cNvSpPr>
            <p:nvPr/>
          </p:nvSpPr>
          <p:spPr bwMode="auto">
            <a:xfrm>
              <a:off x="4528226" y="4166669"/>
              <a:ext cx="1219200" cy="457200"/>
            </a:xfrm>
            <a:prstGeom prst="line">
              <a:avLst/>
            </a:prstGeom>
            <a:noFill/>
            <a:ln w="31750">
              <a:solidFill>
                <a:srgbClr val="C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9" name="Line 14"/>
            <p:cNvSpPr>
              <a:spLocks noChangeShapeType="1"/>
            </p:cNvSpPr>
            <p:nvPr/>
          </p:nvSpPr>
          <p:spPr bwMode="auto">
            <a:xfrm flipH="1">
              <a:off x="4884907" y="3966644"/>
              <a:ext cx="152400" cy="857250"/>
            </a:xfrm>
            <a:prstGeom prst="line">
              <a:avLst/>
            </a:prstGeom>
            <a:noFill/>
            <a:ln w="31750">
              <a:solidFill>
                <a:srgbClr val="C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0" name="AutoShape 15"/>
          <p:cNvSpPr>
            <a:spLocks noChangeArrowheads="1"/>
          </p:cNvSpPr>
          <p:nvPr/>
        </p:nvSpPr>
        <p:spPr bwMode="auto">
          <a:xfrm>
            <a:off x="4724400" y="266576"/>
            <a:ext cx="2438400" cy="533400"/>
          </a:xfrm>
          <a:prstGeom prst="wedgeEllipseCallout">
            <a:avLst>
              <a:gd name="adj1" fmla="val -108362"/>
              <a:gd name="adj2" fmla="val 229679"/>
            </a:avLst>
          </a:prstGeom>
          <a:solidFill>
            <a:srgbClr val="66FF33"/>
          </a:solidFill>
          <a:ln w="19050" algn="ctr">
            <a:solidFill>
              <a:srgbClr val="0000FF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(a,b)∈R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11" name="AutoShape 21"/>
          <p:cNvSpPr>
            <a:spLocks noChangeArrowheads="1"/>
          </p:cNvSpPr>
          <p:nvPr/>
        </p:nvSpPr>
        <p:spPr bwMode="auto">
          <a:xfrm>
            <a:off x="6324600" y="871503"/>
            <a:ext cx="1904560" cy="762000"/>
          </a:xfrm>
          <a:prstGeom prst="wedgeRoundRectCallout">
            <a:avLst>
              <a:gd name="adj1" fmla="val -130647"/>
              <a:gd name="adj2" fmla="val 73466"/>
              <a:gd name="adj3" fmla="val 16667"/>
            </a:avLst>
          </a:prstGeom>
          <a:solidFill>
            <a:srgbClr val="CCFFFF"/>
          </a:solidFill>
          <a:ln w="15875" algn="ctr">
            <a:solidFill>
              <a:srgbClr val="FF00FF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(b,a)∈R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燕尾形 11"/>
          <p:cNvSpPr/>
          <p:nvPr/>
        </p:nvSpPr>
        <p:spPr>
          <a:xfrm>
            <a:off x="1146023" y="266577"/>
            <a:ext cx="2048115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可比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596625" y="2362200"/>
            <a:ext cx="8166375" cy="2679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4.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集合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A={2,3,6,12,24,36}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上的整除关系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28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R={(2,2),(3,3),(6,6),(12,12),(24,24),(36,36),</a:t>
            </a:r>
            <a:endParaRPr lang="en-US" altLang="zh-CN" sz="28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(2,6),(2,12),(2,24),(2,36),(3,6),(3,12),(3,24),(3,36),</a:t>
            </a:r>
            <a:endParaRPr lang="en-US" altLang="zh-CN" sz="28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(6,12),(6,24),(6,36),(12,24),(12,36)}</a:t>
            </a:r>
            <a:endParaRPr lang="en-US" altLang="zh-CN" sz="28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1966609" y="4267200"/>
            <a:ext cx="700391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1997201" y="5056051"/>
                <a:ext cx="1339597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2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12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201" y="5056051"/>
                <a:ext cx="1339597" cy="73866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6" grpId="0"/>
      <p:bldP spid="10" grpId="0" animBg="1"/>
      <p:bldP spid="11" grpId="0" animBg="1"/>
      <p:bldP spid="15" grpId="0"/>
      <p:bldP spid="17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813876" y="762000"/>
            <a:ext cx="8253924" cy="1387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marL="342900" indent="-342900"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+mn-lt"/>
                <a:ea typeface="华文楷体" panose="02010600040101010101" pitchFamily="2" charset="-122"/>
              </a:rPr>
              <a:t>若</a:t>
            </a:r>
            <a:r>
              <a:rPr lang="en-US" altLang="zh-CN" sz="2800" b="1" dirty="0" err="1">
                <a:latin typeface="+mn-lt"/>
                <a:ea typeface="华文楷体" panose="02010600040101010101" pitchFamily="2" charset="-122"/>
              </a:rPr>
              <a:t>a≤b</a:t>
            </a:r>
            <a:r>
              <a:rPr lang="zh-CN" altLang="en-US" sz="2800" b="1" dirty="0">
                <a:latin typeface="+mn-lt"/>
                <a:ea typeface="华文楷体" panose="02010600040101010101" pitchFamily="2" charset="-122"/>
              </a:rPr>
              <a:t>且</a:t>
            </a:r>
            <a:r>
              <a:rPr lang="en-US" altLang="zh-CN" sz="2800" b="1" dirty="0" err="1">
                <a:latin typeface="+mn-lt"/>
                <a:ea typeface="华文楷体" panose="02010600040101010101" pitchFamily="2" charset="-122"/>
              </a:rPr>
              <a:t>a≠b</a:t>
            </a:r>
            <a:r>
              <a:rPr lang="en-US" altLang="zh-CN" sz="2800" b="1" dirty="0">
                <a:latin typeface="+mn-lt"/>
                <a:ea typeface="华文楷体" panose="02010600040101010101" pitchFamily="2" charset="-122"/>
              </a:rPr>
              <a:t>,</a:t>
            </a:r>
            <a:r>
              <a:rPr lang="zh-CN" altLang="en-US" sz="2800" b="1" dirty="0">
                <a:latin typeface="+mn-lt"/>
                <a:ea typeface="华文楷体" panose="02010600040101010101" pitchFamily="2" charset="-122"/>
              </a:rPr>
              <a:t>且不存在另一元素</a:t>
            </a:r>
            <a:r>
              <a:rPr lang="en-US" altLang="zh-CN" sz="2800" b="1" dirty="0">
                <a:latin typeface="+mn-lt"/>
                <a:ea typeface="华文楷体" panose="02010600040101010101" pitchFamily="2" charset="-122"/>
              </a:rPr>
              <a:t>c</a:t>
            </a:r>
            <a:r>
              <a:rPr lang="zh-CN" altLang="en-US" sz="2800" b="1" dirty="0">
                <a:latin typeface="+mn-lt"/>
                <a:ea typeface="华文楷体" panose="02010600040101010101" pitchFamily="2" charset="-122"/>
              </a:rPr>
              <a:t>满足</a:t>
            </a:r>
            <a:r>
              <a:rPr lang="en-US" altLang="zh-CN" sz="2800" b="1" dirty="0" err="1">
                <a:latin typeface="+mn-lt"/>
                <a:ea typeface="华文楷体" panose="02010600040101010101" pitchFamily="2" charset="-122"/>
              </a:rPr>
              <a:t>a≤c</a:t>
            </a:r>
            <a:r>
              <a:rPr lang="zh-CN" altLang="en-US" sz="2800" b="1" dirty="0">
                <a:latin typeface="+mn-lt"/>
                <a:ea typeface="华文楷体" panose="02010600040101010101" pitchFamily="2" charset="-122"/>
              </a:rPr>
              <a:t>和</a:t>
            </a:r>
            <a:r>
              <a:rPr lang="en-US" altLang="zh-CN" sz="2800" b="1" dirty="0" err="1">
                <a:latin typeface="+mn-lt"/>
                <a:ea typeface="华文楷体" panose="02010600040101010101" pitchFamily="2" charset="-122"/>
              </a:rPr>
              <a:t>c≤b</a:t>
            </a:r>
            <a:endParaRPr lang="en-US" altLang="zh-CN" sz="2800" b="1" dirty="0">
              <a:latin typeface="+mn-lt"/>
              <a:ea typeface="华文楷体" panose="0201060004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+mn-lt"/>
                <a:ea typeface="华文楷体" panose="02010600040101010101" pitchFamily="2" charset="-122"/>
              </a:rPr>
              <a:t>则称</a:t>
            </a:r>
            <a:r>
              <a:rPr lang="en-US" altLang="zh-CN" sz="2800" b="1" dirty="0">
                <a:solidFill>
                  <a:srgbClr val="0000FF"/>
                </a:solidFill>
                <a:latin typeface="+mn-lt"/>
                <a:ea typeface="华文楷体" panose="02010600040101010101" pitchFamily="2" charset="-122"/>
              </a:rPr>
              <a:t>b</a:t>
            </a:r>
            <a:r>
              <a:rPr lang="zh-CN" altLang="en-US" sz="2800" b="1" dirty="0">
                <a:solidFill>
                  <a:srgbClr val="0000FF"/>
                </a:solidFill>
                <a:latin typeface="+mn-lt"/>
                <a:ea typeface="华文楷体" panose="02010600040101010101" pitchFamily="2" charset="-122"/>
              </a:rPr>
              <a:t>盖住</a:t>
            </a:r>
            <a:r>
              <a:rPr lang="en-US" altLang="zh-CN" sz="2800" b="1" dirty="0">
                <a:solidFill>
                  <a:srgbClr val="0000FF"/>
                </a:solidFill>
                <a:latin typeface="+mn-lt"/>
                <a:ea typeface="华文楷体" panose="02010600040101010101" pitchFamily="2" charset="-122"/>
              </a:rPr>
              <a:t>a</a:t>
            </a:r>
            <a:r>
              <a:rPr lang="zh-CN" altLang="en-US" sz="2800" b="1" dirty="0">
                <a:latin typeface="+mn-lt"/>
                <a:ea typeface="华文楷体" panose="02010600040101010101" pitchFamily="2" charset="-122"/>
              </a:rPr>
              <a:t>。</a:t>
            </a:r>
            <a:endParaRPr lang="zh-CN" altLang="en-US" sz="2800" b="1" dirty="0">
              <a:latin typeface="+mn-lt"/>
              <a:ea typeface="华文楷体" panose="02010600040101010101" pitchFamily="2" charset="-122"/>
            </a:endParaRPr>
          </a:p>
        </p:txBody>
      </p:sp>
      <p:sp>
        <p:nvSpPr>
          <p:cNvPr id="3" name="燕尾形 2"/>
          <p:cNvSpPr/>
          <p:nvPr/>
        </p:nvSpPr>
        <p:spPr>
          <a:xfrm>
            <a:off x="1146023" y="266577"/>
            <a:ext cx="1655544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盖住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225685" y="871503"/>
            <a:ext cx="6984460" cy="0"/>
          </a:xfrm>
          <a:prstGeom prst="line">
            <a:avLst/>
          </a:prstGeom>
          <a:ln w="12700">
            <a:solidFill>
              <a:srgbClr val="7EC23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76200" y="1981200"/>
            <a:ext cx="9059693" cy="2679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4.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集合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A={2,3,6,12,24,36}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上的整除关系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R={(2,2),(3,3),(6,6),(12,12),(24,24),(36,36),(2,6),(2,12),(2,24),(2,36),(3,6),(3,12),(3,24),(3,36),(6,12),(6,24),(6,36),(12,24),(12,36)}</a:t>
            </a:r>
            <a:endParaRPr lang="en-US" altLang="zh-CN" sz="28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4000" y="3886200"/>
            <a:ext cx="176683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考虑</a:t>
            </a:r>
            <a:r>
              <a:rPr lang="en-US" altLang="zh-CN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和</a:t>
            </a:r>
            <a:r>
              <a:rPr lang="en-US" altLang="zh-CN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12</a:t>
            </a:r>
            <a:endParaRPr lang="zh-CN" altLang="en-US" sz="2800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7315200" y="3276600"/>
            <a:ext cx="700391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2269912" y="4495800"/>
                <a:ext cx="1387688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/>
                        </a:rPr>
                        <m:t>𝟐</m:t>
                      </m:r>
                      <m:r>
                        <a:rPr lang="en-US" altLang="zh-CN" sz="2800" b="1" i="1" smtClean="0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n-US" altLang="zh-CN" sz="2800" b="1" i="1" smtClean="0">
                          <a:latin typeface="Cambria Math"/>
                          <a:ea typeface="Cambria Math"/>
                        </a:rPr>
                        <m:t>𝟏𝟐</m:t>
                      </m:r>
                    </m:oMath>
                  </m:oMathPara>
                </a14:m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912" y="4495800"/>
                <a:ext cx="1387688" cy="738664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cxnSp>
        <p:nvCxnSpPr>
          <p:cNvPr id="10" name="直接连接符 9"/>
          <p:cNvCxnSpPr/>
          <p:nvPr/>
        </p:nvCxnSpPr>
        <p:spPr>
          <a:xfrm>
            <a:off x="6462409" y="3276600"/>
            <a:ext cx="70039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4807085" y="3947727"/>
            <a:ext cx="70039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3657600" y="4419600"/>
                <a:ext cx="2607013" cy="661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0000FF"/>
                        </a:solidFill>
                        <a:latin typeface="Cambria Math"/>
                      </a:rPr>
                      <m:t>𝟐</m:t>
                    </m:r>
                    <m:r>
                      <a:rPr lang="en-US" altLang="zh-CN" sz="2800" b="1" i="1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2800" b="1" i="1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𝟔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0000FF"/>
                        </a:solidFill>
                        <a:latin typeface="Cambria Math"/>
                      </a:rPr>
                      <m:t>𝟔</m:t>
                    </m:r>
                    <m:r>
                      <a:rPr lang="en-US" altLang="zh-CN" sz="2800" b="1" i="1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2800" b="1" i="1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𝟏𝟐</m:t>
                    </m:r>
                  </m:oMath>
                </a14:m>
                <a:endParaRPr lang="zh-CN" altLang="en-US" sz="28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4419600"/>
                <a:ext cx="2607013" cy="66120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cxnSp>
        <p:nvCxnSpPr>
          <p:cNvPr id="14" name="直接连接符 13"/>
          <p:cNvCxnSpPr/>
          <p:nvPr/>
        </p:nvCxnSpPr>
        <p:spPr>
          <a:xfrm>
            <a:off x="906592" y="3048000"/>
            <a:ext cx="5418008" cy="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3144080" y="3435135"/>
            <a:ext cx="794425" cy="678789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7221166" y="2708606"/>
            <a:ext cx="794425" cy="678789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8273375" y="2642329"/>
            <a:ext cx="565825" cy="745066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662837" y="3351307"/>
            <a:ext cx="794425" cy="678789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3938505" y="3505200"/>
            <a:ext cx="794425" cy="678789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5889287" y="3403309"/>
            <a:ext cx="794425" cy="678789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442002" y="3379371"/>
            <a:ext cx="794425" cy="678789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2052175" y="3360832"/>
            <a:ext cx="794425" cy="678789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Box 7"/>
          <p:cNvSpPr txBox="1">
            <a:spLocks noChangeArrowheads="1"/>
          </p:cNvSpPr>
          <p:nvPr/>
        </p:nvSpPr>
        <p:spPr bwMode="auto">
          <a:xfrm>
            <a:off x="1524000" y="5105400"/>
            <a:ext cx="6760744" cy="740845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  <a:effectLst/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Cover(A)={(2,6),(3,6), (6,12),(12,24),(12,36)}</a:t>
            </a:r>
            <a:endParaRPr lang="en-US" altLang="zh-CN" sz="28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90830" y="1439798"/>
            <a:ext cx="162095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0000FF"/>
                </a:solidFill>
                <a:ea typeface="华文行楷" panose="02010800040101010101" pitchFamily="2" charset="-122"/>
              </a:rPr>
              <a:t>直接前趋</a:t>
            </a:r>
            <a:endParaRPr lang="zh-CN" altLang="en-US" sz="2800" dirty="0">
              <a:solidFill>
                <a:srgbClr val="0000FF"/>
              </a:solidFill>
              <a:ea typeface="华文行楷" panose="02010800040101010101" pitchFamily="2" charset="-122"/>
            </a:endParaRPr>
          </a:p>
        </p:txBody>
      </p:sp>
      <p:sp>
        <p:nvSpPr>
          <p:cNvPr id="23" name="AutoShape 17"/>
          <p:cNvSpPr>
            <a:spLocks noChangeArrowheads="1"/>
          </p:cNvSpPr>
          <p:nvPr/>
        </p:nvSpPr>
        <p:spPr bwMode="auto">
          <a:xfrm>
            <a:off x="7060049" y="77252"/>
            <a:ext cx="1752600" cy="914400"/>
          </a:xfrm>
          <a:prstGeom prst="wedgeRoundRectCallout">
            <a:avLst>
              <a:gd name="adj1" fmla="val -338587"/>
              <a:gd name="adj2" fmla="val 112672"/>
              <a:gd name="adj3" fmla="val 16667"/>
            </a:avLst>
          </a:prstGeom>
          <a:solidFill>
            <a:srgbClr val="66FF33"/>
          </a:solidFill>
          <a:ln w="31750" algn="ctr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ea typeface="华文行楷" panose="02010800040101010101" pitchFamily="2" charset="-122"/>
              </a:rPr>
              <a:t>直接后继</a:t>
            </a:r>
            <a:endParaRPr lang="zh-CN" altLang="en-US" sz="2800">
              <a:ea typeface="华文行楷" panose="0201080004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2" grpId="0"/>
      <p:bldP spid="26" grpId="0" animBg="1"/>
      <p:bldP spid="5" grpId="0"/>
      <p:bldP spid="23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971132" y="863393"/>
            <a:ext cx="3110445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哈斯图</a:t>
            </a:r>
            <a:r>
              <a:rPr lang="en-US" altLang="zh-CN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en-US" altLang="zh-CN" sz="2800" b="1" dirty="0" err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Hasse</a:t>
            </a:r>
            <a:r>
              <a:rPr lang="zh-CN" altLang="en-US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r>
              <a:rPr lang="en-US" altLang="zh-CN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)</a:t>
            </a:r>
            <a:r>
              <a:rPr lang="zh-CN" altLang="en-US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 </a:t>
            </a:r>
            <a:endParaRPr lang="zh-CN" altLang="en-US" sz="2800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982487" y="1750974"/>
            <a:ext cx="6649875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1)</a:t>
            </a: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用小圆圈作为结点表示集合中的元素； </a:t>
            </a:r>
            <a:endParaRPr lang="zh-CN" altLang="en-US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950061" y="2773662"/>
            <a:ext cx="4854512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2)</a:t>
            </a: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自反性不在图中表示出来； </a:t>
            </a:r>
            <a:endParaRPr lang="zh-CN" altLang="en-US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943576" y="3775447"/>
            <a:ext cx="5242439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3) b</a:t>
            </a: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盖住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，则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b</a:t>
            </a: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用线段连接。 </a:t>
            </a:r>
            <a:endParaRPr lang="zh-CN" altLang="en-US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1146023" y="130053"/>
            <a:ext cx="1655544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哈斯图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914400" y="4640748"/>
            <a:ext cx="5735173" cy="1226649"/>
            <a:chOff x="994062" y="3576941"/>
            <a:chExt cx="5735173" cy="919987"/>
          </a:xfrm>
        </p:grpSpPr>
        <p:sp>
          <p:nvSpPr>
            <p:cNvPr id="10" name="Text Box 12"/>
            <p:cNvSpPr txBox="1">
              <a:spLocks noChangeArrowheads="1"/>
            </p:cNvSpPr>
            <p:nvPr/>
          </p:nvSpPr>
          <p:spPr bwMode="auto">
            <a:xfrm>
              <a:off x="2523948" y="3576942"/>
              <a:ext cx="4205287" cy="624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FF"/>
                  </a:solidFill>
                </a14:hiddenFill>
              </a:ext>
              <a:ext uri="{91240B29-F687-4F45-9708-019B960494DF}">
                <a14:hiddenLine xmlns:a14="http://schemas.microsoft.com/office/drawing/2010/main" w="101600">
                  <a:solidFill>
                    <a:srgbClr val="008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b</a:t>
              </a:r>
              <a:r>
                <a:rPr lang="zh-CN" altLang="en-US" b="1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在上方，</a:t>
              </a:r>
              <a:r>
                <a:rPr lang="en-US" altLang="zh-CN" b="1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a</a:t>
              </a:r>
              <a:r>
                <a:rPr lang="zh-CN" altLang="en-US" b="1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在下方</a:t>
              </a:r>
              <a:endPara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11" name="爆炸形 1 10"/>
            <p:cNvSpPr/>
            <p:nvPr/>
          </p:nvSpPr>
          <p:spPr>
            <a:xfrm>
              <a:off x="994062" y="3576941"/>
              <a:ext cx="1520977" cy="919987"/>
            </a:xfrm>
            <a:prstGeom prst="irregularSeal1">
              <a:avLst/>
            </a:prstGeom>
            <a:gradFill>
              <a:gsLst>
                <a:gs pos="0">
                  <a:srgbClr val="A603AB"/>
                </a:gs>
                <a:gs pos="21001">
                  <a:srgbClr val="0819FB"/>
                </a:gs>
                <a:gs pos="35001">
                  <a:srgbClr val="1A8D48"/>
                </a:gs>
                <a:gs pos="52000">
                  <a:srgbClr val="FFFF00"/>
                </a:gs>
                <a:gs pos="73000">
                  <a:srgbClr val="EE3F17"/>
                </a:gs>
                <a:gs pos="88000">
                  <a:srgbClr val="E81766"/>
                </a:gs>
                <a:gs pos="100000">
                  <a:srgbClr val="A603AB"/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 1"/>
          <p:cNvSpPr/>
          <p:nvPr/>
        </p:nvSpPr>
        <p:spPr>
          <a:xfrm>
            <a:off x="1061715" y="277589"/>
            <a:ext cx="1655544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哈斯图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141377" y="882515"/>
            <a:ext cx="6984460" cy="0"/>
          </a:xfrm>
          <a:prstGeom prst="line">
            <a:avLst/>
          </a:prstGeom>
          <a:ln w="12700">
            <a:solidFill>
              <a:srgbClr val="7EC23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0" y="859355"/>
            <a:ext cx="9296400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4.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集合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A={2,3,6,12,24,36}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上的整除关系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，请画出哈斯图。</a:t>
            </a:r>
            <a:endParaRPr lang="en-US" altLang="zh-CN" sz="28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1041197" y="1621355"/>
            <a:ext cx="7721803" cy="740845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  <a:effectLst/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Cover(A)={(2,6),(3,6), (6,12),(12,24),(12,36)}</a:t>
            </a:r>
            <a:endParaRPr lang="en-US" altLang="zh-CN" sz="28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33532" y="2646620"/>
            <a:ext cx="2649648" cy="3790855"/>
            <a:chOff x="5676035" y="1828918"/>
            <a:chExt cx="2649648" cy="2843141"/>
          </a:xfrm>
        </p:grpSpPr>
        <p:sp>
          <p:nvSpPr>
            <p:cNvPr id="8" name="流程图: 联系 7"/>
            <p:cNvSpPr/>
            <p:nvPr/>
          </p:nvSpPr>
          <p:spPr>
            <a:xfrm>
              <a:off x="6219169" y="4370961"/>
              <a:ext cx="136188" cy="129702"/>
            </a:xfrm>
            <a:prstGeom prst="flowChartConnector">
              <a:avLst/>
            </a:prstGeom>
            <a:solidFill>
              <a:srgbClr val="0099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流程图: 联系 8"/>
            <p:cNvSpPr/>
            <p:nvPr/>
          </p:nvSpPr>
          <p:spPr>
            <a:xfrm>
              <a:off x="7675054" y="4387176"/>
              <a:ext cx="136188" cy="129702"/>
            </a:xfrm>
            <a:prstGeom prst="flowChartConnector">
              <a:avLst/>
            </a:prstGeom>
            <a:solidFill>
              <a:srgbClr val="0099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流程图: 联系 9"/>
            <p:cNvSpPr/>
            <p:nvPr/>
          </p:nvSpPr>
          <p:spPr>
            <a:xfrm>
              <a:off x="7033039" y="3693281"/>
              <a:ext cx="136188" cy="129702"/>
            </a:xfrm>
            <a:prstGeom prst="flowChartConnector">
              <a:avLst/>
            </a:prstGeom>
            <a:solidFill>
              <a:srgbClr val="0099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流程图: 联系 10"/>
            <p:cNvSpPr/>
            <p:nvPr/>
          </p:nvSpPr>
          <p:spPr>
            <a:xfrm>
              <a:off x="6102442" y="1969442"/>
              <a:ext cx="136188" cy="129702"/>
            </a:xfrm>
            <a:prstGeom prst="flowChartConnector">
              <a:avLst/>
            </a:prstGeom>
            <a:solidFill>
              <a:srgbClr val="0099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流程图: 联系 11"/>
            <p:cNvSpPr/>
            <p:nvPr/>
          </p:nvSpPr>
          <p:spPr>
            <a:xfrm>
              <a:off x="7003859" y="2846993"/>
              <a:ext cx="136188" cy="129702"/>
            </a:xfrm>
            <a:prstGeom prst="flowChartConnector">
              <a:avLst/>
            </a:prstGeom>
            <a:solidFill>
              <a:srgbClr val="0099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流程图: 联系 12"/>
            <p:cNvSpPr/>
            <p:nvPr/>
          </p:nvSpPr>
          <p:spPr>
            <a:xfrm>
              <a:off x="7801456" y="2008353"/>
              <a:ext cx="136188" cy="129702"/>
            </a:xfrm>
            <a:prstGeom prst="flowChartConnector">
              <a:avLst/>
            </a:prstGeom>
            <a:solidFill>
              <a:srgbClr val="0099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Text Box 19"/>
            <p:cNvSpPr txBox="1">
              <a:spLocks noChangeArrowheads="1"/>
            </p:cNvSpPr>
            <p:nvPr/>
          </p:nvSpPr>
          <p:spPr bwMode="auto">
            <a:xfrm>
              <a:off x="5676035" y="1828918"/>
              <a:ext cx="438238" cy="417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24</a:t>
              </a:r>
              <a:endPara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" name="Text Box 20"/>
            <p:cNvSpPr txBox="1">
              <a:spLocks noChangeArrowheads="1"/>
            </p:cNvSpPr>
            <p:nvPr/>
          </p:nvSpPr>
          <p:spPr bwMode="auto">
            <a:xfrm>
              <a:off x="7887445" y="1829490"/>
              <a:ext cx="438238" cy="417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36</a:t>
              </a:r>
              <a:endPara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" name="Text Box 21"/>
            <p:cNvSpPr txBox="1">
              <a:spLocks noChangeArrowheads="1"/>
            </p:cNvSpPr>
            <p:nvPr/>
          </p:nvSpPr>
          <p:spPr bwMode="auto">
            <a:xfrm>
              <a:off x="6601785" y="2716325"/>
              <a:ext cx="438238" cy="417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12</a:t>
              </a:r>
              <a:endPara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" name="Text Box 22"/>
            <p:cNvSpPr txBox="1">
              <a:spLocks noChangeArrowheads="1"/>
            </p:cNvSpPr>
            <p:nvPr/>
          </p:nvSpPr>
          <p:spPr bwMode="auto">
            <a:xfrm>
              <a:off x="6726928" y="3577225"/>
              <a:ext cx="309998" cy="417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6</a:t>
              </a:r>
              <a:endPara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8" name="Text Box 23"/>
            <p:cNvSpPr txBox="1">
              <a:spLocks noChangeArrowheads="1"/>
            </p:cNvSpPr>
            <p:nvPr/>
          </p:nvSpPr>
          <p:spPr bwMode="auto">
            <a:xfrm>
              <a:off x="5861163" y="4254925"/>
              <a:ext cx="309998" cy="417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9" name="Text Box 24"/>
            <p:cNvSpPr txBox="1">
              <a:spLocks noChangeArrowheads="1"/>
            </p:cNvSpPr>
            <p:nvPr/>
          </p:nvSpPr>
          <p:spPr bwMode="auto">
            <a:xfrm>
              <a:off x="7805068" y="4243575"/>
              <a:ext cx="309998" cy="417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</p:grpSp>
      <p:cxnSp>
        <p:nvCxnSpPr>
          <p:cNvPr id="20" name="直接连接符 19"/>
          <p:cNvCxnSpPr>
            <a:endCxn id="17" idx="3"/>
          </p:cNvCxnSpPr>
          <p:nvPr/>
        </p:nvCxnSpPr>
        <p:spPr>
          <a:xfrm flipV="1">
            <a:off x="3077175" y="5255786"/>
            <a:ext cx="717248" cy="801847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9" idx="0"/>
            <a:endCxn id="10" idx="5"/>
          </p:cNvCxnSpPr>
          <p:nvPr/>
        </p:nvCxnSpPr>
        <p:spPr>
          <a:xfrm flipH="1" flipV="1">
            <a:off x="3906781" y="5280049"/>
            <a:ext cx="593865" cy="777583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10" idx="0"/>
            <a:endCxn id="12" idx="4"/>
          </p:cNvCxnSpPr>
          <p:nvPr/>
        </p:nvCxnSpPr>
        <p:spPr>
          <a:xfrm flipH="1" flipV="1">
            <a:off x="3829450" y="4176989"/>
            <a:ext cx="29180" cy="955448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endCxn id="11" idx="5"/>
          </p:cNvCxnSpPr>
          <p:nvPr/>
        </p:nvCxnSpPr>
        <p:spPr>
          <a:xfrm flipH="1" flipV="1">
            <a:off x="2976184" y="2981596"/>
            <a:ext cx="792639" cy="1012093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endCxn id="13" idx="3"/>
          </p:cNvCxnSpPr>
          <p:nvPr/>
        </p:nvCxnSpPr>
        <p:spPr>
          <a:xfrm flipV="1">
            <a:off x="3845317" y="3033477"/>
            <a:ext cx="733580" cy="970576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5">
            <a:hlinkClick r:id="" action="ppaction://noaction">
              <a:snd r:embed="rId1" name="explode.wav"/>
            </a:hlinkClick>
          </p:cNvPr>
          <p:cNvSpPr>
            <a:spLocks noChangeArrowheads="1"/>
          </p:cNvSpPr>
          <p:nvPr/>
        </p:nvSpPr>
        <p:spPr bwMode="auto">
          <a:xfrm>
            <a:off x="6781800" y="4238625"/>
            <a:ext cx="1905000" cy="520700"/>
          </a:xfrm>
          <a:prstGeom prst="rect">
            <a:avLst/>
          </a:prstGeom>
          <a:solidFill>
            <a:srgbClr val="CCFFFF"/>
          </a:solidFill>
          <a:ln w="15875" algn="ctr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809625" y="771525"/>
            <a:ext cx="8410575" cy="137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marL="342900" indent="-342900"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对下列集合，画出其“整除”关系的哈斯图。</a:t>
            </a:r>
            <a:endParaRPr lang="zh-CN" altLang="en-US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AutoNum type="arabicParenBoth"/>
            </a:pP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{2,6,24}     (2){3,5,7,15}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Text Box 31"/>
          <p:cNvSpPr txBox="1">
            <a:spLocks noChangeArrowheads="1"/>
          </p:cNvSpPr>
          <p:nvPr/>
        </p:nvSpPr>
        <p:spPr bwMode="auto">
          <a:xfrm>
            <a:off x="533400" y="2057400"/>
            <a:ext cx="3962400" cy="137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1016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(1)R={(2,2),(2,6),(2,24),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(6,6),(6,24),(24,24)}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36"/>
          <p:cNvGrpSpPr/>
          <p:nvPr/>
        </p:nvGrpSpPr>
        <p:grpSpPr bwMode="auto">
          <a:xfrm>
            <a:off x="1981200" y="3200400"/>
            <a:ext cx="609600" cy="2849562"/>
            <a:chOff x="1056" y="2161"/>
            <a:chExt cx="384" cy="1795"/>
          </a:xfrm>
        </p:grpSpPr>
        <p:sp>
          <p:nvSpPr>
            <p:cNvPr id="8" name="Text Box 14"/>
            <p:cNvSpPr txBox="1">
              <a:spLocks noChangeArrowheads="1"/>
            </p:cNvSpPr>
            <p:nvPr/>
          </p:nvSpPr>
          <p:spPr bwMode="auto">
            <a:xfrm>
              <a:off x="1056" y="2161"/>
              <a:ext cx="306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latin typeface="Times New Roman" panose="02020603050405020304" pitchFamily="18" charset="0"/>
                </a:rPr>
                <a:t>24</a:t>
              </a:r>
              <a:endParaRPr lang="en-US" altLang="zh-CN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9" name="Text Box 15"/>
            <p:cNvSpPr txBox="1">
              <a:spLocks noChangeArrowheads="1"/>
            </p:cNvSpPr>
            <p:nvPr/>
          </p:nvSpPr>
          <p:spPr bwMode="auto">
            <a:xfrm>
              <a:off x="1095" y="2834"/>
              <a:ext cx="210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6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0" name="Text Box 16"/>
            <p:cNvSpPr txBox="1">
              <a:spLocks noChangeArrowheads="1"/>
            </p:cNvSpPr>
            <p:nvPr/>
          </p:nvSpPr>
          <p:spPr bwMode="auto">
            <a:xfrm>
              <a:off x="1182" y="3553"/>
              <a:ext cx="210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2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1" name="Line 17"/>
            <p:cNvSpPr>
              <a:spLocks noChangeShapeType="1"/>
            </p:cNvSpPr>
            <p:nvPr/>
          </p:nvSpPr>
          <p:spPr bwMode="auto">
            <a:xfrm>
              <a:off x="1392" y="3120"/>
              <a:ext cx="0" cy="624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" name="Line 18"/>
            <p:cNvSpPr>
              <a:spLocks noChangeShapeType="1"/>
            </p:cNvSpPr>
            <p:nvPr/>
          </p:nvSpPr>
          <p:spPr bwMode="auto">
            <a:xfrm>
              <a:off x="1392" y="2469"/>
              <a:ext cx="0" cy="576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3" name="Oval 33"/>
            <p:cNvSpPr>
              <a:spLocks noChangeArrowheads="1"/>
            </p:cNvSpPr>
            <p:nvPr/>
          </p:nvSpPr>
          <p:spPr bwMode="auto">
            <a:xfrm>
              <a:off x="1344" y="2400"/>
              <a:ext cx="96" cy="96"/>
            </a:xfrm>
            <a:prstGeom prst="ellipse">
              <a:avLst/>
            </a:prstGeom>
            <a:solidFill>
              <a:srgbClr val="FFFF00"/>
            </a:solidFill>
            <a:ln w="15875" algn="ctr">
              <a:solidFill>
                <a:srgbClr val="8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14" name="Oval 34"/>
            <p:cNvSpPr>
              <a:spLocks noChangeArrowheads="1"/>
            </p:cNvSpPr>
            <p:nvPr/>
          </p:nvSpPr>
          <p:spPr bwMode="auto">
            <a:xfrm>
              <a:off x="1344" y="3024"/>
              <a:ext cx="96" cy="96"/>
            </a:xfrm>
            <a:prstGeom prst="ellipse">
              <a:avLst/>
            </a:prstGeom>
            <a:solidFill>
              <a:srgbClr val="FFFF00"/>
            </a:solidFill>
            <a:ln w="15875" algn="ctr">
              <a:solidFill>
                <a:srgbClr val="8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15" name="Oval 35"/>
            <p:cNvSpPr>
              <a:spLocks noChangeArrowheads="1"/>
            </p:cNvSpPr>
            <p:nvPr/>
          </p:nvSpPr>
          <p:spPr bwMode="auto">
            <a:xfrm>
              <a:off x="1344" y="3744"/>
              <a:ext cx="96" cy="96"/>
            </a:xfrm>
            <a:prstGeom prst="ellipse">
              <a:avLst/>
            </a:prstGeom>
            <a:solidFill>
              <a:srgbClr val="FFFF00"/>
            </a:solidFill>
            <a:ln w="15875" algn="ctr">
              <a:solidFill>
                <a:srgbClr val="8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</p:grpSp>
      <p:sp>
        <p:nvSpPr>
          <p:cNvPr id="16" name="Line 37"/>
          <p:cNvSpPr>
            <a:spLocks noChangeShapeType="1"/>
          </p:cNvSpPr>
          <p:nvPr/>
        </p:nvSpPr>
        <p:spPr bwMode="auto">
          <a:xfrm>
            <a:off x="1600200" y="2514600"/>
            <a:ext cx="762000" cy="0"/>
          </a:xfrm>
          <a:prstGeom prst="line">
            <a:avLst/>
          </a:prstGeom>
          <a:noFill/>
          <a:ln w="92075">
            <a:solidFill>
              <a:srgbClr val="8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17" name="Line 38"/>
          <p:cNvSpPr>
            <a:spLocks noChangeShapeType="1"/>
          </p:cNvSpPr>
          <p:nvPr/>
        </p:nvSpPr>
        <p:spPr bwMode="auto">
          <a:xfrm>
            <a:off x="838200" y="3124200"/>
            <a:ext cx="838200" cy="0"/>
          </a:xfrm>
          <a:prstGeom prst="line">
            <a:avLst/>
          </a:prstGeom>
          <a:noFill/>
          <a:ln w="92075">
            <a:solidFill>
              <a:srgbClr val="8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18" name="Line 39"/>
          <p:cNvSpPr>
            <a:spLocks noChangeShapeType="1"/>
          </p:cNvSpPr>
          <p:nvPr/>
        </p:nvSpPr>
        <p:spPr bwMode="auto">
          <a:xfrm>
            <a:off x="2667000" y="3124200"/>
            <a:ext cx="1066800" cy="0"/>
          </a:xfrm>
          <a:prstGeom prst="line">
            <a:avLst/>
          </a:prstGeom>
          <a:noFill/>
          <a:ln w="92075">
            <a:solidFill>
              <a:srgbClr val="8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19" name="Text Box 40"/>
          <p:cNvSpPr txBox="1">
            <a:spLocks noChangeArrowheads="1"/>
          </p:cNvSpPr>
          <p:nvPr/>
        </p:nvSpPr>
        <p:spPr bwMode="auto">
          <a:xfrm>
            <a:off x="4495800" y="1981200"/>
            <a:ext cx="4295775" cy="137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20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H={(3,3),(3,15),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(5,5),(5,15),(7,7),(15,15)}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Line 41"/>
          <p:cNvSpPr>
            <a:spLocks noChangeShapeType="1"/>
          </p:cNvSpPr>
          <p:nvPr/>
        </p:nvSpPr>
        <p:spPr bwMode="auto">
          <a:xfrm>
            <a:off x="5638800" y="2438400"/>
            <a:ext cx="762000" cy="0"/>
          </a:xfrm>
          <a:prstGeom prst="line">
            <a:avLst/>
          </a:prstGeom>
          <a:noFill/>
          <a:ln w="92075">
            <a:solidFill>
              <a:srgbClr val="8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21" name="Line 42"/>
          <p:cNvSpPr>
            <a:spLocks noChangeShapeType="1"/>
          </p:cNvSpPr>
          <p:nvPr/>
        </p:nvSpPr>
        <p:spPr bwMode="auto">
          <a:xfrm>
            <a:off x="4953000" y="3048000"/>
            <a:ext cx="838200" cy="0"/>
          </a:xfrm>
          <a:prstGeom prst="line">
            <a:avLst/>
          </a:prstGeom>
          <a:noFill/>
          <a:ln w="92075">
            <a:solidFill>
              <a:srgbClr val="8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22" name="Line 43"/>
          <p:cNvSpPr>
            <a:spLocks noChangeShapeType="1"/>
          </p:cNvSpPr>
          <p:nvPr/>
        </p:nvSpPr>
        <p:spPr bwMode="auto">
          <a:xfrm>
            <a:off x="6781800" y="3048000"/>
            <a:ext cx="685800" cy="0"/>
          </a:xfrm>
          <a:prstGeom prst="line">
            <a:avLst/>
          </a:prstGeom>
          <a:noFill/>
          <a:ln w="92075">
            <a:solidFill>
              <a:srgbClr val="8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23" name="Line 50"/>
          <p:cNvSpPr>
            <a:spLocks noChangeShapeType="1"/>
          </p:cNvSpPr>
          <p:nvPr/>
        </p:nvSpPr>
        <p:spPr bwMode="auto">
          <a:xfrm>
            <a:off x="7620000" y="3048000"/>
            <a:ext cx="838200" cy="0"/>
          </a:xfrm>
          <a:prstGeom prst="line">
            <a:avLst/>
          </a:prstGeom>
          <a:noFill/>
          <a:ln w="92075">
            <a:solidFill>
              <a:srgbClr val="8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grpSp>
        <p:nvGrpSpPr>
          <p:cNvPr id="24" name="Group 54"/>
          <p:cNvGrpSpPr/>
          <p:nvPr/>
        </p:nvGrpSpPr>
        <p:grpSpPr bwMode="auto">
          <a:xfrm>
            <a:off x="5243513" y="3322638"/>
            <a:ext cx="2681287" cy="2468562"/>
            <a:chOff x="3159" y="2189"/>
            <a:chExt cx="1689" cy="1555"/>
          </a:xfrm>
        </p:grpSpPr>
        <p:grpSp>
          <p:nvGrpSpPr>
            <p:cNvPr id="25" name="Group 49"/>
            <p:cNvGrpSpPr/>
            <p:nvPr/>
          </p:nvGrpSpPr>
          <p:grpSpPr bwMode="auto">
            <a:xfrm>
              <a:off x="3159" y="2189"/>
              <a:ext cx="1209" cy="1555"/>
              <a:chOff x="3159" y="2189"/>
              <a:chExt cx="1209" cy="1555"/>
            </a:xfrm>
          </p:grpSpPr>
          <p:sp>
            <p:nvSpPr>
              <p:cNvPr id="28" name="Line 20"/>
              <p:cNvSpPr>
                <a:spLocks noChangeShapeType="1"/>
              </p:cNvSpPr>
              <p:nvPr/>
            </p:nvSpPr>
            <p:spPr bwMode="auto">
              <a:xfrm flipH="1">
                <a:off x="3312" y="2592"/>
                <a:ext cx="384" cy="816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9" name="Line 21"/>
              <p:cNvSpPr>
                <a:spLocks noChangeShapeType="1"/>
              </p:cNvSpPr>
              <p:nvPr/>
            </p:nvSpPr>
            <p:spPr bwMode="auto">
              <a:xfrm>
                <a:off x="3792" y="2592"/>
                <a:ext cx="336" cy="768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0" name="Text Box 22"/>
              <p:cNvSpPr txBox="1">
                <a:spLocks noChangeArrowheads="1"/>
              </p:cNvSpPr>
              <p:nvPr/>
            </p:nvSpPr>
            <p:spPr bwMode="auto">
              <a:xfrm>
                <a:off x="3639" y="2189"/>
                <a:ext cx="306" cy="4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00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</a:rPr>
                  <a:t>15</a:t>
                </a:r>
                <a:endParaRPr lang="en-US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1" name="Text Box 23"/>
              <p:cNvSpPr txBox="1">
                <a:spLocks noChangeArrowheads="1"/>
              </p:cNvSpPr>
              <p:nvPr/>
            </p:nvSpPr>
            <p:spPr bwMode="auto">
              <a:xfrm>
                <a:off x="3159" y="3341"/>
                <a:ext cx="210" cy="4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00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</a:rPr>
                  <a:t>3</a:t>
                </a:r>
                <a:endParaRPr lang="en-US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" name="Text Box 24"/>
              <p:cNvSpPr txBox="1">
                <a:spLocks noChangeArrowheads="1"/>
              </p:cNvSpPr>
              <p:nvPr/>
            </p:nvSpPr>
            <p:spPr bwMode="auto">
              <a:xfrm>
                <a:off x="4158" y="3293"/>
                <a:ext cx="210" cy="4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00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</a:rPr>
                  <a:t>5</a:t>
                </a:r>
                <a:endParaRPr lang="en-US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3" name="Oval 45"/>
              <p:cNvSpPr>
                <a:spLocks noChangeArrowheads="1"/>
              </p:cNvSpPr>
              <p:nvPr/>
            </p:nvSpPr>
            <p:spPr bwMode="auto">
              <a:xfrm>
                <a:off x="3696" y="2496"/>
                <a:ext cx="96" cy="144"/>
              </a:xfrm>
              <a:prstGeom prst="ellipse">
                <a:avLst/>
              </a:prstGeom>
              <a:solidFill>
                <a:srgbClr val="FFFF00"/>
              </a:solidFill>
              <a:ln w="15875" algn="ctr">
                <a:solidFill>
                  <a:srgbClr val="8000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/>
              </a:p>
            </p:txBody>
          </p:sp>
          <p:sp>
            <p:nvSpPr>
              <p:cNvPr id="34" name="Oval 46"/>
              <p:cNvSpPr>
                <a:spLocks noChangeArrowheads="1"/>
              </p:cNvSpPr>
              <p:nvPr/>
            </p:nvSpPr>
            <p:spPr bwMode="auto">
              <a:xfrm>
                <a:off x="3264" y="3360"/>
                <a:ext cx="96" cy="96"/>
              </a:xfrm>
              <a:prstGeom prst="ellipse">
                <a:avLst/>
              </a:prstGeom>
              <a:solidFill>
                <a:srgbClr val="FFFF00"/>
              </a:solidFill>
              <a:ln w="15875" algn="ctr">
                <a:solidFill>
                  <a:srgbClr val="8000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/>
              </a:p>
            </p:txBody>
          </p:sp>
          <p:sp>
            <p:nvSpPr>
              <p:cNvPr id="35" name="Oval 48"/>
              <p:cNvSpPr>
                <a:spLocks noChangeArrowheads="1"/>
              </p:cNvSpPr>
              <p:nvPr/>
            </p:nvSpPr>
            <p:spPr bwMode="auto">
              <a:xfrm>
                <a:off x="4128" y="3312"/>
                <a:ext cx="96" cy="96"/>
              </a:xfrm>
              <a:prstGeom prst="ellipse">
                <a:avLst/>
              </a:prstGeom>
              <a:solidFill>
                <a:srgbClr val="FFFF00"/>
              </a:solidFill>
              <a:ln w="15875" algn="ctr">
                <a:solidFill>
                  <a:srgbClr val="8000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/>
              </a:p>
            </p:txBody>
          </p:sp>
        </p:grpSp>
        <p:sp>
          <p:nvSpPr>
            <p:cNvPr id="26" name="Oval 52"/>
            <p:cNvSpPr>
              <a:spLocks noChangeArrowheads="1"/>
            </p:cNvSpPr>
            <p:nvPr/>
          </p:nvSpPr>
          <p:spPr bwMode="auto">
            <a:xfrm>
              <a:off x="4512" y="2928"/>
              <a:ext cx="96" cy="96"/>
            </a:xfrm>
            <a:prstGeom prst="ellipse">
              <a:avLst/>
            </a:prstGeom>
            <a:solidFill>
              <a:srgbClr val="FFFF00"/>
            </a:solidFill>
            <a:ln w="15875" algn="ctr">
              <a:solidFill>
                <a:srgbClr val="8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27" name="Text Box 53"/>
            <p:cNvSpPr txBox="1">
              <a:spLocks noChangeArrowheads="1"/>
            </p:cNvSpPr>
            <p:nvPr/>
          </p:nvSpPr>
          <p:spPr bwMode="auto">
            <a:xfrm>
              <a:off x="4622" y="2669"/>
              <a:ext cx="226" cy="4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endPara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Line 56"/>
          <p:cNvSpPr>
            <a:spLocks noChangeShapeType="1"/>
          </p:cNvSpPr>
          <p:nvPr/>
        </p:nvSpPr>
        <p:spPr bwMode="auto">
          <a:xfrm>
            <a:off x="3276600" y="2133600"/>
            <a:ext cx="685800" cy="68580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37" name="燕尾形 36"/>
          <p:cNvSpPr/>
          <p:nvPr/>
        </p:nvSpPr>
        <p:spPr>
          <a:xfrm>
            <a:off x="1061715" y="277589"/>
            <a:ext cx="1655544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练习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16" grpId="0" animBg="1"/>
      <p:bldP spid="17" grpId="0" animBg="1"/>
      <p:bldP spid="18" grpId="0" animBg="1"/>
      <p:bldP spid="19" grpId="0"/>
      <p:bldP spid="20" grpId="0" animBg="1"/>
      <p:bldP spid="21" grpId="0" animBg="1"/>
      <p:bldP spid="22" grpId="0" animBg="1"/>
      <p:bldP spid="23" grpId="0" animBg="1"/>
      <p:bldP spid="3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 1"/>
          <p:cNvSpPr/>
          <p:nvPr/>
        </p:nvSpPr>
        <p:spPr>
          <a:xfrm>
            <a:off x="971600" y="164638"/>
            <a:ext cx="2228800" cy="67207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例题</a:t>
            </a:r>
            <a:endParaRPr lang="zh-CN" altLang="en-US" sz="2800" dirty="0">
              <a:solidFill>
                <a:schemeClr val="bg1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974725" y="1076980"/>
            <a:ext cx="51212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A={1,5,7},B={2,4,9}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1371600" y="2143780"/>
            <a:ext cx="48926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R={(1,2),(1,9),(7,9)}</a:t>
            </a:r>
            <a:endParaRPr lang="en-US" altLang="zh-CN" sz="2800" i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4419600" y="2143780"/>
            <a:ext cx="1905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</a:t>
            </a:r>
            <a:r>
              <a:rPr lang="en-US" altLang="zh-CN" sz="2800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A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2800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</a:t>
            </a:r>
            <a:endParaRPr lang="en-US" altLang="zh-CN" sz="2800" i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1600200" y="3886200"/>
            <a:ext cx="21336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pt-BR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(1,2)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pt-BR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 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3616175" y="3886200"/>
            <a:ext cx="80342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pt-BR" altLang="zh-CN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1R2</a:t>
            </a:r>
            <a:endParaRPr lang="en-US" altLang="zh-CN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1568108" y="4724400"/>
            <a:ext cx="147989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pt-BR" altLang="zh-CN" sz="2800" dirty="0">
                <a:solidFill>
                  <a:srgbClr val="FF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(5,2)</a:t>
            </a:r>
            <a:r>
              <a:rPr lang="en-US" altLang="zh-CN" sz="2800" dirty="0">
                <a:solidFill>
                  <a:srgbClr val="FF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</a:t>
            </a:r>
            <a:r>
              <a:rPr lang="pt-BR" altLang="zh-CN" sz="2800" dirty="0">
                <a:solidFill>
                  <a:srgbClr val="FF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 </a:t>
            </a:r>
            <a:endParaRPr lang="en-US" altLang="zh-CN" sz="2800" dirty="0">
              <a:solidFill>
                <a:srgbClr val="FF0066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Text Box 14"/>
          <p:cNvSpPr txBox="1">
            <a:spLocks noChangeArrowheads="1"/>
          </p:cNvSpPr>
          <p:nvPr/>
        </p:nvSpPr>
        <p:spPr bwMode="auto">
          <a:xfrm>
            <a:off x="3581400" y="4648200"/>
            <a:ext cx="10134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5R’2</a:t>
            </a:r>
            <a:r>
              <a:rPr lang="pt-BR" altLang="zh-CN" sz="2800" b="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2800" b="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Text Box 15"/>
          <p:cNvSpPr txBox="1">
            <a:spLocks noChangeArrowheads="1"/>
          </p:cNvSpPr>
          <p:nvPr/>
        </p:nvSpPr>
        <p:spPr bwMode="auto">
          <a:xfrm>
            <a:off x="4572000" y="2895600"/>
            <a:ext cx="1189534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</a:t>
            </a:r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A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endParaRPr lang="en-US" altLang="zh-CN" sz="2800" i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1447800" y="2971800"/>
            <a:ext cx="3276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 dirty="0">
                <a:solidFill>
                  <a:srgbClr val="0000FF"/>
                </a:solidFill>
                <a:latin typeface="Times New Roman" panose="02020603050405020304" pitchFamily="18" charset="0"/>
              </a:rPr>
              <a:t>R1={(1,5),(5,7)}</a:t>
            </a:r>
            <a:endParaRPr lang="en-US" altLang="zh-CN" sz="3600" i="1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0" grpId="0"/>
      <p:bldP spid="11" grpId="0"/>
      <p:bldP spid="12" grpId="0"/>
      <p:bldP spid="14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 1"/>
          <p:cNvSpPr/>
          <p:nvPr/>
        </p:nvSpPr>
        <p:spPr>
          <a:xfrm>
            <a:off x="1066800" y="302449"/>
            <a:ext cx="3121177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哈斯图应用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27689" y="801469"/>
            <a:ext cx="4799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职场中“领导”关系是偏序关系。</a:t>
            </a:r>
            <a:endParaRPr lang="en-US" altLang="zh-CN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42195" y="3316655"/>
            <a:ext cx="5370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Cover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关系体现了“直系领导”关系。</a:t>
            </a:r>
            <a:endParaRPr lang="en-US" altLang="zh-CN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90800" y="4191000"/>
            <a:ext cx="664797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哈斯图是职场中“直系领导”的关系图。</a:t>
            </a:r>
            <a:endParaRPr lang="zh-CN" altLang="en-US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Box 7"/>
              <p:cNvSpPr txBox="1">
                <a:spLocks noChangeArrowheads="1"/>
              </p:cNvSpPr>
              <p:nvPr/>
            </p:nvSpPr>
            <p:spPr bwMode="auto">
              <a:xfrm>
                <a:off x="76200" y="1295400"/>
                <a:ext cx="8797306" cy="20335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31750" algn="ctr">
                    <a:solidFill>
                      <a:srgbClr val="008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itchFamily="18" charset="2"/>
                  <a:buChar char="¡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itchFamily="2" charset="2"/>
                  <a:buChar char="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itchFamily="2" charset="2"/>
                  <a:buChar char="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4.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集合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A={2,3,6,12,24,36}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上的整除关系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R=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sub>
                    </m:sSub>
                    <m:r>
                      <a:rPr lang="en-US" altLang="zh-CN" sz="2800" b="1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∪</m:t>
                    </m:r>
                  </m:oMath>
                </a14:m>
                <a:r>
                  <a:rPr lang="en-US" altLang="zh-CN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{(2,6),</a:t>
                </a: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(2,12),(2,24),(2,36),(3,6),(3,12),(3,24),(3,36),(6,12),(6,24),</a:t>
                </a: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(6,36),(12,24),(12,36)}</a:t>
                </a:r>
              </a:p>
            </p:txBody>
          </p:sp>
        </mc:Choice>
        <mc:Fallback>
          <p:sp>
            <p:nvSpPr>
              <p:cNvPr id="8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" y="1295400"/>
                <a:ext cx="8797306" cy="2033506"/>
              </a:xfrm>
              <a:prstGeom prst="rect">
                <a:avLst/>
              </a:prstGeom>
              <a:blipFill rotWithShape="1">
                <a:blip r:embed="rId1"/>
                <a:stretch>
                  <a:fillRect l="-1455" b="-390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008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grpSp>
        <p:nvGrpSpPr>
          <p:cNvPr id="12" name="组合 11"/>
          <p:cNvGrpSpPr/>
          <p:nvPr/>
        </p:nvGrpSpPr>
        <p:grpSpPr>
          <a:xfrm>
            <a:off x="773350" y="3242683"/>
            <a:ext cx="2049813" cy="2908378"/>
            <a:chOff x="773349" y="2432012"/>
            <a:chExt cx="2049813" cy="2181283"/>
          </a:xfrm>
        </p:grpSpPr>
        <p:grpSp>
          <p:nvGrpSpPr>
            <p:cNvPr id="13" name="组合 12"/>
            <p:cNvGrpSpPr/>
            <p:nvPr/>
          </p:nvGrpSpPr>
          <p:grpSpPr>
            <a:xfrm>
              <a:off x="773349" y="2432012"/>
              <a:ext cx="2049813" cy="2181283"/>
              <a:chOff x="5676035" y="1828918"/>
              <a:chExt cx="2812762" cy="2999638"/>
            </a:xfrm>
          </p:grpSpPr>
          <p:sp>
            <p:nvSpPr>
              <p:cNvPr id="19" name="流程图: 联系 18"/>
              <p:cNvSpPr/>
              <p:nvPr/>
            </p:nvSpPr>
            <p:spPr>
              <a:xfrm>
                <a:off x="6219169" y="4370961"/>
                <a:ext cx="136188" cy="129702"/>
              </a:xfrm>
              <a:prstGeom prst="flowChartConnector">
                <a:avLst/>
              </a:prstGeom>
              <a:solidFill>
                <a:srgbClr val="0099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流程图: 联系 19"/>
              <p:cNvSpPr/>
              <p:nvPr/>
            </p:nvSpPr>
            <p:spPr>
              <a:xfrm>
                <a:off x="7675054" y="4387176"/>
                <a:ext cx="136188" cy="129702"/>
              </a:xfrm>
              <a:prstGeom prst="flowChartConnector">
                <a:avLst/>
              </a:prstGeom>
              <a:solidFill>
                <a:srgbClr val="0099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流程图: 联系 20"/>
              <p:cNvSpPr/>
              <p:nvPr/>
            </p:nvSpPr>
            <p:spPr>
              <a:xfrm>
                <a:off x="7033039" y="3693281"/>
                <a:ext cx="136188" cy="129702"/>
              </a:xfrm>
              <a:prstGeom prst="flowChartConnector">
                <a:avLst/>
              </a:prstGeom>
              <a:solidFill>
                <a:srgbClr val="0099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流程图: 联系 21"/>
              <p:cNvSpPr/>
              <p:nvPr/>
            </p:nvSpPr>
            <p:spPr>
              <a:xfrm>
                <a:off x="6102442" y="1969442"/>
                <a:ext cx="136188" cy="129702"/>
              </a:xfrm>
              <a:prstGeom prst="flowChartConnector">
                <a:avLst/>
              </a:prstGeom>
              <a:solidFill>
                <a:srgbClr val="0099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流程图: 联系 22"/>
              <p:cNvSpPr/>
              <p:nvPr/>
            </p:nvSpPr>
            <p:spPr>
              <a:xfrm>
                <a:off x="7003859" y="2846993"/>
                <a:ext cx="136188" cy="129702"/>
              </a:xfrm>
              <a:prstGeom prst="flowChartConnector">
                <a:avLst/>
              </a:prstGeom>
              <a:solidFill>
                <a:srgbClr val="0099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流程图: 联系 23"/>
              <p:cNvSpPr/>
              <p:nvPr/>
            </p:nvSpPr>
            <p:spPr>
              <a:xfrm>
                <a:off x="7801456" y="2008353"/>
                <a:ext cx="136188" cy="129702"/>
              </a:xfrm>
              <a:prstGeom prst="flowChartConnector">
                <a:avLst/>
              </a:prstGeom>
              <a:solidFill>
                <a:srgbClr val="0099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Text Box 19"/>
              <p:cNvSpPr txBox="1">
                <a:spLocks noChangeArrowheads="1"/>
              </p:cNvSpPr>
              <p:nvPr/>
            </p:nvSpPr>
            <p:spPr bwMode="auto">
              <a:xfrm>
                <a:off x="5676035" y="1828918"/>
                <a:ext cx="601352" cy="5736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0000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24</a:t>
                </a:r>
                <a:endParaRPr lang="en-US" altLang="zh-CN" sz="2000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" name="Text Box 20"/>
              <p:cNvSpPr txBox="1">
                <a:spLocks noChangeArrowheads="1"/>
              </p:cNvSpPr>
              <p:nvPr/>
            </p:nvSpPr>
            <p:spPr bwMode="auto">
              <a:xfrm>
                <a:off x="7887445" y="1829490"/>
                <a:ext cx="601352" cy="5736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0000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36</a:t>
                </a:r>
                <a:endParaRPr lang="en-US" altLang="zh-CN" sz="2000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" name="Text Box 21"/>
              <p:cNvSpPr txBox="1">
                <a:spLocks noChangeArrowheads="1"/>
              </p:cNvSpPr>
              <p:nvPr/>
            </p:nvSpPr>
            <p:spPr bwMode="auto">
              <a:xfrm>
                <a:off x="6468305" y="2662818"/>
                <a:ext cx="601352" cy="5736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0000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12</a:t>
                </a:r>
                <a:endParaRPr lang="en-US" altLang="zh-CN" sz="2000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" name="Text Box 22"/>
              <p:cNvSpPr txBox="1">
                <a:spLocks noChangeArrowheads="1"/>
              </p:cNvSpPr>
              <p:nvPr/>
            </p:nvSpPr>
            <p:spPr bwMode="auto">
              <a:xfrm>
                <a:off x="6637941" y="3407784"/>
                <a:ext cx="425381" cy="5736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0000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6</a:t>
                </a:r>
                <a:endParaRPr lang="en-US" altLang="zh-CN" sz="2000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" name="Text Box 23"/>
              <p:cNvSpPr txBox="1">
                <a:spLocks noChangeArrowheads="1"/>
              </p:cNvSpPr>
              <p:nvPr/>
            </p:nvSpPr>
            <p:spPr bwMode="auto">
              <a:xfrm>
                <a:off x="5861163" y="4254925"/>
                <a:ext cx="425381" cy="5736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0000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2</a:t>
                </a:r>
                <a:endParaRPr lang="en-US" altLang="zh-CN" sz="2000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" name="Text Box 24"/>
              <p:cNvSpPr txBox="1">
                <a:spLocks noChangeArrowheads="1"/>
              </p:cNvSpPr>
              <p:nvPr/>
            </p:nvSpPr>
            <p:spPr bwMode="auto">
              <a:xfrm>
                <a:off x="7805067" y="4243575"/>
                <a:ext cx="425381" cy="5736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0000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3</a:t>
                </a:r>
                <a:endParaRPr lang="en-US" altLang="zh-CN" sz="2000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</p:grpSp>
        <p:cxnSp>
          <p:nvCxnSpPr>
            <p:cNvPr id="14" name="直接连接符 13"/>
            <p:cNvCxnSpPr>
              <a:endCxn id="21" idx="3"/>
            </p:cNvCxnSpPr>
            <p:nvPr/>
          </p:nvCxnSpPr>
          <p:spPr>
            <a:xfrm flipV="1">
              <a:off x="1241409" y="3868249"/>
              <a:ext cx="535398" cy="424084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stCxn id="20" idx="0"/>
              <a:endCxn id="21" idx="5"/>
            </p:cNvCxnSpPr>
            <p:nvPr/>
          </p:nvCxnSpPr>
          <p:spPr>
            <a:xfrm flipH="1" flipV="1">
              <a:off x="1846985" y="3868249"/>
              <a:ext cx="432782" cy="424083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>
              <a:stCxn id="21" idx="0"/>
              <a:endCxn id="23" idx="4"/>
            </p:cNvCxnSpPr>
            <p:nvPr/>
          </p:nvCxnSpPr>
          <p:spPr>
            <a:xfrm flipH="1" flipV="1">
              <a:off x="1790631" y="3266655"/>
              <a:ext cx="21265" cy="521089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>
              <a:stCxn id="23" idx="2"/>
              <a:endCxn id="22" idx="5"/>
            </p:cNvCxnSpPr>
            <p:nvPr/>
          </p:nvCxnSpPr>
          <p:spPr>
            <a:xfrm flipH="1" flipV="1">
              <a:off x="1168808" y="2614704"/>
              <a:ext cx="572199" cy="604793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>
              <a:endCxn id="24" idx="3"/>
            </p:cNvCxnSpPr>
            <p:nvPr/>
          </p:nvCxnSpPr>
          <p:spPr>
            <a:xfrm flipV="1">
              <a:off x="1861520" y="2642999"/>
              <a:ext cx="475274" cy="529339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直接连接符 31"/>
          <p:cNvCxnSpPr/>
          <p:nvPr/>
        </p:nvCxnSpPr>
        <p:spPr>
          <a:xfrm>
            <a:off x="76200" y="2362200"/>
            <a:ext cx="28956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3733800" y="2362200"/>
            <a:ext cx="27432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7510013" y="2362200"/>
            <a:ext cx="110257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102743" y="3048000"/>
            <a:ext cx="88972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爆炸形 1 68"/>
          <p:cNvSpPr/>
          <p:nvPr/>
        </p:nvSpPr>
        <p:spPr>
          <a:xfrm>
            <a:off x="5562345" y="4957744"/>
            <a:ext cx="1829309" cy="1274275"/>
          </a:xfrm>
          <a:prstGeom prst="irregularSeal1">
            <a:avLst/>
          </a:prstGeom>
          <a:gradFill>
            <a:gsLst>
              <a:gs pos="0">
                <a:srgbClr val="A603AB"/>
              </a:gs>
              <a:gs pos="21001">
                <a:srgbClr val="0819FB"/>
              </a:gs>
              <a:gs pos="35001">
                <a:srgbClr val="1A8D48"/>
              </a:gs>
              <a:gs pos="52000">
                <a:srgbClr val="FFFF00"/>
              </a:gs>
              <a:gs pos="73000">
                <a:srgbClr val="EE3F17"/>
              </a:gs>
              <a:gs pos="88000">
                <a:srgbClr val="E81766"/>
              </a:gs>
              <a:gs pos="100000">
                <a:srgbClr val="A603A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69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762000" y="762000"/>
            <a:ext cx="7978764" cy="1571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3025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A={1,2,3,4},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则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上通常的小于等于关系，</a:t>
            </a:r>
            <a:endParaRPr lang="zh-CN" altLang="en-US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是否是偏序关系，如果是，请画出哈斯图？</a:t>
            </a:r>
            <a:endParaRPr lang="zh-CN" altLang="en-US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Oval 9"/>
          <p:cNvSpPr>
            <a:spLocks noChangeArrowheads="1"/>
          </p:cNvSpPr>
          <p:nvPr/>
        </p:nvSpPr>
        <p:spPr bwMode="auto">
          <a:xfrm>
            <a:off x="4114800" y="2590800"/>
            <a:ext cx="152400" cy="152400"/>
          </a:xfrm>
          <a:prstGeom prst="ellipse">
            <a:avLst/>
          </a:prstGeom>
          <a:solidFill>
            <a:srgbClr val="FF0000"/>
          </a:solidFill>
          <a:ln w="25400" algn="ctr">
            <a:solidFill>
              <a:srgbClr val="008000"/>
            </a:solidFill>
            <a:round/>
          </a:ln>
          <a:effectLst/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6" name="Oval 11"/>
          <p:cNvSpPr>
            <a:spLocks noChangeArrowheads="1"/>
          </p:cNvSpPr>
          <p:nvPr/>
        </p:nvSpPr>
        <p:spPr bwMode="auto">
          <a:xfrm>
            <a:off x="4114800" y="3657600"/>
            <a:ext cx="152400" cy="152400"/>
          </a:xfrm>
          <a:prstGeom prst="ellipse">
            <a:avLst/>
          </a:prstGeom>
          <a:solidFill>
            <a:srgbClr val="FF0000"/>
          </a:solidFill>
          <a:ln w="25400" algn="ctr">
            <a:solidFill>
              <a:srgbClr val="008000"/>
            </a:solidFill>
            <a:round/>
          </a:ln>
          <a:effectLst/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7" name="Oval 12"/>
          <p:cNvSpPr>
            <a:spLocks noChangeArrowheads="1"/>
          </p:cNvSpPr>
          <p:nvPr/>
        </p:nvSpPr>
        <p:spPr bwMode="auto">
          <a:xfrm>
            <a:off x="4191000" y="4648200"/>
            <a:ext cx="152400" cy="152400"/>
          </a:xfrm>
          <a:prstGeom prst="ellipse">
            <a:avLst/>
          </a:prstGeom>
          <a:solidFill>
            <a:srgbClr val="FF0000"/>
          </a:solidFill>
          <a:ln w="25400" algn="ctr">
            <a:solidFill>
              <a:srgbClr val="008000"/>
            </a:solidFill>
            <a:round/>
          </a:ln>
          <a:effectLst/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8" name="Oval 13"/>
          <p:cNvSpPr>
            <a:spLocks noChangeArrowheads="1"/>
          </p:cNvSpPr>
          <p:nvPr/>
        </p:nvSpPr>
        <p:spPr bwMode="auto">
          <a:xfrm>
            <a:off x="4191000" y="5486400"/>
            <a:ext cx="152400" cy="152400"/>
          </a:xfrm>
          <a:prstGeom prst="ellipse">
            <a:avLst/>
          </a:prstGeom>
          <a:solidFill>
            <a:srgbClr val="FF0000"/>
          </a:solidFill>
          <a:ln w="25400" algn="ctr">
            <a:solidFill>
              <a:srgbClr val="008000"/>
            </a:solidFill>
            <a:round/>
          </a:ln>
          <a:effectLst/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4210706" y="2232212"/>
            <a:ext cx="361294" cy="66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</a:rPr>
              <a:t>4</a:t>
            </a:r>
            <a:endParaRPr lang="en-US" altLang="zh-CN" sz="2800" dirty="0">
              <a:latin typeface="Times New Roman" panose="02020603050405020304" pitchFamily="18" charset="0"/>
            </a:endParaRPr>
          </a:p>
        </p:txBody>
      </p:sp>
      <p:sp>
        <p:nvSpPr>
          <p:cNvPr id="10" name="Text Box 15"/>
          <p:cNvSpPr txBox="1">
            <a:spLocks noChangeArrowheads="1"/>
          </p:cNvSpPr>
          <p:nvPr/>
        </p:nvSpPr>
        <p:spPr bwMode="auto">
          <a:xfrm>
            <a:off x="4286906" y="3276600"/>
            <a:ext cx="361294" cy="66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</a:rPr>
              <a:t>3</a:t>
            </a:r>
            <a:endParaRPr lang="en-US" altLang="zh-CN" sz="2800" dirty="0">
              <a:latin typeface="Times New Roman" panose="02020603050405020304" pitchFamily="18" charset="0"/>
            </a:endParaRP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4363106" y="4267200"/>
            <a:ext cx="361294" cy="66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</a:rPr>
              <a:t>2</a:t>
            </a:r>
            <a:endParaRPr lang="en-US" altLang="zh-CN" sz="2800" dirty="0">
              <a:latin typeface="Times New Roman" panose="02020603050405020304" pitchFamily="18" charset="0"/>
            </a:endParaRPr>
          </a:p>
        </p:txBody>
      </p:sp>
      <p:sp>
        <p:nvSpPr>
          <p:cNvPr id="12" name="Text Box 17"/>
          <p:cNvSpPr txBox="1">
            <a:spLocks noChangeArrowheads="1"/>
          </p:cNvSpPr>
          <p:nvPr/>
        </p:nvSpPr>
        <p:spPr bwMode="auto">
          <a:xfrm>
            <a:off x="4419600" y="5105400"/>
            <a:ext cx="361294" cy="66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</a:rPr>
              <a:t>1</a:t>
            </a:r>
            <a:endParaRPr lang="en-US" altLang="zh-CN" sz="2800" dirty="0">
              <a:latin typeface="Times New Roman" panose="02020603050405020304" pitchFamily="18" charset="0"/>
            </a:endParaRPr>
          </a:p>
        </p:txBody>
      </p:sp>
      <p:sp>
        <p:nvSpPr>
          <p:cNvPr id="13" name="Line 18"/>
          <p:cNvSpPr>
            <a:spLocks noChangeShapeType="1"/>
          </p:cNvSpPr>
          <p:nvPr/>
        </p:nvSpPr>
        <p:spPr bwMode="auto">
          <a:xfrm>
            <a:off x="4191000" y="2743200"/>
            <a:ext cx="0" cy="914400"/>
          </a:xfrm>
          <a:prstGeom prst="line">
            <a:avLst/>
          </a:prstGeom>
          <a:noFill/>
          <a:ln w="25400">
            <a:solidFill>
              <a:srgbClr val="008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14" name="Line 19"/>
          <p:cNvSpPr>
            <a:spLocks noChangeShapeType="1"/>
          </p:cNvSpPr>
          <p:nvPr/>
        </p:nvSpPr>
        <p:spPr bwMode="auto">
          <a:xfrm>
            <a:off x="4191000" y="3810000"/>
            <a:ext cx="76200" cy="838200"/>
          </a:xfrm>
          <a:prstGeom prst="line">
            <a:avLst/>
          </a:prstGeom>
          <a:noFill/>
          <a:ln w="25400">
            <a:solidFill>
              <a:srgbClr val="008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15" name="Line 20"/>
          <p:cNvSpPr>
            <a:spLocks noChangeShapeType="1"/>
          </p:cNvSpPr>
          <p:nvPr/>
        </p:nvSpPr>
        <p:spPr bwMode="auto">
          <a:xfrm>
            <a:off x="4267200" y="4800600"/>
            <a:ext cx="0" cy="685800"/>
          </a:xfrm>
          <a:prstGeom prst="line">
            <a:avLst/>
          </a:prstGeom>
          <a:noFill/>
          <a:ln w="25400">
            <a:solidFill>
              <a:srgbClr val="008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17" name="燕尾形 16"/>
          <p:cNvSpPr/>
          <p:nvPr/>
        </p:nvSpPr>
        <p:spPr>
          <a:xfrm>
            <a:off x="1061715" y="277589"/>
            <a:ext cx="1655544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练习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  <p:bldP spid="13" grpId="0" animBg="1"/>
      <p:bldP spid="14" grpId="0" animBg="1"/>
      <p:bldP spid="15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807794" y="838200"/>
            <a:ext cx="7840906" cy="1387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设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A={1,2,3,4}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上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个的偏序关系，其关系图如下，</a:t>
            </a:r>
            <a:endParaRPr lang="zh-CN" altLang="en-US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试画出哈斯图。</a:t>
            </a:r>
            <a:endParaRPr lang="zh-CN" altLang="en-US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Oval 7"/>
          <p:cNvSpPr>
            <a:spLocks noChangeArrowheads="1"/>
          </p:cNvSpPr>
          <p:nvPr/>
        </p:nvSpPr>
        <p:spPr bwMode="auto">
          <a:xfrm>
            <a:off x="1447800" y="2438400"/>
            <a:ext cx="304800" cy="381000"/>
          </a:xfrm>
          <a:prstGeom prst="ellipse">
            <a:avLst/>
          </a:prstGeom>
          <a:noFill/>
          <a:ln w="22225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1447800" y="2314575"/>
            <a:ext cx="30797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1</a:t>
            </a:r>
            <a:endParaRPr lang="en-US" altLang="zh-CN" sz="1800"/>
          </a:p>
        </p:txBody>
      </p:sp>
      <p:sp>
        <p:nvSpPr>
          <p:cNvPr id="7" name="Oval 9"/>
          <p:cNvSpPr>
            <a:spLocks noChangeArrowheads="1"/>
          </p:cNvSpPr>
          <p:nvPr/>
        </p:nvSpPr>
        <p:spPr bwMode="auto">
          <a:xfrm>
            <a:off x="2895600" y="2362200"/>
            <a:ext cx="381000" cy="381000"/>
          </a:xfrm>
          <a:prstGeom prst="ellipse">
            <a:avLst/>
          </a:prstGeom>
          <a:noFill/>
          <a:ln w="22225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2957513" y="2287588"/>
            <a:ext cx="30797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2</a:t>
            </a:r>
            <a:endParaRPr lang="en-US" altLang="zh-CN" sz="1800"/>
          </a:p>
        </p:txBody>
      </p:sp>
      <p:sp>
        <p:nvSpPr>
          <p:cNvPr id="9" name="Oval 11"/>
          <p:cNvSpPr>
            <a:spLocks noChangeArrowheads="1"/>
          </p:cNvSpPr>
          <p:nvPr/>
        </p:nvSpPr>
        <p:spPr bwMode="auto">
          <a:xfrm>
            <a:off x="1524000" y="3962400"/>
            <a:ext cx="304800" cy="304800"/>
          </a:xfrm>
          <a:prstGeom prst="ellipse">
            <a:avLst/>
          </a:prstGeom>
          <a:noFill/>
          <a:ln w="22225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1509713" y="3811588"/>
            <a:ext cx="30797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3</a:t>
            </a:r>
            <a:endParaRPr lang="en-US" altLang="zh-CN" sz="1800"/>
          </a:p>
        </p:txBody>
      </p:sp>
      <p:sp>
        <p:nvSpPr>
          <p:cNvPr id="11" name="Oval 13"/>
          <p:cNvSpPr>
            <a:spLocks noChangeArrowheads="1"/>
          </p:cNvSpPr>
          <p:nvPr/>
        </p:nvSpPr>
        <p:spPr bwMode="auto">
          <a:xfrm>
            <a:off x="3048000" y="3886200"/>
            <a:ext cx="304800" cy="381000"/>
          </a:xfrm>
          <a:prstGeom prst="ellipse">
            <a:avLst/>
          </a:prstGeom>
          <a:noFill/>
          <a:ln w="22225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3048000" y="3811588"/>
            <a:ext cx="30797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4</a:t>
            </a:r>
            <a:endParaRPr lang="en-US" altLang="zh-CN" sz="1800"/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>
            <a:off x="1752600" y="2743200"/>
            <a:ext cx="1371600" cy="12192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 flipH="1">
            <a:off x="1752600" y="2667000"/>
            <a:ext cx="1219200" cy="12954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15" name="Line 17"/>
          <p:cNvSpPr>
            <a:spLocks noChangeShapeType="1"/>
          </p:cNvSpPr>
          <p:nvPr/>
        </p:nvSpPr>
        <p:spPr bwMode="auto">
          <a:xfrm>
            <a:off x="1600200" y="2819400"/>
            <a:ext cx="0" cy="11430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16" name="Line 18"/>
          <p:cNvSpPr>
            <a:spLocks noChangeShapeType="1"/>
          </p:cNvSpPr>
          <p:nvPr/>
        </p:nvSpPr>
        <p:spPr bwMode="auto">
          <a:xfrm>
            <a:off x="3124200" y="2743200"/>
            <a:ext cx="0" cy="11430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17" name="Oval 19"/>
          <p:cNvSpPr>
            <a:spLocks noChangeArrowheads="1"/>
          </p:cNvSpPr>
          <p:nvPr/>
        </p:nvSpPr>
        <p:spPr bwMode="auto">
          <a:xfrm>
            <a:off x="1371600" y="2209800"/>
            <a:ext cx="228600" cy="228600"/>
          </a:xfrm>
          <a:prstGeom prst="ellipse">
            <a:avLst/>
          </a:prstGeom>
          <a:noFill/>
          <a:ln w="22225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8" name="Oval 20"/>
          <p:cNvSpPr>
            <a:spLocks noChangeArrowheads="1"/>
          </p:cNvSpPr>
          <p:nvPr/>
        </p:nvSpPr>
        <p:spPr bwMode="auto">
          <a:xfrm>
            <a:off x="2971800" y="2057400"/>
            <a:ext cx="228600" cy="304800"/>
          </a:xfrm>
          <a:prstGeom prst="ellipse">
            <a:avLst/>
          </a:prstGeom>
          <a:noFill/>
          <a:ln w="22225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9" name="Oval 21"/>
          <p:cNvSpPr>
            <a:spLocks noChangeArrowheads="1"/>
          </p:cNvSpPr>
          <p:nvPr/>
        </p:nvSpPr>
        <p:spPr bwMode="auto">
          <a:xfrm>
            <a:off x="1600200" y="4267200"/>
            <a:ext cx="228600" cy="304800"/>
          </a:xfrm>
          <a:prstGeom prst="ellipse">
            <a:avLst/>
          </a:prstGeom>
          <a:noFill/>
          <a:ln w="22225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0" name="Oval 22"/>
          <p:cNvSpPr>
            <a:spLocks noChangeArrowheads="1"/>
          </p:cNvSpPr>
          <p:nvPr/>
        </p:nvSpPr>
        <p:spPr bwMode="auto">
          <a:xfrm>
            <a:off x="3352800" y="4038600"/>
            <a:ext cx="228600" cy="304800"/>
          </a:xfrm>
          <a:prstGeom prst="ellipse">
            <a:avLst/>
          </a:prstGeom>
          <a:noFill/>
          <a:ln w="22225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1" name="Line 23"/>
          <p:cNvSpPr>
            <a:spLocks noChangeShapeType="1"/>
          </p:cNvSpPr>
          <p:nvPr/>
        </p:nvSpPr>
        <p:spPr bwMode="auto">
          <a:xfrm>
            <a:off x="3429000" y="4038600"/>
            <a:ext cx="762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22" name="Line 24"/>
          <p:cNvSpPr>
            <a:spLocks noChangeShapeType="1"/>
          </p:cNvSpPr>
          <p:nvPr/>
        </p:nvSpPr>
        <p:spPr bwMode="auto">
          <a:xfrm>
            <a:off x="1676400" y="4572000"/>
            <a:ext cx="762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23" name="Line 25"/>
          <p:cNvSpPr>
            <a:spLocks noChangeShapeType="1"/>
          </p:cNvSpPr>
          <p:nvPr/>
        </p:nvSpPr>
        <p:spPr bwMode="auto">
          <a:xfrm>
            <a:off x="3124200" y="2057400"/>
            <a:ext cx="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24" name="Line 26"/>
          <p:cNvSpPr>
            <a:spLocks noChangeShapeType="1"/>
          </p:cNvSpPr>
          <p:nvPr/>
        </p:nvSpPr>
        <p:spPr bwMode="auto">
          <a:xfrm>
            <a:off x="1447800" y="2209800"/>
            <a:ext cx="762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25" name="Oval 27"/>
          <p:cNvSpPr>
            <a:spLocks noChangeArrowheads="1"/>
          </p:cNvSpPr>
          <p:nvPr/>
        </p:nvSpPr>
        <p:spPr bwMode="auto">
          <a:xfrm>
            <a:off x="4867275" y="1981200"/>
            <a:ext cx="304800" cy="304800"/>
          </a:xfrm>
          <a:prstGeom prst="ellipse">
            <a:avLst/>
          </a:prstGeom>
          <a:noFill/>
          <a:ln w="22225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6" name="Text Box 28"/>
          <p:cNvSpPr txBox="1">
            <a:spLocks noChangeArrowheads="1"/>
          </p:cNvSpPr>
          <p:nvPr/>
        </p:nvSpPr>
        <p:spPr bwMode="auto">
          <a:xfrm>
            <a:off x="4929188" y="1830388"/>
            <a:ext cx="30797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1</a:t>
            </a:r>
            <a:endParaRPr lang="en-US" altLang="zh-CN" sz="1800"/>
          </a:p>
        </p:txBody>
      </p:sp>
      <p:sp>
        <p:nvSpPr>
          <p:cNvPr id="27" name="Oval 29"/>
          <p:cNvSpPr>
            <a:spLocks noChangeArrowheads="1"/>
          </p:cNvSpPr>
          <p:nvPr/>
        </p:nvSpPr>
        <p:spPr bwMode="auto">
          <a:xfrm>
            <a:off x="6848475" y="1905000"/>
            <a:ext cx="304800" cy="381000"/>
          </a:xfrm>
          <a:prstGeom prst="ellipse">
            <a:avLst/>
          </a:prstGeom>
          <a:noFill/>
          <a:ln w="22225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8" name="Text Box 30"/>
          <p:cNvSpPr txBox="1">
            <a:spLocks noChangeArrowheads="1"/>
          </p:cNvSpPr>
          <p:nvPr/>
        </p:nvSpPr>
        <p:spPr bwMode="auto">
          <a:xfrm>
            <a:off x="6834188" y="1830388"/>
            <a:ext cx="30797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2</a:t>
            </a:r>
            <a:endParaRPr lang="en-US" altLang="zh-CN" sz="1800"/>
          </a:p>
        </p:txBody>
      </p:sp>
      <p:sp>
        <p:nvSpPr>
          <p:cNvPr id="29" name="Oval 31"/>
          <p:cNvSpPr>
            <a:spLocks noChangeArrowheads="1"/>
          </p:cNvSpPr>
          <p:nvPr/>
        </p:nvSpPr>
        <p:spPr bwMode="auto">
          <a:xfrm>
            <a:off x="4867275" y="3581400"/>
            <a:ext cx="304800" cy="304800"/>
          </a:xfrm>
          <a:prstGeom prst="ellipse">
            <a:avLst/>
          </a:prstGeom>
          <a:noFill/>
          <a:ln w="22225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30" name="Text Box 32"/>
          <p:cNvSpPr txBox="1">
            <a:spLocks noChangeArrowheads="1"/>
          </p:cNvSpPr>
          <p:nvPr/>
        </p:nvSpPr>
        <p:spPr bwMode="auto">
          <a:xfrm>
            <a:off x="4867275" y="3430588"/>
            <a:ext cx="30797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3</a:t>
            </a:r>
            <a:endParaRPr lang="en-US" altLang="zh-CN" sz="1800"/>
          </a:p>
        </p:txBody>
      </p:sp>
      <p:sp>
        <p:nvSpPr>
          <p:cNvPr id="31" name="Oval 33"/>
          <p:cNvSpPr>
            <a:spLocks noChangeArrowheads="1"/>
          </p:cNvSpPr>
          <p:nvPr/>
        </p:nvSpPr>
        <p:spPr bwMode="auto">
          <a:xfrm>
            <a:off x="6924675" y="3581400"/>
            <a:ext cx="304800" cy="304800"/>
          </a:xfrm>
          <a:prstGeom prst="ellipse">
            <a:avLst/>
          </a:prstGeom>
          <a:noFill/>
          <a:ln w="22225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32" name="Text Box 34"/>
          <p:cNvSpPr txBox="1">
            <a:spLocks noChangeArrowheads="1"/>
          </p:cNvSpPr>
          <p:nvPr/>
        </p:nvSpPr>
        <p:spPr bwMode="auto">
          <a:xfrm>
            <a:off x="6910388" y="3430588"/>
            <a:ext cx="30797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4</a:t>
            </a:r>
            <a:endParaRPr lang="en-US" altLang="zh-CN" sz="1800"/>
          </a:p>
        </p:txBody>
      </p:sp>
      <p:sp>
        <p:nvSpPr>
          <p:cNvPr id="33" name="Oval 35"/>
          <p:cNvSpPr>
            <a:spLocks noChangeArrowheads="1"/>
          </p:cNvSpPr>
          <p:nvPr/>
        </p:nvSpPr>
        <p:spPr bwMode="auto">
          <a:xfrm>
            <a:off x="4867275" y="1752600"/>
            <a:ext cx="228600" cy="228600"/>
          </a:xfrm>
          <a:prstGeom prst="ellipse">
            <a:avLst/>
          </a:prstGeom>
          <a:noFill/>
          <a:ln w="22225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34" name="Oval 36"/>
          <p:cNvSpPr>
            <a:spLocks noChangeArrowheads="1"/>
          </p:cNvSpPr>
          <p:nvPr/>
        </p:nvSpPr>
        <p:spPr bwMode="auto">
          <a:xfrm>
            <a:off x="6848475" y="1676400"/>
            <a:ext cx="228600" cy="228600"/>
          </a:xfrm>
          <a:prstGeom prst="ellipse">
            <a:avLst/>
          </a:prstGeom>
          <a:noFill/>
          <a:ln w="22225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35" name="Oval 37"/>
          <p:cNvSpPr>
            <a:spLocks noChangeArrowheads="1"/>
          </p:cNvSpPr>
          <p:nvPr/>
        </p:nvSpPr>
        <p:spPr bwMode="auto">
          <a:xfrm>
            <a:off x="4943475" y="3886200"/>
            <a:ext cx="228600" cy="228600"/>
          </a:xfrm>
          <a:prstGeom prst="ellipse">
            <a:avLst/>
          </a:prstGeom>
          <a:noFill/>
          <a:ln w="22225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36" name="Oval 38"/>
          <p:cNvSpPr>
            <a:spLocks noChangeArrowheads="1"/>
          </p:cNvSpPr>
          <p:nvPr/>
        </p:nvSpPr>
        <p:spPr bwMode="auto">
          <a:xfrm>
            <a:off x="7229475" y="3581400"/>
            <a:ext cx="304800" cy="304800"/>
          </a:xfrm>
          <a:prstGeom prst="ellipse">
            <a:avLst/>
          </a:prstGeom>
          <a:noFill/>
          <a:ln w="22225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37" name="Line 39"/>
          <p:cNvSpPr>
            <a:spLocks noChangeShapeType="1"/>
          </p:cNvSpPr>
          <p:nvPr/>
        </p:nvSpPr>
        <p:spPr bwMode="auto">
          <a:xfrm>
            <a:off x="4943475" y="1752600"/>
            <a:ext cx="762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38" name="Line 40"/>
          <p:cNvSpPr>
            <a:spLocks noChangeShapeType="1"/>
          </p:cNvSpPr>
          <p:nvPr/>
        </p:nvSpPr>
        <p:spPr bwMode="auto">
          <a:xfrm>
            <a:off x="6924675" y="1676400"/>
            <a:ext cx="762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39" name="Line 41"/>
          <p:cNvSpPr>
            <a:spLocks noChangeShapeType="1"/>
          </p:cNvSpPr>
          <p:nvPr/>
        </p:nvSpPr>
        <p:spPr bwMode="auto">
          <a:xfrm>
            <a:off x="5019675" y="4114800"/>
            <a:ext cx="762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40" name="Line 42"/>
          <p:cNvSpPr>
            <a:spLocks noChangeShapeType="1"/>
          </p:cNvSpPr>
          <p:nvPr/>
        </p:nvSpPr>
        <p:spPr bwMode="auto">
          <a:xfrm>
            <a:off x="7381875" y="3581400"/>
            <a:ext cx="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41" name="Line 43"/>
          <p:cNvSpPr>
            <a:spLocks noChangeShapeType="1"/>
          </p:cNvSpPr>
          <p:nvPr/>
        </p:nvSpPr>
        <p:spPr bwMode="auto">
          <a:xfrm>
            <a:off x="7381875" y="3581400"/>
            <a:ext cx="762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42" name="Line 44"/>
          <p:cNvSpPr>
            <a:spLocks noChangeShapeType="1"/>
          </p:cNvSpPr>
          <p:nvPr/>
        </p:nvSpPr>
        <p:spPr bwMode="auto">
          <a:xfrm>
            <a:off x="5172075" y="2133600"/>
            <a:ext cx="16764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43" name="Line 45"/>
          <p:cNvSpPr>
            <a:spLocks noChangeShapeType="1"/>
          </p:cNvSpPr>
          <p:nvPr/>
        </p:nvSpPr>
        <p:spPr bwMode="auto">
          <a:xfrm flipV="1">
            <a:off x="5019675" y="2286000"/>
            <a:ext cx="0" cy="12954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44" name="Line 46"/>
          <p:cNvSpPr>
            <a:spLocks noChangeShapeType="1"/>
          </p:cNvSpPr>
          <p:nvPr/>
        </p:nvSpPr>
        <p:spPr bwMode="auto">
          <a:xfrm flipV="1">
            <a:off x="5095875" y="2286000"/>
            <a:ext cx="1828800" cy="12954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45" name="Line 47"/>
          <p:cNvSpPr>
            <a:spLocks noChangeShapeType="1"/>
          </p:cNvSpPr>
          <p:nvPr/>
        </p:nvSpPr>
        <p:spPr bwMode="auto">
          <a:xfrm flipV="1">
            <a:off x="5172075" y="3657600"/>
            <a:ext cx="1752600" cy="762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46" name="Line 48"/>
          <p:cNvSpPr>
            <a:spLocks noChangeShapeType="1"/>
          </p:cNvSpPr>
          <p:nvPr/>
        </p:nvSpPr>
        <p:spPr bwMode="auto">
          <a:xfrm>
            <a:off x="5095875" y="2209800"/>
            <a:ext cx="1981200" cy="13716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grpSp>
        <p:nvGrpSpPr>
          <p:cNvPr id="47" name="Group 49"/>
          <p:cNvGrpSpPr/>
          <p:nvPr/>
        </p:nvGrpSpPr>
        <p:grpSpPr bwMode="auto">
          <a:xfrm>
            <a:off x="1509713" y="4498975"/>
            <a:ext cx="1971675" cy="1647825"/>
            <a:chOff x="855" y="3074"/>
            <a:chExt cx="1242" cy="1038"/>
          </a:xfrm>
        </p:grpSpPr>
        <p:sp>
          <p:nvSpPr>
            <p:cNvPr id="48" name="Oval 50"/>
            <p:cNvSpPr>
              <a:spLocks noChangeArrowheads="1"/>
            </p:cNvSpPr>
            <p:nvPr/>
          </p:nvSpPr>
          <p:spPr bwMode="auto">
            <a:xfrm>
              <a:off x="1008" y="3264"/>
              <a:ext cx="96" cy="96"/>
            </a:xfrm>
            <a:prstGeom prst="ellipse">
              <a:avLst/>
            </a:prstGeom>
            <a:solidFill>
              <a:srgbClr val="FF00FF"/>
            </a:solidFill>
            <a:ln w="19050" algn="ctr">
              <a:solidFill>
                <a:srgbClr val="0000FF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49" name="Oval 51"/>
            <p:cNvSpPr>
              <a:spLocks noChangeArrowheads="1"/>
            </p:cNvSpPr>
            <p:nvPr/>
          </p:nvSpPr>
          <p:spPr bwMode="auto">
            <a:xfrm>
              <a:off x="1824" y="3216"/>
              <a:ext cx="96" cy="96"/>
            </a:xfrm>
            <a:prstGeom prst="ellipse">
              <a:avLst/>
            </a:prstGeom>
            <a:solidFill>
              <a:srgbClr val="FF00FF"/>
            </a:solidFill>
            <a:ln w="19050" algn="ctr">
              <a:solidFill>
                <a:srgbClr val="0000FF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50" name="Oval 52"/>
            <p:cNvSpPr>
              <a:spLocks noChangeArrowheads="1"/>
            </p:cNvSpPr>
            <p:nvPr/>
          </p:nvSpPr>
          <p:spPr bwMode="auto">
            <a:xfrm>
              <a:off x="1056" y="3888"/>
              <a:ext cx="96" cy="96"/>
            </a:xfrm>
            <a:prstGeom prst="ellipse">
              <a:avLst/>
            </a:prstGeom>
            <a:solidFill>
              <a:srgbClr val="FF00FF"/>
            </a:solidFill>
            <a:ln w="19050" algn="ctr">
              <a:solidFill>
                <a:srgbClr val="0000FF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51" name="Oval 53"/>
            <p:cNvSpPr>
              <a:spLocks noChangeArrowheads="1"/>
            </p:cNvSpPr>
            <p:nvPr/>
          </p:nvSpPr>
          <p:spPr bwMode="auto">
            <a:xfrm>
              <a:off x="1824" y="3888"/>
              <a:ext cx="96" cy="96"/>
            </a:xfrm>
            <a:prstGeom prst="ellipse">
              <a:avLst/>
            </a:prstGeom>
            <a:solidFill>
              <a:srgbClr val="FF00FF"/>
            </a:solidFill>
            <a:ln w="19050" algn="ctr">
              <a:solidFill>
                <a:srgbClr val="0000FF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52" name="Line 54"/>
            <p:cNvSpPr>
              <a:spLocks noChangeShapeType="1"/>
            </p:cNvSpPr>
            <p:nvPr/>
          </p:nvSpPr>
          <p:spPr bwMode="auto">
            <a:xfrm>
              <a:off x="1104" y="3360"/>
              <a:ext cx="720" cy="528"/>
            </a:xfrm>
            <a:prstGeom prst="line">
              <a:avLst/>
            </a:prstGeom>
            <a:noFill/>
            <a:ln w="19050">
              <a:solidFill>
                <a:srgbClr val="8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3" name="Line 55"/>
            <p:cNvSpPr>
              <a:spLocks noChangeShapeType="1"/>
            </p:cNvSpPr>
            <p:nvPr/>
          </p:nvSpPr>
          <p:spPr bwMode="auto">
            <a:xfrm flipV="1">
              <a:off x="1104" y="3312"/>
              <a:ext cx="720" cy="576"/>
            </a:xfrm>
            <a:prstGeom prst="line">
              <a:avLst/>
            </a:prstGeom>
            <a:noFill/>
            <a:ln w="19050">
              <a:solidFill>
                <a:srgbClr val="8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4" name="Line 56"/>
            <p:cNvSpPr>
              <a:spLocks noChangeShapeType="1"/>
            </p:cNvSpPr>
            <p:nvPr/>
          </p:nvSpPr>
          <p:spPr bwMode="auto">
            <a:xfrm>
              <a:off x="1104" y="3312"/>
              <a:ext cx="0" cy="576"/>
            </a:xfrm>
            <a:prstGeom prst="line">
              <a:avLst/>
            </a:prstGeom>
            <a:noFill/>
            <a:ln w="19050">
              <a:solidFill>
                <a:srgbClr val="8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5" name="Line 57"/>
            <p:cNvSpPr>
              <a:spLocks noChangeShapeType="1"/>
            </p:cNvSpPr>
            <p:nvPr/>
          </p:nvSpPr>
          <p:spPr bwMode="auto">
            <a:xfrm>
              <a:off x="1872" y="3312"/>
              <a:ext cx="0" cy="576"/>
            </a:xfrm>
            <a:prstGeom prst="line">
              <a:avLst/>
            </a:prstGeom>
            <a:noFill/>
            <a:ln w="19050">
              <a:solidFill>
                <a:srgbClr val="8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6" name="Text Box 58"/>
            <p:cNvSpPr txBox="1">
              <a:spLocks noChangeArrowheads="1"/>
            </p:cNvSpPr>
            <p:nvPr/>
          </p:nvSpPr>
          <p:spPr bwMode="auto">
            <a:xfrm>
              <a:off x="855" y="3170"/>
              <a:ext cx="186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FF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180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7" name="Text Box 59"/>
            <p:cNvSpPr txBox="1">
              <a:spLocks noChangeArrowheads="1"/>
            </p:cNvSpPr>
            <p:nvPr/>
          </p:nvSpPr>
          <p:spPr bwMode="auto">
            <a:xfrm>
              <a:off x="903" y="3794"/>
              <a:ext cx="186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FF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180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8" name="Text Box 60"/>
            <p:cNvSpPr txBox="1">
              <a:spLocks noChangeArrowheads="1"/>
            </p:cNvSpPr>
            <p:nvPr/>
          </p:nvSpPr>
          <p:spPr bwMode="auto">
            <a:xfrm>
              <a:off x="1911" y="3074"/>
              <a:ext cx="186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FF"/>
                  </a:solidFill>
                  <a:latin typeface="Times New Roman" panose="02020603050405020304" pitchFamily="18" charset="0"/>
                </a:rPr>
                <a:t>4</a:t>
              </a:r>
              <a:endParaRPr lang="en-US" altLang="zh-CN" sz="180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9" name="Text Box 61"/>
            <p:cNvSpPr txBox="1">
              <a:spLocks noChangeArrowheads="1"/>
            </p:cNvSpPr>
            <p:nvPr/>
          </p:nvSpPr>
          <p:spPr bwMode="auto">
            <a:xfrm>
              <a:off x="1911" y="3794"/>
              <a:ext cx="186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FF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180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60" name="Group 62"/>
          <p:cNvGrpSpPr/>
          <p:nvPr/>
        </p:nvGrpSpPr>
        <p:grpSpPr bwMode="auto">
          <a:xfrm>
            <a:off x="4724400" y="4194175"/>
            <a:ext cx="1885950" cy="1876425"/>
            <a:chOff x="2982" y="3074"/>
            <a:chExt cx="1188" cy="1182"/>
          </a:xfrm>
        </p:grpSpPr>
        <p:sp>
          <p:nvSpPr>
            <p:cNvPr id="61" name="Oval 63"/>
            <p:cNvSpPr>
              <a:spLocks noChangeArrowheads="1"/>
            </p:cNvSpPr>
            <p:nvPr/>
          </p:nvSpPr>
          <p:spPr bwMode="auto">
            <a:xfrm>
              <a:off x="3120" y="3216"/>
              <a:ext cx="96" cy="96"/>
            </a:xfrm>
            <a:prstGeom prst="ellipse">
              <a:avLst/>
            </a:prstGeom>
            <a:solidFill>
              <a:srgbClr val="FF00FF"/>
            </a:solidFill>
            <a:ln w="19050" algn="ctr">
              <a:solidFill>
                <a:srgbClr val="0000FF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62" name="Oval 64"/>
            <p:cNvSpPr>
              <a:spLocks noChangeArrowheads="1"/>
            </p:cNvSpPr>
            <p:nvPr/>
          </p:nvSpPr>
          <p:spPr bwMode="auto">
            <a:xfrm>
              <a:off x="3936" y="3216"/>
              <a:ext cx="96" cy="96"/>
            </a:xfrm>
            <a:prstGeom prst="ellipse">
              <a:avLst/>
            </a:prstGeom>
            <a:solidFill>
              <a:srgbClr val="FF00FF"/>
            </a:solidFill>
            <a:ln w="19050" algn="ctr">
              <a:solidFill>
                <a:srgbClr val="0000FF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63" name="Oval 65"/>
            <p:cNvSpPr>
              <a:spLocks noChangeArrowheads="1"/>
            </p:cNvSpPr>
            <p:nvPr/>
          </p:nvSpPr>
          <p:spPr bwMode="auto">
            <a:xfrm>
              <a:off x="3504" y="3600"/>
              <a:ext cx="96" cy="96"/>
            </a:xfrm>
            <a:prstGeom prst="ellipse">
              <a:avLst/>
            </a:prstGeom>
            <a:solidFill>
              <a:srgbClr val="FF00FF"/>
            </a:solidFill>
            <a:ln w="19050" algn="ctr">
              <a:solidFill>
                <a:srgbClr val="0000FF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64" name="Oval 66"/>
            <p:cNvSpPr>
              <a:spLocks noChangeArrowheads="1"/>
            </p:cNvSpPr>
            <p:nvPr/>
          </p:nvSpPr>
          <p:spPr bwMode="auto">
            <a:xfrm>
              <a:off x="3504" y="4080"/>
              <a:ext cx="96" cy="96"/>
            </a:xfrm>
            <a:prstGeom prst="ellipse">
              <a:avLst/>
            </a:prstGeom>
            <a:solidFill>
              <a:srgbClr val="FF00FF"/>
            </a:solidFill>
            <a:ln w="19050" algn="ctr">
              <a:solidFill>
                <a:srgbClr val="0000FF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65" name="Line 67"/>
            <p:cNvSpPr>
              <a:spLocks noChangeShapeType="1"/>
            </p:cNvSpPr>
            <p:nvPr/>
          </p:nvSpPr>
          <p:spPr bwMode="auto">
            <a:xfrm>
              <a:off x="3216" y="3312"/>
              <a:ext cx="288" cy="288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6" name="Line 68"/>
            <p:cNvSpPr>
              <a:spLocks noChangeShapeType="1"/>
            </p:cNvSpPr>
            <p:nvPr/>
          </p:nvSpPr>
          <p:spPr bwMode="auto">
            <a:xfrm flipV="1">
              <a:off x="3600" y="3264"/>
              <a:ext cx="336" cy="336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7" name="Line 69"/>
            <p:cNvSpPr>
              <a:spLocks noChangeShapeType="1"/>
            </p:cNvSpPr>
            <p:nvPr/>
          </p:nvSpPr>
          <p:spPr bwMode="auto">
            <a:xfrm>
              <a:off x="3552" y="3696"/>
              <a:ext cx="0" cy="384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8" name="Text Box 70"/>
            <p:cNvSpPr txBox="1">
              <a:spLocks noChangeArrowheads="1"/>
            </p:cNvSpPr>
            <p:nvPr/>
          </p:nvSpPr>
          <p:spPr bwMode="auto">
            <a:xfrm>
              <a:off x="2982" y="3122"/>
              <a:ext cx="186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</a:rPr>
                <a:t>2</a:t>
              </a:r>
              <a:endParaRPr lang="en-US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69" name="Text Box 71"/>
            <p:cNvSpPr txBox="1">
              <a:spLocks noChangeArrowheads="1"/>
            </p:cNvSpPr>
            <p:nvPr/>
          </p:nvSpPr>
          <p:spPr bwMode="auto">
            <a:xfrm>
              <a:off x="3984" y="3074"/>
              <a:ext cx="186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</a:rPr>
                <a:t>4</a:t>
              </a:r>
              <a:endParaRPr lang="en-US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0" name="Text Box 72"/>
            <p:cNvSpPr txBox="1">
              <a:spLocks noChangeArrowheads="1"/>
            </p:cNvSpPr>
            <p:nvPr/>
          </p:nvSpPr>
          <p:spPr bwMode="auto">
            <a:xfrm>
              <a:off x="3552" y="3458"/>
              <a:ext cx="186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</a:rPr>
                <a:t>1</a:t>
              </a:r>
              <a:endParaRPr lang="en-US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1" name="Text Box 73"/>
            <p:cNvSpPr txBox="1">
              <a:spLocks noChangeArrowheads="1"/>
            </p:cNvSpPr>
            <p:nvPr/>
          </p:nvSpPr>
          <p:spPr bwMode="auto">
            <a:xfrm>
              <a:off x="3600" y="3938"/>
              <a:ext cx="186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</a:rPr>
                <a:t>3</a:t>
              </a:r>
              <a:endParaRPr lang="en-US" altLang="zh-CN" sz="1800">
                <a:latin typeface="Times New Roman" panose="02020603050405020304" pitchFamily="18" charset="0"/>
              </a:endParaRPr>
            </a:p>
          </p:txBody>
        </p:sp>
      </p:grpSp>
      <p:sp>
        <p:nvSpPr>
          <p:cNvPr id="72" name="燕尾形 71"/>
          <p:cNvSpPr/>
          <p:nvPr/>
        </p:nvSpPr>
        <p:spPr>
          <a:xfrm>
            <a:off x="1061715" y="302449"/>
            <a:ext cx="1655544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练习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 1"/>
          <p:cNvSpPr/>
          <p:nvPr/>
        </p:nvSpPr>
        <p:spPr>
          <a:xfrm>
            <a:off x="1061715" y="302449"/>
            <a:ext cx="1655544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8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大元素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66800" y="990600"/>
            <a:ext cx="944400" cy="1056000"/>
            <a:chOff x="4157228" y="3968984"/>
            <a:chExt cx="792000" cy="792000"/>
          </a:xfrm>
        </p:grpSpPr>
        <p:sp>
          <p:nvSpPr>
            <p:cNvPr id="4" name="MH_Other_2"/>
            <p:cNvSpPr/>
            <p:nvPr>
              <p:custDataLst>
                <p:tags r:id="rId1"/>
              </p:custDataLst>
            </p:nvPr>
          </p:nvSpPr>
          <p:spPr>
            <a:xfrm>
              <a:off x="4157228" y="3968984"/>
              <a:ext cx="792000" cy="792000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3492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203200" dist="1778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MH_Title_1"/>
            <p:cNvSpPr/>
            <p:nvPr>
              <p:custDataLst>
                <p:tags r:id="rId2"/>
              </p:custDataLst>
            </p:nvPr>
          </p:nvSpPr>
          <p:spPr>
            <a:xfrm>
              <a:off x="4301244" y="4094984"/>
              <a:ext cx="540000" cy="540000"/>
            </a:xfrm>
            <a:prstGeom prst="ellipse">
              <a:avLst/>
            </a:prstGeom>
            <a:solidFill>
              <a:srgbClr val="009900"/>
            </a:solidFill>
            <a:ln>
              <a:noFill/>
            </a:ln>
            <a:effectLst>
              <a:innerShdw blurRad="63500" dist="50800" dir="189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r>
                <a:rPr lang="en-US" altLang="zh-CN" sz="1600" dirty="0">
                  <a:latin typeface="Impact" panose="020B0806030902050204" pitchFamily="34" charset="0"/>
                </a:rPr>
                <a:t>01</a:t>
              </a:r>
              <a:endParaRPr lang="en-US" altLang="zh-CN" sz="1600" dirty="0">
                <a:latin typeface="Impact" panose="020B080603090205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143000" y="3505200"/>
            <a:ext cx="3556221" cy="939150"/>
            <a:chOff x="1187624" y="2859870"/>
            <a:chExt cx="4197316" cy="792000"/>
          </a:xfrm>
        </p:grpSpPr>
        <p:grpSp>
          <p:nvGrpSpPr>
            <p:cNvPr id="7" name="组合 6"/>
            <p:cNvGrpSpPr/>
            <p:nvPr/>
          </p:nvGrpSpPr>
          <p:grpSpPr>
            <a:xfrm>
              <a:off x="1187624" y="2859870"/>
              <a:ext cx="959588" cy="792000"/>
              <a:chOff x="4157228" y="2907513"/>
              <a:chExt cx="959588" cy="792000"/>
            </a:xfrm>
          </p:grpSpPr>
          <p:sp>
            <p:nvSpPr>
              <p:cNvPr id="9" name="MH_Other_2"/>
              <p:cNvSpPr/>
              <p:nvPr>
                <p:custDataLst>
                  <p:tags r:id="rId3"/>
                </p:custDataLst>
              </p:nvPr>
            </p:nvSpPr>
            <p:spPr>
              <a:xfrm>
                <a:off x="4157228" y="2907513"/>
                <a:ext cx="959588" cy="7920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/>
                  </a:gs>
                  <a:gs pos="0">
                    <a:srgbClr val="E0E0E0"/>
                  </a:gs>
                </a:gsLst>
                <a:lin ang="8100000" scaled="0"/>
                <a:tileRect/>
              </a:gradFill>
              <a:ln w="34925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</a:ln>
              <a:effectLst>
                <a:outerShdw blurRad="203200" dist="1778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10" name="MH_Title_1"/>
              <p:cNvSpPr/>
              <p:nvPr>
                <p:custDataLst>
                  <p:tags r:id="rId4"/>
                </p:custDataLst>
              </p:nvPr>
            </p:nvSpPr>
            <p:spPr>
              <a:xfrm>
                <a:off x="4312945" y="3036034"/>
                <a:ext cx="653715" cy="540000"/>
              </a:xfrm>
              <a:prstGeom prst="ellipse">
                <a:avLst/>
              </a:prstGeom>
              <a:solidFill>
                <a:srgbClr val="009900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/>
                <a:r>
                  <a:rPr lang="en-US" altLang="zh-CN" sz="28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03</a:t>
                </a:r>
                <a:endParaRPr lang="en-US" altLang="zh-CN" sz="28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8" name="MH_Text_1"/>
            <p:cNvSpPr/>
            <p:nvPr>
              <p:custDataLst>
                <p:tags r:id="rId5"/>
              </p:custDataLst>
            </p:nvPr>
          </p:nvSpPr>
          <p:spPr>
            <a:xfrm>
              <a:off x="2339459" y="2966587"/>
              <a:ext cx="3045481" cy="5412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19989" tIns="0" rIns="119989" bIns="0" rtlCol="0" anchor="t">
              <a:noAutofit/>
            </a:bodyPr>
            <a:lstStyle/>
            <a:p>
              <a:pPr>
                <a:lnSpc>
                  <a:spcPct val="120000"/>
                </a:lnSpc>
                <a:buClr>
                  <a:schemeClr val="accent1"/>
                </a:buClr>
              </a:pPr>
              <a:r>
                <a:rPr lang="zh-CN" altLang="en-US" sz="28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上</a:t>
              </a:r>
              <a:r>
                <a:rPr lang="en-US" altLang="zh-CN" sz="28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/</a:t>
              </a:r>
              <a:r>
                <a:rPr lang="zh-CN" altLang="en-US" sz="28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下界</a:t>
              </a:r>
              <a:endParaRPr lang="en-US" altLang="zh-CN" sz="28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143000" y="2209800"/>
            <a:ext cx="3590056" cy="1056000"/>
            <a:chOff x="1115616" y="1779750"/>
            <a:chExt cx="3324126" cy="792000"/>
          </a:xfrm>
        </p:grpSpPr>
        <p:sp>
          <p:nvSpPr>
            <p:cNvPr id="14" name="MH_Other_2"/>
            <p:cNvSpPr/>
            <p:nvPr>
              <p:custDataLst>
                <p:tags r:id="rId6"/>
              </p:custDataLst>
            </p:nvPr>
          </p:nvSpPr>
          <p:spPr>
            <a:xfrm>
              <a:off x="1115616" y="1779750"/>
              <a:ext cx="792000" cy="792000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3492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203200" dist="1778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800">
                <a:solidFill>
                  <a:prstClr val="white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13" name="MH_Text_1"/>
            <p:cNvSpPr/>
            <p:nvPr>
              <p:custDataLst>
                <p:tags r:id="rId7"/>
              </p:custDataLst>
            </p:nvPr>
          </p:nvSpPr>
          <p:spPr>
            <a:xfrm>
              <a:off x="1970299" y="1836900"/>
              <a:ext cx="2469443" cy="5669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19989" tIns="0" rIns="119989" bIns="0" rtlCol="0" anchor="t">
              <a:noAutofit/>
            </a:bodyPr>
            <a:lstStyle/>
            <a:p>
              <a:pPr>
                <a:lnSpc>
                  <a:spcPct val="150000"/>
                </a:lnSpc>
                <a:buClr>
                  <a:schemeClr val="accent1"/>
                </a:buClr>
              </a:pPr>
              <a:r>
                <a:rPr lang="zh-CN" altLang="en-US" sz="2800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最大</a:t>
              </a:r>
              <a:r>
                <a:rPr lang="en-US" altLang="zh-CN" sz="2800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/</a:t>
              </a:r>
              <a:r>
                <a:rPr lang="zh-CN" altLang="en-US" sz="2800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小元素</a:t>
              </a:r>
              <a:endParaRPr lang="en-US" altLang="zh-CN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2087400" y="1143000"/>
            <a:ext cx="25146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极大</a:t>
            </a:r>
            <a:r>
              <a:rPr lang="en-US" altLang="zh-CN" sz="28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/</a:t>
            </a:r>
            <a:r>
              <a:rPr lang="zh-CN" altLang="en-US" sz="28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小元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219200" y="4648200"/>
            <a:ext cx="3556221" cy="939150"/>
            <a:chOff x="1187624" y="2859870"/>
            <a:chExt cx="4197316" cy="792000"/>
          </a:xfrm>
        </p:grpSpPr>
        <p:grpSp>
          <p:nvGrpSpPr>
            <p:cNvPr id="18" name="组合 17"/>
            <p:cNvGrpSpPr/>
            <p:nvPr/>
          </p:nvGrpSpPr>
          <p:grpSpPr>
            <a:xfrm>
              <a:off x="1187624" y="2859870"/>
              <a:ext cx="959588" cy="792000"/>
              <a:chOff x="4157228" y="2907513"/>
              <a:chExt cx="959588" cy="792000"/>
            </a:xfrm>
          </p:grpSpPr>
          <p:sp>
            <p:nvSpPr>
              <p:cNvPr id="20" name="MH_Other_2"/>
              <p:cNvSpPr/>
              <p:nvPr>
                <p:custDataLst>
                  <p:tags r:id="rId8"/>
                </p:custDataLst>
              </p:nvPr>
            </p:nvSpPr>
            <p:spPr>
              <a:xfrm>
                <a:off x="4157228" y="2907513"/>
                <a:ext cx="959588" cy="7920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/>
                  </a:gs>
                  <a:gs pos="0">
                    <a:srgbClr val="E0E0E0"/>
                  </a:gs>
                </a:gsLst>
                <a:lin ang="8100000" scaled="0"/>
                <a:tileRect/>
              </a:gradFill>
              <a:ln w="34925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</a:ln>
              <a:effectLst>
                <a:outerShdw blurRad="203200" dist="1778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21" name="MH_Title_1"/>
              <p:cNvSpPr/>
              <p:nvPr>
                <p:custDataLst>
                  <p:tags r:id="rId9"/>
                </p:custDataLst>
              </p:nvPr>
            </p:nvSpPr>
            <p:spPr>
              <a:xfrm>
                <a:off x="4283228" y="3074380"/>
                <a:ext cx="653715" cy="540000"/>
              </a:xfrm>
              <a:prstGeom prst="ellipse">
                <a:avLst/>
              </a:prstGeom>
              <a:solidFill>
                <a:srgbClr val="009900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/>
                <a:r>
                  <a:rPr lang="en-US" altLang="zh-CN" sz="28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04</a:t>
                </a:r>
                <a:endParaRPr lang="en-US" altLang="zh-CN" sz="28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19" name="MH_Text_1"/>
            <p:cNvSpPr/>
            <p:nvPr>
              <p:custDataLst>
                <p:tags r:id="rId10"/>
              </p:custDataLst>
            </p:nvPr>
          </p:nvSpPr>
          <p:spPr>
            <a:xfrm>
              <a:off x="2339459" y="2966587"/>
              <a:ext cx="3045481" cy="5412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19989" tIns="0" rIns="119989" bIns="0" rtlCol="0" anchor="t">
              <a:noAutofit/>
            </a:bodyPr>
            <a:lstStyle/>
            <a:p>
              <a:pPr>
                <a:lnSpc>
                  <a:spcPct val="120000"/>
                </a:lnSpc>
                <a:buClr>
                  <a:schemeClr val="accent1"/>
                </a:buClr>
              </a:pPr>
              <a:r>
                <a:rPr lang="zh-CN" altLang="en-US" sz="28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上</a:t>
              </a:r>
              <a:r>
                <a:rPr lang="en-US" altLang="zh-CN" sz="28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/</a:t>
              </a:r>
              <a:r>
                <a:rPr lang="zh-CN" altLang="en-US" sz="28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下确界</a:t>
              </a:r>
              <a:endParaRPr lang="en-US" altLang="zh-CN" sz="28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22" name="MH_Title_1"/>
          <p:cNvSpPr/>
          <p:nvPr>
            <p:custDataLst>
              <p:tags r:id="rId11"/>
            </p:custDataLst>
          </p:nvPr>
        </p:nvSpPr>
        <p:spPr>
          <a:xfrm>
            <a:off x="1295400" y="2407670"/>
            <a:ext cx="553867" cy="640330"/>
          </a:xfrm>
          <a:prstGeom prst="ellipse">
            <a:avLst/>
          </a:prstGeom>
          <a:solidFill>
            <a:srgbClr val="009900"/>
          </a:solidFill>
          <a:ln>
            <a:noFill/>
          </a:ln>
          <a:effectLst>
            <a:innerShdw blurRad="63500" dist="50800" dir="189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02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05400" y="2064603"/>
            <a:ext cx="3276600" cy="76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12"/>
              </a:buBlip>
            </a:pPr>
            <a:r>
              <a:rPr lang="zh-CN" altLang="en-US" sz="3200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哈斯图方法</a:t>
            </a:r>
            <a:endParaRPr lang="zh-CN" altLang="en-US" sz="3200" dirty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05400" y="3277943"/>
            <a:ext cx="3276600" cy="76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12"/>
              </a:buBlip>
            </a:pPr>
            <a:r>
              <a:rPr lang="zh-CN" altLang="en-US" sz="3200" dirty="0">
                <a:solidFill>
                  <a:srgbClr val="008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定义方法</a:t>
            </a:r>
            <a:endParaRPr lang="zh-CN" altLang="en-US" sz="3200" dirty="0">
              <a:solidFill>
                <a:srgbClr val="008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5" name="爆炸形 2 24"/>
          <p:cNvSpPr/>
          <p:nvPr/>
        </p:nvSpPr>
        <p:spPr>
          <a:xfrm>
            <a:off x="5105400" y="302449"/>
            <a:ext cx="2438400" cy="1762154"/>
          </a:xfrm>
          <a:prstGeom prst="irregularSeal2">
            <a:avLst/>
          </a:prstGeom>
          <a:gradFill>
            <a:gsLst>
              <a:gs pos="0">
                <a:srgbClr val="A603AB"/>
              </a:gs>
              <a:gs pos="21001">
                <a:srgbClr val="0819FB"/>
              </a:gs>
              <a:gs pos="35001">
                <a:srgbClr val="1A8D48"/>
              </a:gs>
              <a:gs pos="52000">
                <a:srgbClr val="FFFF00"/>
              </a:gs>
              <a:gs pos="73000">
                <a:srgbClr val="EE3F17"/>
              </a:gs>
              <a:gs pos="88000">
                <a:srgbClr val="E81766"/>
              </a:gs>
              <a:gs pos="100000">
                <a:srgbClr val="A603A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过程 1"/>
          <p:cNvSpPr/>
          <p:nvPr/>
        </p:nvSpPr>
        <p:spPr>
          <a:xfrm>
            <a:off x="1102804" y="2866216"/>
            <a:ext cx="2253903" cy="2742263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燕尾形 2"/>
          <p:cNvSpPr/>
          <p:nvPr/>
        </p:nvSpPr>
        <p:spPr>
          <a:xfrm>
            <a:off x="1066800" y="302449"/>
            <a:ext cx="1947374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特殊元素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225685" y="868802"/>
            <a:ext cx="6984460" cy="0"/>
          </a:xfrm>
          <a:prstGeom prst="line">
            <a:avLst/>
          </a:prstGeom>
          <a:ln w="12700">
            <a:solidFill>
              <a:srgbClr val="7EC23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225685" y="868802"/>
            <a:ext cx="6984460" cy="0"/>
          </a:xfrm>
          <a:prstGeom prst="line">
            <a:avLst/>
          </a:prstGeom>
          <a:ln w="12700">
            <a:solidFill>
              <a:srgbClr val="7EC23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457200" y="941249"/>
            <a:ext cx="8677072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集合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A={2,3,6,12,24,36}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上的整除关系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哈斯图如下：</a:t>
            </a:r>
            <a:endParaRPr lang="en-US" altLang="zh-CN" sz="28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917675" y="1837414"/>
            <a:ext cx="2649648" cy="3790855"/>
            <a:chOff x="384275" y="1277693"/>
            <a:chExt cx="2649648" cy="2843141"/>
          </a:xfrm>
        </p:grpSpPr>
        <p:grpSp>
          <p:nvGrpSpPr>
            <p:cNvPr id="10" name="组合 9"/>
            <p:cNvGrpSpPr/>
            <p:nvPr/>
          </p:nvGrpSpPr>
          <p:grpSpPr>
            <a:xfrm>
              <a:off x="384275" y="1277693"/>
              <a:ext cx="2649648" cy="2843141"/>
              <a:chOff x="5676035" y="1828918"/>
              <a:chExt cx="2649648" cy="2843141"/>
            </a:xfrm>
          </p:grpSpPr>
          <p:sp>
            <p:nvSpPr>
              <p:cNvPr id="16" name="流程图: 联系 15"/>
              <p:cNvSpPr/>
              <p:nvPr/>
            </p:nvSpPr>
            <p:spPr>
              <a:xfrm>
                <a:off x="6219169" y="4370961"/>
                <a:ext cx="136188" cy="129702"/>
              </a:xfrm>
              <a:prstGeom prst="flowChartConnector">
                <a:avLst/>
              </a:prstGeom>
              <a:solidFill>
                <a:srgbClr val="0099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流程图: 联系 16"/>
              <p:cNvSpPr/>
              <p:nvPr/>
            </p:nvSpPr>
            <p:spPr>
              <a:xfrm>
                <a:off x="7675054" y="4387176"/>
                <a:ext cx="136188" cy="129702"/>
              </a:xfrm>
              <a:prstGeom prst="flowChartConnector">
                <a:avLst/>
              </a:prstGeom>
              <a:solidFill>
                <a:srgbClr val="0099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流程图: 联系 17"/>
              <p:cNvSpPr/>
              <p:nvPr/>
            </p:nvSpPr>
            <p:spPr>
              <a:xfrm>
                <a:off x="7033039" y="3693281"/>
                <a:ext cx="136188" cy="129702"/>
              </a:xfrm>
              <a:prstGeom prst="flowChartConnector">
                <a:avLst/>
              </a:prstGeom>
              <a:solidFill>
                <a:srgbClr val="0099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流程图: 联系 18"/>
              <p:cNvSpPr/>
              <p:nvPr/>
            </p:nvSpPr>
            <p:spPr>
              <a:xfrm>
                <a:off x="6102442" y="1969442"/>
                <a:ext cx="136188" cy="129702"/>
              </a:xfrm>
              <a:prstGeom prst="flowChartConnector">
                <a:avLst/>
              </a:prstGeom>
              <a:solidFill>
                <a:srgbClr val="0099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流程图: 联系 19"/>
              <p:cNvSpPr/>
              <p:nvPr/>
            </p:nvSpPr>
            <p:spPr>
              <a:xfrm>
                <a:off x="7003859" y="2846993"/>
                <a:ext cx="136188" cy="129702"/>
              </a:xfrm>
              <a:prstGeom prst="flowChartConnector">
                <a:avLst/>
              </a:prstGeom>
              <a:solidFill>
                <a:srgbClr val="0099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流程图: 联系 20"/>
              <p:cNvSpPr/>
              <p:nvPr/>
            </p:nvSpPr>
            <p:spPr>
              <a:xfrm>
                <a:off x="7801456" y="2008353"/>
                <a:ext cx="136188" cy="129702"/>
              </a:xfrm>
              <a:prstGeom prst="flowChartConnector">
                <a:avLst/>
              </a:prstGeom>
              <a:solidFill>
                <a:srgbClr val="0099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Text Box 19"/>
              <p:cNvSpPr txBox="1">
                <a:spLocks noChangeArrowheads="1"/>
              </p:cNvSpPr>
              <p:nvPr/>
            </p:nvSpPr>
            <p:spPr bwMode="auto">
              <a:xfrm>
                <a:off x="5676035" y="1828918"/>
                <a:ext cx="438238" cy="4171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0000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24</a:t>
                </a:r>
                <a:endParaRPr lang="en-US" altLang="zh-CN" sz="2000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3" name="Text Box 20"/>
              <p:cNvSpPr txBox="1">
                <a:spLocks noChangeArrowheads="1"/>
              </p:cNvSpPr>
              <p:nvPr/>
            </p:nvSpPr>
            <p:spPr bwMode="auto">
              <a:xfrm>
                <a:off x="7887445" y="1829490"/>
                <a:ext cx="438238" cy="4171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0000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36</a:t>
                </a:r>
                <a:endParaRPr lang="en-US" altLang="zh-CN" sz="2000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" name="Text Box 21"/>
              <p:cNvSpPr txBox="1">
                <a:spLocks noChangeArrowheads="1"/>
              </p:cNvSpPr>
              <p:nvPr/>
            </p:nvSpPr>
            <p:spPr bwMode="auto">
              <a:xfrm>
                <a:off x="6601785" y="2716325"/>
                <a:ext cx="438238" cy="4171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0000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12</a:t>
                </a:r>
                <a:endParaRPr lang="en-US" altLang="zh-CN" sz="2000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" name="Text Box 22"/>
              <p:cNvSpPr txBox="1">
                <a:spLocks noChangeArrowheads="1"/>
              </p:cNvSpPr>
              <p:nvPr/>
            </p:nvSpPr>
            <p:spPr bwMode="auto">
              <a:xfrm>
                <a:off x="6726928" y="3577225"/>
                <a:ext cx="309998" cy="4171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0000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6</a:t>
                </a:r>
                <a:endParaRPr lang="en-US" altLang="zh-CN" sz="2000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" name="Text Box 23"/>
              <p:cNvSpPr txBox="1">
                <a:spLocks noChangeArrowheads="1"/>
              </p:cNvSpPr>
              <p:nvPr/>
            </p:nvSpPr>
            <p:spPr bwMode="auto">
              <a:xfrm>
                <a:off x="5861163" y="4254925"/>
                <a:ext cx="309998" cy="4171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0000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2</a:t>
                </a:r>
                <a:endParaRPr lang="en-US" altLang="zh-CN" sz="2000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" name="Text Box 24"/>
              <p:cNvSpPr txBox="1">
                <a:spLocks noChangeArrowheads="1"/>
              </p:cNvSpPr>
              <p:nvPr/>
            </p:nvSpPr>
            <p:spPr bwMode="auto">
              <a:xfrm>
                <a:off x="7805068" y="4243575"/>
                <a:ext cx="309998" cy="4171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0000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3</a:t>
                </a:r>
                <a:endParaRPr lang="en-US" altLang="zh-CN" sz="2000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</p:grpSp>
        <p:cxnSp>
          <p:nvCxnSpPr>
            <p:cNvPr id="11" name="直接连接符 10"/>
            <p:cNvCxnSpPr>
              <a:endCxn id="25" idx="3"/>
            </p:cNvCxnSpPr>
            <p:nvPr/>
          </p:nvCxnSpPr>
          <p:spPr>
            <a:xfrm flipV="1">
              <a:off x="1027918" y="3234568"/>
              <a:ext cx="717248" cy="601385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>
              <a:stCxn id="17" idx="0"/>
              <a:endCxn id="18" idx="5"/>
            </p:cNvCxnSpPr>
            <p:nvPr/>
          </p:nvCxnSpPr>
          <p:spPr>
            <a:xfrm flipH="1" flipV="1">
              <a:off x="1857523" y="3252764"/>
              <a:ext cx="593865" cy="583187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>
              <a:stCxn id="18" idx="0"/>
              <a:endCxn id="20" idx="4"/>
            </p:cNvCxnSpPr>
            <p:nvPr/>
          </p:nvCxnSpPr>
          <p:spPr>
            <a:xfrm flipH="1" flipV="1">
              <a:off x="1780193" y="2425470"/>
              <a:ext cx="29180" cy="716586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>
              <a:stCxn id="24" idx="3"/>
              <a:endCxn id="19" idx="5"/>
            </p:cNvCxnSpPr>
            <p:nvPr/>
          </p:nvCxnSpPr>
          <p:spPr>
            <a:xfrm flipH="1" flipV="1">
              <a:off x="926926" y="1528924"/>
              <a:ext cx="821337" cy="844743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endCxn id="21" idx="3"/>
            </p:cNvCxnSpPr>
            <p:nvPr/>
          </p:nvCxnSpPr>
          <p:spPr>
            <a:xfrm flipV="1">
              <a:off x="1796060" y="1567836"/>
              <a:ext cx="733580" cy="727932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 Box 49"/>
          <p:cNvSpPr txBox="1">
            <a:spLocks noChangeArrowheads="1"/>
          </p:cNvSpPr>
          <p:nvPr/>
        </p:nvSpPr>
        <p:spPr bwMode="auto">
          <a:xfrm>
            <a:off x="4176712" y="1849955"/>
            <a:ext cx="2757488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B={2,3,6,12}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 Box 40"/>
          <p:cNvSpPr txBox="1">
            <a:spLocks noChangeArrowheads="1"/>
          </p:cNvSpPr>
          <p:nvPr/>
        </p:nvSpPr>
        <p:spPr bwMode="auto">
          <a:xfrm>
            <a:off x="3400996" y="2709560"/>
            <a:ext cx="1531143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 ≤x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 Box 51"/>
          <p:cNvSpPr txBox="1">
            <a:spLocks noChangeArrowheads="1"/>
          </p:cNvSpPr>
          <p:nvPr/>
        </p:nvSpPr>
        <p:spPr bwMode="auto">
          <a:xfrm>
            <a:off x="3400996" y="4932410"/>
            <a:ext cx="1233487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≤3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986516" y="2730603"/>
            <a:ext cx="12618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极大元</a:t>
            </a:r>
            <a:endParaRPr lang="zh-CN" altLang="en-US" sz="2800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062716" y="4876800"/>
            <a:ext cx="12618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极小元</a:t>
            </a:r>
            <a:endParaRPr lang="zh-CN" altLang="en-US" sz="2800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8" grpId="0"/>
      <p:bldP spid="29" grpId="0"/>
      <p:bldP spid="30" grpId="0"/>
      <p:bldP spid="31" grpId="0"/>
      <p:bldP spid="32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-11348" y="3218774"/>
            <a:ext cx="2075234" cy="3499213"/>
          </a:xfrm>
          <a:custGeom>
            <a:avLst/>
            <a:gdLst>
              <a:gd name="connsiteX0" fmla="*/ 0 w 2075234"/>
              <a:gd name="connsiteY0" fmla="*/ 155643 h 2624410"/>
              <a:gd name="connsiteX1" fmla="*/ 32426 w 2075234"/>
              <a:gd name="connsiteY1" fmla="*/ 233464 h 2624410"/>
              <a:gd name="connsiteX2" fmla="*/ 45396 w 2075234"/>
              <a:gd name="connsiteY2" fmla="*/ 272374 h 2624410"/>
              <a:gd name="connsiteX3" fmla="*/ 51881 w 2075234"/>
              <a:gd name="connsiteY3" fmla="*/ 324255 h 2624410"/>
              <a:gd name="connsiteX4" fmla="*/ 58366 w 2075234"/>
              <a:gd name="connsiteY4" fmla="*/ 363166 h 2624410"/>
              <a:gd name="connsiteX5" fmla="*/ 64851 w 2075234"/>
              <a:gd name="connsiteY5" fmla="*/ 453957 h 2624410"/>
              <a:gd name="connsiteX6" fmla="*/ 77821 w 2075234"/>
              <a:gd name="connsiteY6" fmla="*/ 862519 h 2624410"/>
              <a:gd name="connsiteX7" fmla="*/ 84306 w 2075234"/>
              <a:gd name="connsiteY7" fmla="*/ 881974 h 2624410"/>
              <a:gd name="connsiteX8" fmla="*/ 90792 w 2075234"/>
              <a:gd name="connsiteY8" fmla="*/ 914400 h 2624410"/>
              <a:gd name="connsiteX9" fmla="*/ 116732 w 2075234"/>
              <a:gd name="connsiteY9" fmla="*/ 966281 h 2624410"/>
              <a:gd name="connsiteX10" fmla="*/ 162128 w 2075234"/>
              <a:gd name="connsiteY10" fmla="*/ 1076528 h 2624410"/>
              <a:gd name="connsiteX11" fmla="*/ 175098 w 2075234"/>
              <a:gd name="connsiteY11" fmla="*/ 1121923 h 2624410"/>
              <a:gd name="connsiteX12" fmla="*/ 188068 w 2075234"/>
              <a:gd name="connsiteY12" fmla="*/ 1134894 h 2624410"/>
              <a:gd name="connsiteX13" fmla="*/ 220494 w 2075234"/>
              <a:gd name="connsiteY13" fmla="*/ 1199745 h 2624410"/>
              <a:gd name="connsiteX14" fmla="*/ 239949 w 2075234"/>
              <a:gd name="connsiteY14" fmla="*/ 1225685 h 2624410"/>
              <a:gd name="connsiteX15" fmla="*/ 272374 w 2075234"/>
              <a:gd name="connsiteY15" fmla="*/ 1271081 h 2624410"/>
              <a:gd name="connsiteX16" fmla="*/ 291830 w 2075234"/>
              <a:gd name="connsiteY16" fmla="*/ 1316477 h 2624410"/>
              <a:gd name="connsiteX17" fmla="*/ 311285 w 2075234"/>
              <a:gd name="connsiteY17" fmla="*/ 1329447 h 2624410"/>
              <a:gd name="connsiteX18" fmla="*/ 330740 w 2075234"/>
              <a:gd name="connsiteY18" fmla="*/ 1348902 h 2624410"/>
              <a:gd name="connsiteX19" fmla="*/ 356681 w 2075234"/>
              <a:gd name="connsiteY19" fmla="*/ 1381328 h 2624410"/>
              <a:gd name="connsiteX20" fmla="*/ 369651 w 2075234"/>
              <a:gd name="connsiteY20" fmla="*/ 1400783 h 2624410"/>
              <a:gd name="connsiteX21" fmla="*/ 389106 w 2075234"/>
              <a:gd name="connsiteY21" fmla="*/ 1420238 h 2624410"/>
              <a:gd name="connsiteX22" fmla="*/ 408562 w 2075234"/>
              <a:gd name="connsiteY22" fmla="*/ 1446179 h 2624410"/>
              <a:gd name="connsiteX23" fmla="*/ 453957 w 2075234"/>
              <a:gd name="connsiteY23" fmla="*/ 1491574 h 2624410"/>
              <a:gd name="connsiteX24" fmla="*/ 479898 w 2075234"/>
              <a:gd name="connsiteY24" fmla="*/ 1530485 h 2624410"/>
              <a:gd name="connsiteX25" fmla="*/ 531779 w 2075234"/>
              <a:gd name="connsiteY25" fmla="*/ 1588851 h 2624410"/>
              <a:gd name="connsiteX26" fmla="*/ 564204 w 2075234"/>
              <a:gd name="connsiteY26" fmla="*/ 1634247 h 2624410"/>
              <a:gd name="connsiteX27" fmla="*/ 609600 w 2075234"/>
              <a:gd name="connsiteY27" fmla="*/ 1699098 h 2624410"/>
              <a:gd name="connsiteX28" fmla="*/ 635540 w 2075234"/>
              <a:gd name="connsiteY28" fmla="*/ 1725038 h 2624410"/>
              <a:gd name="connsiteX29" fmla="*/ 642026 w 2075234"/>
              <a:gd name="connsiteY29" fmla="*/ 1744494 h 2624410"/>
              <a:gd name="connsiteX30" fmla="*/ 661481 w 2075234"/>
              <a:gd name="connsiteY30" fmla="*/ 1770434 h 2624410"/>
              <a:gd name="connsiteX31" fmla="*/ 674451 w 2075234"/>
              <a:gd name="connsiteY31" fmla="*/ 1789889 h 2624410"/>
              <a:gd name="connsiteX32" fmla="*/ 713362 w 2075234"/>
              <a:gd name="connsiteY32" fmla="*/ 1841770 h 2624410"/>
              <a:gd name="connsiteX33" fmla="*/ 726332 w 2075234"/>
              <a:gd name="connsiteY33" fmla="*/ 1867711 h 2624410"/>
              <a:gd name="connsiteX34" fmla="*/ 745787 w 2075234"/>
              <a:gd name="connsiteY34" fmla="*/ 1887166 h 2624410"/>
              <a:gd name="connsiteX35" fmla="*/ 758757 w 2075234"/>
              <a:gd name="connsiteY35" fmla="*/ 1906621 h 2624410"/>
              <a:gd name="connsiteX36" fmla="*/ 778213 w 2075234"/>
              <a:gd name="connsiteY36" fmla="*/ 1932562 h 2624410"/>
              <a:gd name="connsiteX37" fmla="*/ 823609 w 2075234"/>
              <a:gd name="connsiteY37" fmla="*/ 1990928 h 2624410"/>
              <a:gd name="connsiteX38" fmla="*/ 869004 w 2075234"/>
              <a:gd name="connsiteY38" fmla="*/ 2049294 h 2624410"/>
              <a:gd name="connsiteX39" fmla="*/ 894945 w 2075234"/>
              <a:gd name="connsiteY39" fmla="*/ 2068749 h 2624410"/>
              <a:gd name="connsiteX40" fmla="*/ 940340 w 2075234"/>
              <a:gd name="connsiteY40" fmla="*/ 2133600 h 2624410"/>
              <a:gd name="connsiteX41" fmla="*/ 979251 w 2075234"/>
              <a:gd name="connsiteY41" fmla="*/ 2172511 h 2624410"/>
              <a:gd name="connsiteX42" fmla="*/ 1018162 w 2075234"/>
              <a:gd name="connsiteY42" fmla="*/ 2211421 h 2624410"/>
              <a:gd name="connsiteX43" fmla="*/ 1057072 w 2075234"/>
              <a:gd name="connsiteY43" fmla="*/ 2243847 h 2624410"/>
              <a:gd name="connsiteX44" fmla="*/ 1095983 w 2075234"/>
              <a:gd name="connsiteY44" fmla="*/ 2269787 h 2624410"/>
              <a:gd name="connsiteX45" fmla="*/ 1147864 w 2075234"/>
              <a:gd name="connsiteY45" fmla="*/ 2321668 h 2624410"/>
              <a:gd name="connsiteX46" fmla="*/ 1167319 w 2075234"/>
              <a:gd name="connsiteY46" fmla="*/ 2334638 h 2624410"/>
              <a:gd name="connsiteX47" fmla="*/ 1238655 w 2075234"/>
              <a:gd name="connsiteY47" fmla="*/ 2386519 h 2624410"/>
              <a:gd name="connsiteX48" fmla="*/ 1271081 w 2075234"/>
              <a:gd name="connsiteY48" fmla="*/ 2412460 h 2624410"/>
              <a:gd name="connsiteX49" fmla="*/ 1297021 w 2075234"/>
              <a:gd name="connsiteY49" fmla="*/ 2425430 h 2624410"/>
              <a:gd name="connsiteX50" fmla="*/ 1355387 w 2075234"/>
              <a:gd name="connsiteY50" fmla="*/ 2457855 h 2624410"/>
              <a:gd name="connsiteX51" fmla="*/ 1368357 w 2075234"/>
              <a:gd name="connsiteY51" fmla="*/ 2470826 h 2624410"/>
              <a:gd name="connsiteX52" fmla="*/ 1387813 w 2075234"/>
              <a:gd name="connsiteY52" fmla="*/ 2477311 h 2624410"/>
              <a:gd name="connsiteX53" fmla="*/ 1413753 w 2075234"/>
              <a:gd name="connsiteY53" fmla="*/ 2490281 h 2624410"/>
              <a:gd name="connsiteX54" fmla="*/ 1459149 w 2075234"/>
              <a:gd name="connsiteY54" fmla="*/ 2516221 h 2624410"/>
              <a:gd name="connsiteX55" fmla="*/ 1485089 w 2075234"/>
              <a:gd name="connsiteY55" fmla="*/ 2529191 h 2624410"/>
              <a:gd name="connsiteX56" fmla="*/ 1530485 w 2075234"/>
              <a:gd name="connsiteY56" fmla="*/ 2555132 h 2624410"/>
              <a:gd name="connsiteX57" fmla="*/ 1569396 w 2075234"/>
              <a:gd name="connsiteY57" fmla="*/ 2568102 h 2624410"/>
              <a:gd name="connsiteX58" fmla="*/ 1588851 w 2075234"/>
              <a:gd name="connsiteY58" fmla="*/ 2574587 h 2624410"/>
              <a:gd name="connsiteX59" fmla="*/ 1614792 w 2075234"/>
              <a:gd name="connsiteY59" fmla="*/ 2581072 h 2624410"/>
              <a:gd name="connsiteX60" fmla="*/ 1660187 w 2075234"/>
              <a:gd name="connsiteY60" fmla="*/ 2594043 h 2624410"/>
              <a:gd name="connsiteX61" fmla="*/ 1770434 w 2075234"/>
              <a:gd name="connsiteY61" fmla="*/ 2607013 h 2624410"/>
              <a:gd name="connsiteX62" fmla="*/ 1971472 w 2075234"/>
              <a:gd name="connsiteY62" fmla="*/ 2613498 h 2624410"/>
              <a:gd name="connsiteX63" fmla="*/ 1997413 w 2075234"/>
              <a:gd name="connsiteY63" fmla="*/ 2561617 h 2624410"/>
              <a:gd name="connsiteX64" fmla="*/ 2010383 w 2075234"/>
              <a:gd name="connsiteY64" fmla="*/ 2522706 h 2624410"/>
              <a:gd name="connsiteX65" fmla="*/ 2016868 w 2075234"/>
              <a:gd name="connsiteY65" fmla="*/ 2483796 h 2624410"/>
              <a:gd name="connsiteX66" fmla="*/ 2010383 w 2075234"/>
              <a:gd name="connsiteY66" fmla="*/ 2295728 h 2624410"/>
              <a:gd name="connsiteX67" fmla="*/ 1990928 w 2075234"/>
              <a:gd name="connsiteY67" fmla="*/ 2237362 h 2624410"/>
              <a:gd name="connsiteX68" fmla="*/ 1984443 w 2075234"/>
              <a:gd name="connsiteY68" fmla="*/ 2204936 h 2624410"/>
              <a:gd name="connsiteX69" fmla="*/ 1977957 w 2075234"/>
              <a:gd name="connsiteY69" fmla="*/ 2166026 h 2624410"/>
              <a:gd name="connsiteX70" fmla="*/ 1952017 w 2075234"/>
              <a:gd name="connsiteY70" fmla="*/ 2101174 h 2624410"/>
              <a:gd name="connsiteX71" fmla="*/ 1939047 w 2075234"/>
              <a:gd name="connsiteY71" fmla="*/ 2055779 h 2624410"/>
              <a:gd name="connsiteX72" fmla="*/ 1932562 w 2075234"/>
              <a:gd name="connsiteY72" fmla="*/ 2036323 h 2624410"/>
              <a:gd name="connsiteX73" fmla="*/ 1913106 w 2075234"/>
              <a:gd name="connsiteY73" fmla="*/ 1964987 h 2624410"/>
              <a:gd name="connsiteX74" fmla="*/ 1893651 w 2075234"/>
              <a:gd name="connsiteY74" fmla="*/ 1893651 h 2624410"/>
              <a:gd name="connsiteX75" fmla="*/ 1887166 w 2075234"/>
              <a:gd name="connsiteY75" fmla="*/ 1854740 h 2624410"/>
              <a:gd name="connsiteX76" fmla="*/ 1867711 w 2075234"/>
              <a:gd name="connsiteY76" fmla="*/ 1835285 h 2624410"/>
              <a:gd name="connsiteX77" fmla="*/ 1841770 w 2075234"/>
              <a:gd name="connsiteY77" fmla="*/ 1750979 h 2624410"/>
              <a:gd name="connsiteX78" fmla="*/ 1835285 w 2075234"/>
              <a:gd name="connsiteY78" fmla="*/ 1705583 h 2624410"/>
              <a:gd name="connsiteX79" fmla="*/ 1822315 w 2075234"/>
              <a:gd name="connsiteY79" fmla="*/ 1679643 h 2624410"/>
              <a:gd name="connsiteX80" fmla="*/ 1815830 w 2075234"/>
              <a:gd name="connsiteY80" fmla="*/ 1653702 h 2624410"/>
              <a:gd name="connsiteX81" fmla="*/ 1796374 w 2075234"/>
              <a:gd name="connsiteY81" fmla="*/ 1601821 h 2624410"/>
              <a:gd name="connsiteX82" fmla="*/ 1789889 w 2075234"/>
              <a:gd name="connsiteY82" fmla="*/ 1569396 h 2624410"/>
              <a:gd name="connsiteX83" fmla="*/ 1783404 w 2075234"/>
              <a:gd name="connsiteY83" fmla="*/ 1517515 h 2624410"/>
              <a:gd name="connsiteX84" fmla="*/ 1770434 w 2075234"/>
              <a:gd name="connsiteY84" fmla="*/ 1478604 h 2624410"/>
              <a:gd name="connsiteX85" fmla="*/ 1757464 w 2075234"/>
              <a:gd name="connsiteY85" fmla="*/ 1400783 h 2624410"/>
              <a:gd name="connsiteX86" fmla="*/ 1744494 w 2075234"/>
              <a:gd name="connsiteY86" fmla="*/ 1361872 h 2624410"/>
              <a:gd name="connsiteX87" fmla="*/ 1731523 w 2075234"/>
              <a:gd name="connsiteY87" fmla="*/ 1303506 h 2624410"/>
              <a:gd name="connsiteX88" fmla="*/ 1712068 w 2075234"/>
              <a:gd name="connsiteY88" fmla="*/ 1245140 h 2624410"/>
              <a:gd name="connsiteX89" fmla="*/ 1692613 w 2075234"/>
              <a:gd name="connsiteY89" fmla="*/ 1147864 h 2624410"/>
              <a:gd name="connsiteX90" fmla="*/ 1686128 w 2075234"/>
              <a:gd name="connsiteY90" fmla="*/ 1057072 h 2624410"/>
              <a:gd name="connsiteX91" fmla="*/ 1673157 w 2075234"/>
              <a:gd name="connsiteY91" fmla="*/ 979251 h 2624410"/>
              <a:gd name="connsiteX92" fmla="*/ 1679643 w 2075234"/>
              <a:gd name="connsiteY92" fmla="*/ 804153 h 2624410"/>
              <a:gd name="connsiteX93" fmla="*/ 1692613 w 2075234"/>
              <a:gd name="connsiteY93" fmla="*/ 784698 h 2624410"/>
              <a:gd name="connsiteX94" fmla="*/ 1718553 w 2075234"/>
              <a:gd name="connsiteY94" fmla="*/ 739302 h 2624410"/>
              <a:gd name="connsiteX95" fmla="*/ 1744494 w 2075234"/>
              <a:gd name="connsiteY95" fmla="*/ 719847 h 2624410"/>
              <a:gd name="connsiteX96" fmla="*/ 1789889 w 2075234"/>
              <a:gd name="connsiteY96" fmla="*/ 687421 h 2624410"/>
              <a:gd name="connsiteX97" fmla="*/ 1828800 w 2075234"/>
              <a:gd name="connsiteY97" fmla="*/ 654996 h 2624410"/>
              <a:gd name="connsiteX98" fmla="*/ 1867711 w 2075234"/>
              <a:gd name="connsiteY98" fmla="*/ 622570 h 2624410"/>
              <a:gd name="connsiteX99" fmla="*/ 1880681 w 2075234"/>
              <a:gd name="connsiteY99" fmla="*/ 603115 h 2624410"/>
              <a:gd name="connsiteX100" fmla="*/ 1900136 w 2075234"/>
              <a:gd name="connsiteY100" fmla="*/ 590145 h 2624410"/>
              <a:gd name="connsiteX101" fmla="*/ 1952017 w 2075234"/>
              <a:gd name="connsiteY101" fmla="*/ 551234 h 2624410"/>
              <a:gd name="connsiteX102" fmla="*/ 1977957 w 2075234"/>
              <a:gd name="connsiteY102" fmla="*/ 538264 h 2624410"/>
              <a:gd name="connsiteX103" fmla="*/ 2003898 w 2075234"/>
              <a:gd name="connsiteY103" fmla="*/ 512323 h 2624410"/>
              <a:gd name="connsiteX104" fmla="*/ 2042809 w 2075234"/>
              <a:gd name="connsiteY104" fmla="*/ 486383 h 2624410"/>
              <a:gd name="connsiteX105" fmla="*/ 2049294 w 2075234"/>
              <a:gd name="connsiteY105" fmla="*/ 466928 h 2624410"/>
              <a:gd name="connsiteX106" fmla="*/ 2062264 w 2075234"/>
              <a:gd name="connsiteY106" fmla="*/ 447472 h 2624410"/>
              <a:gd name="connsiteX107" fmla="*/ 2068749 w 2075234"/>
              <a:gd name="connsiteY107" fmla="*/ 421532 h 2624410"/>
              <a:gd name="connsiteX108" fmla="*/ 2075234 w 2075234"/>
              <a:gd name="connsiteY108" fmla="*/ 402077 h 2624410"/>
              <a:gd name="connsiteX109" fmla="*/ 2068749 w 2075234"/>
              <a:gd name="connsiteY109" fmla="*/ 278860 h 2624410"/>
              <a:gd name="connsiteX110" fmla="*/ 2062264 w 2075234"/>
              <a:gd name="connsiteY110" fmla="*/ 259404 h 2624410"/>
              <a:gd name="connsiteX111" fmla="*/ 2036323 w 2075234"/>
              <a:gd name="connsiteY111" fmla="*/ 220494 h 2624410"/>
              <a:gd name="connsiteX112" fmla="*/ 2010383 w 2075234"/>
              <a:gd name="connsiteY112" fmla="*/ 188068 h 2624410"/>
              <a:gd name="connsiteX113" fmla="*/ 1964987 w 2075234"/>
              <a:gd name="connsiteY113" fmla="*/ 155643 h 2624410"/>
              <a:gd name="connsiteX114" fmla="*/ 1926077 w 2075234"/>
              <a:gd name="connsiteY114" fmla="*/ 136187 h 2624410"/>
              <a:gd name="connsiteX115" fmla="*/ 1880681 w 2075234"/>
              <a:gd name="connsiteY115" fmla="*/ 110247 h 2624410"/>
              <a:gd name="connsiteX116" fmla="*/ 1809345 w 2075234"/>
              <a:gd name="connsiteY116" fmla="*/ 84306 h 2624410"/>
              <a:gd name="connsiteX117" fmla="*/ 1783404 w 2075234"/>
              <a:gd name="connsiteY117" fmla="*/ 77821 h 2624410"/>
              <a:gd name="connsiteX118" fmla="*/ 1744494 w 2075234"/>
              <a:gd name="connsiteY118" fmla="*/ 64851 h 2624410"/>
              <a:gd name="connsiteX119" fmla="*/ 1725038 w 2075234"/>
              <a:gd name="connsiteY119" fmla="*/ 58366 h 2624410"/>
              <a:gd name="connsiteX120" fmla="*/ 1699098 w 2075234"/>
              <a:gd name="connsiteY120" fmla="*/ 51881 h 2624410"/>
              <a:gd name="connsiteX121" fmla="*/ 1634247 w 2075234"/>
              <a:gd name="connsiteY121" fmla="*/ 32426 h 2624410"/>
              <a:gd name="connsiteX122" fmla="*/ 1601821 w 2075234"/>
              <a:gd name="connsiteY122" fmla="*/ 25940 h 2624410"/>
              <a:gd name="connsiteX123" fmla="*/ 1575881 w 2075234"/>
              <a:gd name="connsiteY123" fmla="*/ 19455 h 2624410"/>
              <a:gd name="connsiteX124" fmla="*/ 1543455 w 2075234"/>
              <a:gd name="connsiteY124" fmla="*/ 12970 h 2624410"/>
              <a:gd name="connsiteX125" fmla="*/ 1524000 w 2075234"/>
              <a:gd name="connsiteY125" fmla="*/ 6485 h 2624410"/>
              <a:gd name="connsiteX126" fmla="*/ 1446179 w 2075234"/>
              <a:gd name="connsiteY126" fmla="*/ 0 h 2624410"/>
              <a:gd name="connsiteX127" fmla="*/ 752272 w 2075234"/>
              <a:gd name="connsiteY127" fmla="*/ 19455 h 2624410"/>
              <a:gd name="connsiteX128" fmla="*/ 687421 w 2075234"/>
              <a:gd name="connsiteY128" fmla="*/ 32426 h 2624410"/>
              <a:gd name="connsiteX129" fmla="*/ 642026 w 2075234"/>
              <a:gd name="connsiteY129" fmla="*/ 38911 h 2624410"/>
              <a:gd name="connsiteX130" fmla="*/ 603115 w 2075234"/>
              <a:gd name="connsiteY130" fmla="*/ 45396 h 2624410"/>
              <a:gd name="connsiteX131" fmla="*/ 570689 w 2075234"/>
              <a:gd name="connsiteY131" fmla="*/ 51881 h 2624410"/>
              <a:gd name="connsiteX132" fmla="*/ 551234 w 2075234"/>
              <a:gd name="connsiteY132" fmla="*/ 58366 h 2624410"/>
              <a:gd name="connsiteX133" fmla="*/ 440987 w 2075234"/>
              <a:gd name="connsiteY133" fmla="*/ 71336 h 2624410"/>
              <a:gd name="connsiteX134" fmla="*/ 408562 w 2075234"/>
              <a:gd name="connsiteY134" fmla="*/ 77821 h 2624410"/>
              <a:gd name="connsiteX135" fmla="*/ 363166 w 2075234"/>
              <a:gd name="connsiteY135" fmla="*/ 84306 h 2624410"/>
              <a:gd name="connsiteX136" fmla="*/ 291830 w 2075234"/>
              <a:gd name="connsiteY136" fmla="*/ 97277 h 2624410"/>
              <a:gd name="connsiteX137" fmla="*/ 226979 w 2075234"/>
              <a:gd name="connsiteY137" fmla="*/ 103762 h 2624410"/>
              <a:gd name="connsiteX138" fmla="*/ 136187 w 2075234"/>
              <a:gd name="connsiteY138" fmla="*/ 123217 h 2624410"/>
              <a:gd name="connsiteX139" fmla="*/ 77821 w 2075234"/>
              <a:gd name="connsiteY139" fmla="*/ 142672 h 2624410"/>
              <a:gd name="connsiteX140" fmla="*/ 25940 w 2075234"/>
              <a:gd name="connsiteY140" fmla="*/ 155643 h 2624410"/>
              <a:gd name="connsiteX141" fmla="*/ 0 w 2075234"/>
              <a:gd name="connsiteY141" fmla="*/ 155643 h 2624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2075234" h="2624410">
                <a:moveTo>
                  <a:pt x="0" y="155643"/>
                </a:moveTo>
                <a:cubicBezTo>
                  <a:pt x="10809" y="181583"/>
                  <a:pt x="23539" y="206804"/>
                  <a:pt x="32426" y="233464"/>
                </a:cubicBezTo>
                <a:lnTo>
                  <a:pt x="45396" y="272374"/>
                </a:lnTo>
                <a:cubicBezTo>
                  <a:pt x="47558" y="289668"/>
                  <a:pt x="49416" y="307002"/>
                  <a:pt x="51881" y="324255"/>
                </a:cubicBezTo>
                <a:cubicBezTo>
                  <a:pt x="53741" y="337272"/>
                  <a:pt x="57058" y="350082"/>
                  <a:pt x="58366" y="363166"/>
                </a:cubicBezTo>
                <a:cubicBezTo>
                  <a:pt x="61385" y="393356"/>
                  <a:pt x="62689" y="423693"/>
                  <a:pt x="64851" y="453957"/>
                </a:cubicBezTo>
                <a:cubicBezTo>
                  <a:pt x="69174" y="590144"/>
                  <a:pt x="71634" y="726404"/>
                  <a:pt x="77821" y="862519"/>
                </a:cubicBezTo>
                <a:cubicBezTo>
                  <a:pt x="78131" y="869348"/>
                  <a:pt x="82648" y="875342"/>
                  <a:pt x="84306" y="881974"/>
                </a:cubicBezTo>
                <a:cubicBezTo>
                  <a:pt x="86980" y="892668"/>
                  <a:pt x="86835" y="904112"/>
                  <a:pt x="90792" y="914400"/>
                </a:cubicBezTo>
                <a:cubicBezTo>
                  <a:pt x="97733" y="932446"/>
                  <a:pt x="110618" y="947938"/>
                  <a:pt x="116732" y="966281"/>
                </a:cubicBezTo>
                <a:cubicBezTo>
                  <a:pt x="151091" y="1069358"/>
                  <a:pt x="124989" y="1039389"/>
                  <a:pt x="162128" y="1076528"/>
                </a:cubicBezTo>
                <a:cubicBezTo>
                  <a:pt x="166451" y="1091660"/>
                  <a:pt x="168707" y="1107542"/>
                  <a:pt x="175098" y="1121923"/>
                </a:cubicBezTo>
                <a:cubicBezTo>
                  <a:pt x="177581" y="1127510"/>
                  <a:pt x="184987" y="1129613"/>
                  <a:pt x="188068" y="1134894"/>
                </a:cubicBezTo>
                <a:cubicBezTo>
                  <a:pt x="200246" y="1155770"/>
                  <a:pt x="205993" y="1180410"/>
                  <a:pt x="220494" y="1199745"/>
                </a:cubicBezTo>
                <a:cubicBezTo>
                  <a:pt x="226979" y="1208392"/>
                  <a:pt x="234221" y="1216520"/>
                  <a:pt x="239949" y="1225685"/>
                </a:cubicBezTo>
                <a:cubicBezTo>
                  <a:pt x="268402" y="1271211"/>
                  <a:pt x="235286" y="1233993"/>
                  <a:pt x="272374" y="1271081"/>
                </a:cubicBezTo>
                <a:cubicBezTo>
                  <a:pt x="276879" y="1284594"/>
                  <a:pt x="282928" y="1305795"/>
                  <a:pt x="291830" y="1316477"/>
                </a:cubicBezTo>
                <a:cubicBezTo>
                  <a:pt x="296820" y="1322465"/>
                  <a:pt x="305297" y="1324457"/>
                  <a:pt x="311285" y="1329447"/>
                </a:cubicBezTo>
                <a:cubicBezTo>
                  <a:pt x="318330" y="1335318"/>
                  <a:pt x="324255" y="1342417"/>
                  <a:pt x="330740" y="1348902"/>
                </a:cubicBezTo>
                <a:cubicBezTo>
                  <a:pt x="343367" y="1386777"/>
                  <a:pt x="327347" y="1351993"/>
                  <a:pt x="356681" y="1381328"/>
                </a:cubicBezTo>
                <a:cubicBezTo>
                  <a:pt x="362192" y="1386839"/>
                  <a:pt x="364661" y="1394795"/>
                  <a:pt x="369651" y="1400783"/>
                </a:cubicBezTo>
                <a:cubicBezTo>
                  <a:pt x="375522" y="1407828"/>
                  <a:pt x="383137" y="1413275"/>
                  <a:pt x="389106" y="1420238"/>
                </a:cubicBezTo>
                <a:cubicBezTo>
                  <a:pt x="396140" y="1428445"/>
                  <a:pt x="401291" y="1438181"/>
                  <a:pt x="408562" y="1446179"/>
                </a:cubicBezTo>
                <a:cubicBezTo>
                  <a:pt x="422957" y="1462013"/>
                  <a:pt x="453957" y="1491574"/>
                  <a:pt x="453957" y="1491574"/>
                </a:cubicBezTo>
                <a:cubicBezTo>
                  <a:pt x="466362" y="1528784"/>
                  <a:pt x="451560" y="1494050"/>
                  <a:pt x="479898" y="1530485"/>
                </a:cubicBezTo>
                <a:cubicBezTo>
                  <a:pt x="524607" y="1587969"/>
                  <a:pt x="484510" y="1553401"/>
                  <a:pt x="531779" y="1588851"/>
                </a:cubicBezTo>
                <a:cubicBezTo>
                  <a:pt x="543158" y="1634365"/>
                  <a:pt x="528378" y="1598421"/>
                  <a:pt x="564204" y="1634247"/>
                </a:cubicBezTo>
                <a:cubicBezTo>
                  <a:pt x="576755" y="1646798"/>
                  <a:pt x="601113" y="1688489"/>
                  <a:pt x="609600" y="1699098"/>
                </a:cubicBezTo>
                <a:cubicBezTo>
                  <a:pt x="617239" y="1708647"/>
                  <a:pt x="626893" y="1716391"/>
                  <a:pt x="635540" y="1725038"/>
                </a:cubicBezTo>
                <a:cubicBezTo>
                  <a:pt x="637702" y="1731523"/>
                  <a:pt x="638634" y="1738559"/>
                  <a:pt x="642026" y="1744494"/>
                </a:cubicBezTo>
                <a:cubicBezTo>
                  <a:pt x="647389" y="1753878"/>
                  <a:pt x="655199" y="1761639"/>
                  <a:pt x="661481" y="1770434"/>
                </a:cubicBezTo>
                <a:cubicBezTo>
                  <a:pt x="666011" y="1776776"/>
                  <a:pt x="669867" y="1783586"/>
                  <a:pt x="674451" y="1789889"/>
                </a:cubicBezTo>
                <a:cubicBezTo>
                  <a:pt x="687166" y="1807372"/>
                  <a:pt x="703695" y="1822435"/>
                  <a:pt x="713362" y="1841770"/>
                </a:cubicBezTo>
                <a:cubicBezTo>
                  <a:pt x="717685" y="1850417"/>
                  <a:pt x="720713" y="1859844"/>
                  <a:pt x="726332" y="1867711"/>
                </a:cubicBezTo>
                <a:cubicBezTo>
                  <a:pt x="731663" y="1875174"/>
                  <a:pt x="739916" y="1880121"/>
                  <a:pt x="745787" y="1887166"/>
                </a:cubicBezTo>
                <a:cubicBezTo>
                  <a:pt x="750777" y="1893154"/>
                  <a:pt x="754227" y="1900279"/>
                  <a:pt x="758757" y="1906621"/>
                </a:cubicBezTo>
                <a:cubicBezTo>
                  <a:pt x="765040" y="1915416"/>
                  <a:pt x="772217" y="1923569"/>
                  <a:pt x="778213" y="1932562"/>
                </a:cubicBezTo>
                <a:cubicBezTo>
                  <a:pt x="834797" y="2017437"/>
                  <a:pt x="758838" y="1915362"/>
                  <a:pt x="823609" y="1990928"/>
                </a:cubicBezTo>
                <a:cubicBezTo>
                  <a:pt x="869886" y="2044918"/>
                  <a:pt x="779726" y="1960016"/>
                  <a:pt x="869004" y="2049294"/>
                </a:cubicBezTo>
                <a:cubicBezTo>
                  <a:pt x="876647" y="2056937"/>
                  <a:pt x="886298" y="2062264"/>
                  <a:pt x="894945" y="2068749"/>
                </a:cubicBezTo>
                <a:cubicBezTo>
                  <a:pt x="903141" y="2081043"/>
                  <a:pt x="927992" y="2119880"/>
                  <a:pt x="940340" y="2133600"/>
                </a:cubicBezTo>
                <a:cubicBezTo>
                  <a:pt x="952611" y="2147234"/>
                  <a:pt x="969076" y="2157249"/>
                  <a:pt x="979251" y="2172511"/>
                </a:cubicBezTo>
                <a:cubicBezTo>
                  <a:pt x="1002085" y="2206762"/>
                  <a:pt x="980621" y="2179243"/>
                  <a:pt x="1018162" y="2211421"/>
                </a:cubicBezTo>
                <a:cubicBezTo>
                  <a:pt x="1061859" y="2248875"/>
                  <a:pt x="1014068" y="2215178"/>
                  <a:pt x="1057072" y="2243847"/>
                </a:cubicBezTo>
                <a:cubicBezTo>
                  <a:pt x="1094522" y="2300017"/>
                  <a:pt x="1040144" y="2227907"/>
                  <a:pt x="1095983" y="2269787"/>
                </a:cubicBezTo>
                <a:cubicBezTo>
                  <a:pt x="1115549" y="2284461"/>
                  <a:pt x="1127515" y="2308102"/>
                  <a:pt x="1147864" y="2321668"/>
                </a:cubicBezTo>
                <a:cubicBezTo>
                  <a:pt x="1154349" y="2325991"/>
                  <a:pt x="1161526" y="2329424"/>
                  <a:pt x="1167319" y="2334638"/>
                </a:cubicBezTo>
                <a:cubicBezTo>
                  <a:pt x="1226971" y="2388325"/>
                  <a:pt x="1188642" y="2374016"/>
                  <a:pt x="1238655" y="2386519"/>
                </a:cubicBezTo>
                <a:cubicBezTo>
                  <a:pt x="1252857" y="2400720"/>
                  <a:pt x="1251995" y="2401554"/>
                  <a:pt x="1271081" y="2412460"/>
                </a:cubicBezTo>
                <a:cubicBezTo>
                  <a:pt x="1279474" y="2417256"/>
                  <a:pt x="1288731" y="2420456"/>
                  <a:pt x="1297021" y="2425430"/>
                </a:cubicBezTo>
                <a:cubicBezTo>
                  <a:pt x="1352769" y="2458878"/>
                  <a:pt x="1316255" y="2444811"/>
                  <a:pt x="1355387" y="2457855"/>
                </a:cubicBezTo>
                <a:cubicBezTo>
                  <a:pt x="1359710" y="2462179"/>
                  <a:pt x="1363114" y="2467680"/>
                  <a:pt x="1368357" y="2470826"/>
                </a:cubicBezTo>
                <a:cubicBezTo>
                  <a:pt x="1374219" y="2474343"/>
                  <a:pt x="1381530" y="2474618"/>
                  <a:pt x="1387813" y="2477311"/>
                </a:cubicBezTo>
                <a:cubicBezTo>
                  <a:pt x="1396699" y="2481119"/>
                  <a:pt x="1405555" y="2485157"/>
                  <a:pt x="1413753" y="2490281"/>
                </a:cubicBezTo>
                <a:cubicBezTo>
                  <a:pt x="1487926" y="2536639"/>
                  <a:pt x="1402395" y="2491898"/>
                  <a:pt x="1459149" y="2516221"/>
                </a:cubicBezTo>
                <a:cubicBezTo>
                  <a:pt x="1468035" y="2520029"/>
                  <a:pt x="1476695" y="2524395"/>
                  <a:pt x="1485089" y="2529191"/>
                </a:cubicBezTo>
                <a:cubicBezTo>
                  <a:pt x="1512387" y="2544790"/>
                  <a:pt x="1497823" y="2542067"/>
                  <a:pt x="1530485" y="2555132"/>
                </a:cubicBezTo>
                <a:cubicBezTo>
                  <a:pt x="1543179" y="2560210"/>
                  <a:pt x="1556426" y="2563779"/>
                  <a:pt x="1569396" y="2568102"/>
                </a:cubicBezTo>
                <a:cubicBezTo>
                  <a:pt x="1575881" y="2570264"/>
                  <a:pt x="1582219" y="2572929"/>
                  <a:pt x="1588851" y="2574587"/>
                </a:cubicBezTo>
                <a:cubicBezTo>
                  <a:pt x="1597498" y="2576749"/>
                  <a:pt x="1606222" y="2578623"/>
                  <a:pt x="1614792" y="2581072"/>
                </a:cubicBezTo>
                <a:cubicBezTo>
                  <a:pt x="1643631" y="2589311"/>
                  <a:pt x="1626405" y="2587286"/>
                  <a:pt x="1660187" y="2594043"/>
                </a:cubicBezTo>
                <a:cubicBezTo>
                  <a:pt x="1703557" y="2602718"/>
                  <a:pt x="1720672" y="2602489"/>
                  <a:pt x="1770434" y="2607013"/>
                </a:cubicBezTo>
                <a:cubicBezTo>
                  <a:pt x="1860655" y="2637086"/>
                  <a:pt x="1795684" y="2620529"/>
                  <a:pt x="1971472" y="2613498"/>
                </a:cubicBezTo>
                <a:cubicBezTo>
                  <a:pt x="1994111" y="2590861"/>
                  <a:pt x="1982509" y="2606329"/>
                  <a:pt x="1997413" y="2561617"/>
                </a:cubicBezTo>
                <a:lnTo>
                  <a:pt x="2010383" y="2522706"/>
                </a:lnTo>
                <a:lnTo>
                  <a:pt x="2016868" y="2483796"/>
                </a:lnTo>
                <a:cubicBezTo>
                  <a:pt x="2014706" y="2421107"/>
                  <a:pt x="2016949" y="2358110"/>
                  <a:pt x="2010383" y="2295728"/>
                </a:cubicBezTo>
                <a:cubicBezTo>
                  <a:pt x="2008236" y="2275333"/>
                  <a:pt x="1994950" y="2257471"/>
                  <a:pt x="1990928" y="2237362"/>
                </a:cubicBezTo>
                <a:cubicBezTo>
                  <a:pt x="1988766" y="2226553"/>
                  <a:pt x="1986415" y="2215781"/>
                  <a:pt x="1984443" y="2204936"/>
                </a:cubicBezTo>
                <a:cubicBezTo>
                  <a:pt x="1982091" y="2191999"/>
                  <a:pt x="1981146" y="2178782"/>
                  <a:pt x="1977957" y="2166026"/>
                </a:cubicBezTo>
                <a:cubicBezTo>
                  <a:pt x="1966147" y="2118788"/>
                  <a:pt x="1968119" y="2138746"/>
                  <a:pt x="1952017" y="2101174"/>
                </a:cubicBezTo>
                <a:cubicBezTo>
                  <a:pt x="1945353" y="2085625"/>
                  <a:pt x="1943748" y="2072234"/>
                  <a:pt x="1939047" y="2055779"/>
                </a:cubicBezTo>
                <a:cubicBezTo>
                  <a:pt x="1937169" y="2049206"/>
                  <a:pt x="1934526" y="2042871"/>
                  <a:pt x="1932562" y="2036323"/>
                </a:cubicBezTo>
                <a:cubicBezTo>
                  <a:pt x="1930927" y="2030872"/>
                  <a:pt x="1915603" y="1978718"/>
                  <a:pt x="1913106" y="1964987"/>
                </a:cubicBezTo>
                <a:cubicBezTo>
                  <a:pt x="1901887" y="1903288"/>
                  <a:pt x="1915586" y="1937521"/>
                  <a:pt x="1893651" y="1893651"/>
                </a:cubicBezTo>
                <a:cubicBezTo>
                  <a:pt x="1891489" y="1880681"/>
                  <a:pt x="1892506" y="1866756"/>
                  <a:pt x="1887166" y="1854740"/>
                </a:cubicBezTo>
                <a:cubicBezTo>
                  <a:pt x="1883441" y="1846359"/>
                  <a:pt x="1871003" y="1843845"/>
                  <a:pt x="1867711" y="1835285"/>
                </a:cubicBezTo>
                <a:cubicBezTo>
                  <a:pt x="1821578" y="1715341"/>
                  <a:pt x="1878152" y="1805553"/>
                  <a:pt x="1841770" y="1750979"/>
                </a:cubicBezTo>
                <a:cubicBezTo>
                  <a:pt x="1839608" y="1735847"/>
                  <a:pt x="1839307" y="1720330"/>
                  <a:pt x="1835285" y="1705583"/>
                </a:cubicBezTo>
                <a:cubicBezTo>
                  <a:pt x="1832741" y="1696256"/>
                  <a:pt x="1825709" y="1688695"/>
                  <a:pt x="1822315" y="1679643"/>
                </a:cubicBezTo>
                <a:cubicBezTo>
                  <a:pt x="1819185" y="1671297"/>
                  <a:pt x="1818279" y="1662272"/>
                  <a:pt x="1815830" y="1653702"/>
                </a:cubicBezTo>
                <a:cubicBezTo>
                  <a:pt x="1810747" y="1635910"/>
                  <a:pt x="1803228" y="1618954"/>
                  <a:pt x="1796374" y="1601821"/>
                </a:cubicBezTo>
                <a:cubicBezTo>
                  <a:pt x="1794212" y="1591013"/>
                  <a:pt x="1791565" y="1580290"/>
                  <a:pt x="1789889" y="1569396"/>
                </a:cubicBezTo>
                <a:cubicBezTo>
                  <a:pt x="1787239" y="1552170"/>
                  <a:pt x="1787056" y="1534556"/>
                  <a:pt x="1783404" y="1517515"/>
                </a:cubicBezTo>
                <a:cubicBezTo>
                  <a:pt x="1780539" y="1504147"/>
                  <a:pt x="1773400" y="1491950"/>
                  <a:pt x="1770434" y="1478604"/>
                </a:cubicBezTo>
                <a:cubicBezTo>
                  <a:pt x="1764729" y="1452932"/>
                  <a:pt x="1765780" y="1425732"/>
                  <a:pt x="1757464" y="1400783"/>
                </a:cubicBezTo>
                <a:cubicBezTo>
                  <a:pt x="1753141" y="1387813"/>
                  <a:pt x="1746742" y="1375358"/>
                  <a:pt x="1744494" y="1361872"/>
                </a:cubicBezTo>
                <a:cubicBezTo>
                  <a:pt x="1738931" y="1328495"/>
                  <a:pt x="1741104" y="1329054"/>
                  <a:pt x="1731523" y="1303506"/>
                </a:cubicBezTo>
                <a:cubicBezTo>
                  <a:pt x="1718317" y="1268291"/>
                  <a:pt x="1719023" y="1278174"/>
                  <a:pt x="1712068" y="1245140"/>
                </a:cubicBezTo>
                <a:cubicBezTo>
                  <a:pt x="1705256" y="1212782"/>
                  <a:pt x="1692613" y="1147864"/>
                  <a:pt x="1692613" y="1147864"/>
                </a:cubicBezTo>
                <a:cubicBezTo>
                  <a:pt x="1690451" y="1117600"/>
                  <a:pt x="1689606" y="1087213"/>
                  <a:pt x="1686128" y="1057072"/>
                </a:cubicBezTo>
                <a:cubicBezTo>
                  <a:pt x="1683113" y="1030947"/>
                  <a:pt x="1673157" y="979251"/>
                  <a:pt x="1673157" y="979251"/>
                </a:cubicBezTo>
                <a:cubicBezTo>
                  <a:pt x="1675319" y="920885"/>
                  <a:pt x="1673831" y="862269"/>
                  <a:pt x="1679643" y="804153"/>
                </a:cubicBezTo>
                <a:cubicBezTo>
                  <a:pt x="1680419" y="796398"/>
                  <a:pt x="1688746" y="791465"/>
                  <a:pt x="1692613" y="784698"/>
                </a:cubicBezTo>
                <a:cubicBezTo>
                  <a:pt x="1699395" y="772829"/>
                  <a:pt x="1708019" y="749835"/>
                  <a:pt x="1718553" y="739302"/>
                </a:cubicBezTo>
                <a:cubicBezTo>
                  <a:pt x="1726196" y="731659"/>
                  <a:pt x="1736288" y="726881"/>
                  <a:pt x="1744494" y="719847"/>
                </a:cubicBezTo>
                <a:cubicBezTo>
                  <a:pt x="1781304" y="688295"/>
                  <a:pt x="1744657" y="710037"/>
                  <a:pt x="1789889" y="687421"/>
                </a:cubicBezTo>
                <a:cubicBezTo>
                  <a:pt x="1822968" y="637806"/>
                  <a:pt x="1777600" y="698883"/>
                  <a:pt x="1828800" y="654996"/>
                </a:cubicBezTo>
                <a:cubicBezTo>
                  <a:pt x="1873771" y="616448"/>
                  <a:pt x="1824457" y="636987"/>
                  <a:pt x="1867711" y="622570"/>
                </a:cubicBezTo>
                <a:cubicBezTo>
                  <a:pt x="1872034" y="616085"/>
                  <a:pt x="1875170" y="608626"/>
                  <a:pt x="1880681" y="603115"/>
                </a:cubicBezTo>
                <a:cubicBezTo>
                  <a:pt x="1886192" y="597604"/>
                  <a:pt x="1893833" y="594729"/>
                  <a:pt x="1900136" y="590145"/>
                </a:cubicBezTo>
                <a:cubicBezTo>
                  <a:pt x="1917619" y="577430"/>
                  <a:pt x="1932682" y="560901"/>
                  <a:pt x="1952017" y="551234"/>
                </a:cubicBezTo>
                <a:cubicBezTo>
                  <a:pt x="1960664" y="546911"/>
                  <a:pt x="1970223" y="544064"/>
                  <a:pt x="1977957" y="538264"/>
                </a:cubicBezTo>
                <a:cubicBezTo>
                  <a:pt x="1987740" y="530927"/>
                  <a:pt x="1993723" y="519106"/>
                  <a:pt x="2003898" y="512323"/>
                </a:cubicBezTo>
                <a:lnTo>
                  <a:pt x="2042809" y="486383"/>
                </a:lnTo>
                <a:cubicBezTo>
                  <a:pt x="2044971" y="479898"/>
                  <a:pt x="2046237" y="473042"/>
                  <a:pt x="2049294" y="466928"/>
                </a:cubicBezTo>
                <a:cubicBezTo>
                  <a:pt x="2052780" y="459957"/>
                  <a:pt x="2059194" y="454636"/>
                  <a:pt x="2062264" y="447472"/>
                </a:cubicBezTo>
                <a:cubicBezTo>
                  <a:pt x="2065775" y="439280"/>
                  <a:pt x="2066300" y="430102"/>
                  <a:pt x="2068749" y="421532"/>
                </a:cubicBezTo>
                <a:cubicBezTo>
                  <a:pt x="2070627" y="414959"/>
                  <a:pt x="2073072" y="408562"/>
                  <a:pt x="2075234" y="402077"/>
                </a:cubicBezTo>
                <a:cubicBezTo>
                  <a:pt x="2073072" y="361005"/>
                  <a:pt x="2072473" y="319820"/>
                  <a:pt x="2068749" y="278860"/>
                </a:cubicBezTo>
                <a:cubicBezTo>
                  <a:pt x="2068130" y="272052"/>
                  <a:pt x="2065584" y="265380"/>
                  <a:pt x="2062264" y="259404"/>
                </a:cubicBezTo>
                <a:cubicBezTo>
                  <a:pt x="2054694" y="245778"/>
                  <a:pt x="2036323" y="220494"/>
                  <a:pt x="2036323" y="220494"/>
                </a:cubicBezTo>
                <a:cubicBezTo>
                  <a:pt x="2025413" y="187763"/>
                  <a:pt x="2037761" y="211535"/>
                  <a:pt x="2010383" y="188068"/>
                </a:cubicBezTo>
                <a:cubicBezTo>
                  <a:pt x="1971217" y="154497"/>
                  <a:pt x="2000736" y="167559"/>
                  <a:pt x="1964987" y="155643"/>
                </a:cubicBezTo>
                <a:cubicBezTo>
                  <a:pt x="1927603" y="130719"/>
                  <a:pt x="1963662" y="152295"/>
                  <a:pt x="1926077" y="136187"/>
                </a:cubicBezTo>
                <a:cubicBezTo>
                  <a:pt x="1846480" y="102075"/>
                  <a:pt x="1945818" y="142815"/>
                  <a:pt x="1880681" y="110247"/>
                </a:cubicBezTo>
                <a:cubicBezTo>
                  <a:pt x="1867794" y="103804"/>
                  <a:pt x="1821444" y="87331"/>
                  <a:pt x="1809345" y="84306"/>
                </a:cubicBezTo>
                <a:cubicBezTo>
                  <a:pt x="1800698" y="82144"/>
                  <a:pt x="1791941" y="80382"/>
                  <a:pt x="1783404" y="77821"/>
                </a:cubicBezTo>
                <a:cubicBezTo>
                  <a:pt x="1770309" y="73893"/>
                  <a:pt x="1757464" y="69174"/>
                  <a:pt x="1744494" y="64851"/>
                </a:cubicBezTo>
                <a:cubicBezTo>
                  <a:pt x="1738009" y="62689"/>
                  <a:pt x="1731670" y="60024"/>
                  <a:pt x="1725038" y="58366"/>
                </a:cubicBezTo>
                <a:cubicBezTo>
                  <a:pt x="1716391" y="56204"/>
                  <a:pt x="1707668" y="54330"/>
                  <a:pt x="1699098" y="51881"/>
                </a:cubicBezTo>
                <a:cubicBezTo>
                  <a:pt x="1641428" y="35404"/>
                  <a:pt x="1739824" y="58821"/>
                  <a:pt x="1634247" y="32426"/>
                </a:cubicBezTo>
                <a:cubicBezTo>
                  <a:pt x="1623553" y="29753"/>
                  <a:pt x="1612581" y="28331"/>
                  <a:pt x="1601821" y="25940"/>
                </a:cubicBezTo>
                <a:cubicBezTo>
                  <a:pt x="1593120" y="24006"/>
                  <a:pt x="1584582" y="21388"/>
                  <a:pt x="1575881" y="19455"/>
                </a:cubicBezTo>
                <a:cubicBezTo>
                  <a:pt x="1565121" y="17064"/>
                  <a:pt x="1554149" y="15643"/>
                  <a:pt x="1543455" y="12970"/>
                </a:cubicBezTo>
                <a:cubicBezTo>
                  <a:pt x="1536823" y="11312"/>
                  <a:pt x="1530776" y="7388"/>
                  <a:pt x="1524000" y="6485"/>
                </a:cubicBezTo>
                <a:cubicBezTo>
                  <a:pt x="1498198" y="3045"/>
                  <a:pt x="1472119" y="2162"/>
                  <a:pt x="1446179" y="0"/>
                </a:cubicBezTo>
                <a:lnTo>
                  <a:pt x="752272" y="19455"/>
                </a:lnTo>
                <a:cubicBezTo>
                  <a:pt x="672804" y="22243"/>
                  <a:pt x="733590" y="23192"/>
                  <a:pt x="687421" y="32426"/>
                </a:cubicBezTo>
                <a:cubicBezTo>
                  <a:pt x="672433" y="35424"/>
                  <a:pt x="657134" y="36587"/>
                  <a:pt x="642026" y="38911"/>
                </a:cubicBezTo>
                <a:cubicBezTo>
                  <a:pt x="629030" y="40910"/>
                  <a:pt x="616052" y="43044"/>
                  <a:pt x="603115" y="45396"/>
                </a:cubicBezTo>
                <a:cubicBezTo>
                  <a:pt x="592270" y="47368"/>
                  <a:pt x="581383" y="49208"/>
                  <a:pt x="570689" y="51881"/>
                </a:cubicBezTo>
                <a:cubicBezTo>
                  <a:pt x="564057" y="53539"/>
                  <a:pt x="557990" y="57327"/>
                  <a:pt x="551234" y="58366"/>
                </a:cubicBezTo>
                <a:cubicBezTo>
                  <a:pt x="311511" y="95246"/>
                  <a:pt x="620228" y="41463"/>
                  <a:pt x="440987" y="71336"/>
                </a:cubicBezTo>
                <a:cubicBezTo>
                  <a:pt x="430115" y="73148"/>
                  <a:pt x="419434" y="76009"/>
                  <a:pt x="408562" y="77821"/>
                </a:cubicBezTo>
                <a:cubicBezTo>
                  <a:pt x="393484" y="80334"/>
                  <a:pt x="378244" y="81793"/>
                  <a:pt x="363166" y="84306"/>
                </a:cubicBezTo>
                <a:cubicBezTo>
                  <a:pt x="339326" y="88279"/>
                  <a:pt x="315756" y="93859"/>
                  <a:pt x="291830" y="97277"/>
                </a:cubicBezTo>
                <a:cubicBezTo>
                  <a:pt x="270324" y="100349"/>
                  <a:pt x="248596" y="101600"/>
                  <a:pt x="226979" y="103762"/>
                </a:cubicBezTo>
                <a:cubicBezTo>
                  <a:pt x="162341" y="119921"/>
                  <a:pt x="192681" y="113802"/>
                  <a:pt x="136187" y="123217"/>
                </a:cubicBezTo>
                <a:lnTo>
                  <a:pt x="77821" y="142672"/>
                </a:lnTo>
                <a:cubicBezTo>
                  <a:pt x="56645" y="149730"/>
                  <a:pt x="50981" y="152512"/>
                  <a:pt x="25940" y="155643"/>
                </a:cubicBezTo>
                <a:cubicBezTo>
                  <a:pt x="19505" y="156447"/>
                  <a:pt x="12970" y="155643"/>
                  <a:pt x="0" y="155643"/>
                </a:cubicBezTo>
                <a:close/>
              </a:path>
            </a:pathLst>
          </a:cu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41"/>
              <p:cNvSpPr txBox="1">
                <a:spLocks noChangeArrowheads="1"/>
              </p:cNvSpPr>
              <p:nvPr/>
            </p:nvSpPr>
            <p:spPr bwMode="auto">
              <a:xfrm>
                <a:off x="630666" y="1575884"/>
                <a:ext cx="8315535" cy="648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w="15875" algn="ctr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itchFamily="18" charset="2"/>
                  <a:buChar char="¡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itchFamily="2" charset="2"/>
                  <a:buChar char="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itchFamily="2" charset="2"/>
                  <a:buChar char="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 b="1" dirty="0">
                    <a:solidFill>
                      <a:srgbClr val="0000FF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极大元</a:t>
                </a:r>
                <a:r>
                  <a:rPr lang="zh-CN" altLang="en-US" sz="2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：若存在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/>
                        <a:ea typeface="华文楷体" panose="02010600040101010101" pitchFamily="2" charset="-122"/>
                      </a:rPr>
                      <m:t>𝒂</m:t>
                    </m:r>
                    <m:r>
                      <a:rPr lang="en-US" altLang="zh-CN" sz="2400" b="1" i="1" smtClean="0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altLang="zh-CN" sz="2400" b="1" i="1" smtClean="0">
                        <a:latin typeface="Cambria Math"/>
                        <a:ea typeface="华文楷体" panose="02010600040101010101" pitchFamily="2" charset="-122"/>
                      </a:rPr>
                      <m:t>𝑩</m:t>
                    </m:r>
                  </m:oMath>
                </a14:m>
                <a:r>
                  <a:rPr lang="zh-CN" altLang="en-US" sz="2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，且不存在其他元素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/>
                        <a:ea typeface="华文楷体" panose="02010600040101010101" pitchFamily="2" charset="-122"/>
                      </a:rPr>
                      <m:t>𝒙</m:t>
                    </m:r>
                    <m:r>
                      <a:rPr lang="en-US" altLang="zh-CN" sz="2400" b="1" i="1" smtClean="0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altLang="zh-CN" sz="2400" b="1" i="1" smtClean="0">
                        <a:latin typeface="Cambria Math"/>
                        <a:ea typeface="Cambria Math"/>
                      </a:rPr>
                      <m:t>𝑩</m:t>
                    </m:r>
                  </m:oMath>
                </a14:m>
                <a:r>
                  <a:rPr lang="zh-CN" altLang="en-US" sz="2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，使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/>
                        <a:ea typeface="华文楷体" panose="02010600040101010101" pitchFamily="2" charset="-122"/>
                      </a:rPr>
                      <m:t>𝒂</m:t>
                    </m:r>
                    <m:r>
                      <a:rPr lang="en-US" altLang="zh-CN" sz="2400" b="1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2400" b="1" i="1" smtClean="0">
                        <a:latin typeface="Cambria Math"/>
                        <a:ea typeface="华文楷体" panose="02010600040101010101" pitchFamily="2" charset="-122"/>
                      </a:rPr>
                      <m:t>𝒙</m:t>
                    </m:r>
                  </m:oMath>
                </a14:m>
                <a:r>
                  <a:rPr lang="zh-CN" altLang="en-US" sz="2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。</a:t>
                </a:r>
              </a:p>
            </p:txBody>
          </p:sp>
        </mc:Choice>
        <mc:Fallback>
          <p:sp>
            <p:nvSpPr>
              <p:cNvPr id="3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0666" y="1575884"/>
                <a:ext cx="8315535" cy="648512"/>
              </a:xfrm>
              <a:prstGeom prst="rect">
                <a:avLst/>
              </a:prstGeom>
              <a:blipFill rotWithShape="1">
                <a:blip r:embed="rId1"/>
                <a:stretch>
                  <a:fillRect l="-1099" r="-659" b="-1320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4" name="燕尾形 3"/>
          <p:cNvSpPr/>
          <p:nvPr/>
        </p:nvSpPr>
        <p:spPr>
          <a:xfrm>
            <a:off x="1030913" y="210035"/>
            <a:ext cx="1947374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极大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小元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Box 41"/>
              <p:cNvSpPr txBox="1">
                <a:spLocks noChangeArrowheads="1"/>
              </p:cNvSpPr>
              <p:nvPr/>
            </p:nvSpPr>
            <p:spPr bwMode="auto">
              <a:xfrm>
                <a:off x="828461" y="897124"/>
                <a:ext cx="6832071" cy="648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w="15875" algn="ctr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itchFamily="18" charset="2"/>
                  <a:buChar char="¡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itchFamily="2" charset="2"/>
                  <a:buChar char="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itchFamily="2" charset="2"/>
                  <a:buChar char="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设集合</a:t>
                </a:r>
                <a:r>
                  <a:rPr lang="en-US" altLang="zh-CN" sz="2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A</a:t>
                </a:r>
                <a:r>
                  <a:rPr lang="zh-CN" altLang="en-US" sz="2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上的偏序关系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/>
                        <a:ea typeface="华文楷体" panose="02010600040101010101" pitchFamily="2" charset="-122"/>
                      </a:rPr>
                      <m:t>"</m:t>
                    </m:r>
                    <m:r>
                      <a:rPr lang="en-US" altLang="zh-CN" sz="2400" b="1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2400" b="1" i="1" smtClean="0">
                        <a:latin typeface="Cambria Math"/>
                        <a:ea typeface="华文楷体" panose="02010600040101010101" pitchFamily="2" charset="-122"/>
                      </a:rPr>
                      <m:t>"</m:t>
                    </m:r>
                  </m:oMath>
                </a14:m>
                <a:r>
                  <a:rPr lang="zh-CN" altLang="en-US" sz="2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，对集合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/>
                        <a:ea typeface="华文楷体" panose="02010600040101010101" pitchFamily="2" charset="-122"/>
                      </a:rPr>
                      <m:t>𝑩</m:t>
                    </m:r>
                    <m:r>
                      <a:rPr lang="en-US" altLang="zh-CN" sz="2400" b="1" i="1" smtClean="0">
                        <a:latin typeface="Cambria Math"/>
                        <a:ea typeface="Cambria Math"/>
                      </a:rPr>
                      <m:t>⊆</m:t>
                    </m:r>
                    <m:r>
                      <a:rPr lang="en-US" altLang="zh-CN" sz="2400" b="1" i="1" smtClean="0">
                        <a:latin typeface="Cambria Math"/>
                        <a:ea typeface="Cambria Math"/>
                      </a:rPr>
                      <m:t>𝑨</m:t>
                    </m:r>
                  </m:oMath>
                </a14:m>
                <a:endParaRPr lang="zh-CN" altLang="en-US" sz="2400" b="1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mc:Choice>
        <mc:Fallback>
          <p:sp>
            <p:nvSpPr>
              <p:cNvPr id="7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8461" y="897124"/>
                <a:ext cx="6832071" cy="648512"/>
              </a:xfrm>
              <a:prstGeom prst="rect">
                <a:avLst/>
              </a:prstGeom>
              <a:blipFill rotWithShape="1">
                <a:blip r:embed="rId2"/>
                <a:stretch>
                  <a:fillRect l="-1427" b="-1215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Box 6"/>
              <p:cNvSpPr txBox="1">
                <a:spLocks noChangeArrowheads="1"/>
              </p:cNvSpPr>
              <p:nvPr/>
            </p:nvSpPr>
            <p:spPr bwMode="auto">
              <a:xfrm>
                <a:off x="565829" y="2290327"/>
                <a:ext cx="8326876" cy="648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25400" algn="ctr">
                    <a:solidFill>
                      <a:srgbClr val="008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itchFamily="18" charset="2"/>
                  <a:buChar char="¡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itchFamily="2" charset="2"/>
                  <a:buChar char="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itchFamily="2" charset="2"/>
                  <a:buChar char="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 b="1" dirty="0">
                    <a:solidFill>
                      <a:srgbClr val="0000FF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极小元：</a:t>
                </a:r>
                <a:r>
                  <a:rPr lang="zh-CN" altLang="en-US" sz="2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若存在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/>
                        <a:ea typeface="华文楷体" panose="02010600040101010101" pitchFamily="2" charset="-122"/>
                      </a:rPr>
                      <m:t>𝒂</m:t>
                    </m:r>
                    <m:r>
                      <a:rPr lang="en-US" altLang="zh-CN" sz="2400" b="1" i="1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altLang="zh-CN" sz="2400" b="1" i="1">
                        <a:latin typeface="Cambria Math"/>
                        <a:ea typeface="华文楷体" panose="02010600040101010101" pitchFamily="2" charset="-122"/>
                      </a:rPr>
                      <m:t>𝑩</m:t>
                    </m:r>
                  </m:oMath>
                </a14:m>
                <a:r>
                  <a:rPr lang="zh-CN" altLang="en-US" sz="2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，且不存在其他元素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/>
                        <a:ea typeface="华文楷体" panose="02010600040101010101" pitchFamily="2" charset="-122"/>
                      </a:rPr>
                      <m:t>𝒙</m:t>
                    </m:r>
                    <m:r>
                      <a:rPr lang="en-US" altLang="zh-CN" sz="2400" b="1" i="1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altLang="zh-CN" sz="2400" b="1" i="1">
                        <a:latin typeface="Cambria Math"/>
                        <a:ea typeface="Cambria Math"/>
                      </a:rPr>
                      <m:t>𝑩</m:t>
                    </m:r>
                  </m:oMath>
                </a14:m>
                <a:r>
                  <a:rPr lang="zh-CN" altLang="en-US" sz="2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，使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/>
                        <a:ea typeface="Cambria Math"/>
                      </a:rPr>
                      <m:t>𝐲</m:t>
                    </m:r>
                    <m:r>
                      <a:rPr lang="en-US" altLang="zh-CN" sz="2400" b="1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2400" b="1" i="1" smtClean="0">
                        <a:latin typeface="Cambria Math"/>
                        <a:ea typeface="Cambria Math"/>
                      </a:rPr>
                      <m:t>𝒙</m:t>
                    </m:r>
                    <m:r>
                      <a:rPr lang="en-US" altLang="zh-CN" sz="2400" b="1" i="1">
                        <a:latin typeface="Cambria Math"/>
                        <a:ea typeface="华文楷体" panose="02010600040101010101" pitchFamily="2" charset="-122"/>
                      </a:rPr>
                      <m:t> </m:t>
                    </m:r>
                  </m:oMath>
                </a14:m>
                <a:r>
                  <a:rPr lang="zh-CN" altLang="en-US" sz="2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。</a:t>
                </a:r>
              </a:p>
            </p:txBody>
          </p:sp>
        </mc:Choice>
        <mc:Fallback>
          <p:sp>
            <p:nvSpPr>
              <p:cNvPr id="8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5829" y="2290327"/>
                <a:ext cx="8326876" cy="648512"/>
              </a:xfrm>
              <a:prstGeom prst="rect">
                <a:avLst/>
              </a:prstGeom>
              <a:blipFill rotWithShape="1">
                <a:blip r:embed="rId3"/>
                <a:stretch>
                  <a:fillRect l="-1171" r="-1025" b="-1320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8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grpSp>
        <p:nvGrpSpPr>
          <p:cNvPr id="9" name="组合 8"/>
          <p:cNvGrpSpPr/>
          <p:nvPr/>
        </p:nvGrpSpPr>
        <p:grpSpPr>
          <a:xfrm>
            <a:off x="6771056" y="3254517"/>
            <a:ext cx="2192976" cy="2427505"/>
            <a:chOff x="384275" y="1277693"/>
            <a:chExt cx="2763700" cy="2148778"/>
          </a:xfrm>
        </p:grpSpPr>
        <p:grpSp>
          <p:nvGrpSpPr>
            <p:cNvPr id="10" name="组合 9"/>
            <p:cNvGrpSpPr/>
            <p:nvPr/>
          </p:nvGrpSpPr>
          <p:grpSpPr>
            <a:xfrm>
              <a:off x="384275" y="1277693"/>
              <a:ext cx="2763700" cy="2148778"/>
              <a:chOff x="5676035" y="1828918"/>
              <a:chExt cx="2763700" cy="2148778"/>
            </a:xfrm>
          </p:grpSpPr>
          <p:sp>
            <p:nvSpPr>
              <p:cNvPr id="14" name="流程图: 联系 13"/>
              <p:cNvSpPr/>
              <p:nvPr/>
            </p:nvSpPr>
            <p:spPr>
              <a:xfrm>
                <a:off x="7033039" y="3693281"/>
                <a:ext cx="136188" cy="129702"/>
              </a:xfrm>
              <a:prstGeom prst="flowChartConnector">
                <a:avLst/>
              </a:prstGeom>
              <a:solidFill>
                <a:srgbClr val="0099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流程图: 联系 14"/>
              <p:cNvSpPr/>
              <p:nvPr/>
            </p:nvSpPr>
            <p:spPr>
              <a:xfrm>
                <a:off x="6102442" y="1969442"/>
                <a:ext cx="136188" cy="129702"/>
              </a:xfrm>
              <a:prstGeom prst="flowChartConnector">
                <a:avLst/>
              </a:prstGeom>
              <a:solidFill>
                <a:srgbClr val="0099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流程图: 联系 15"/>
              <p:cNvSpPr/>
              <p:nvPr/>
            </p:nvSpPr>
            <p:spPr>
              <a:xfrm>
                <a:off x="7003859" y="2846993"/>
                <a:ext cx="136188" cy="129702"/>
              </a:xfrm>
              <a:prstGeom prst="flowChartConnector">
                <a:avLst/>
              </a:prstGeom>
              <a:solidFill>
                <a:srgbClr val="0099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流程图: 联系 16"/>
              <p:cNvSpPr/>
              <p:nvPr/>
            </p:nvSpPr>
            <p:spPr>
              <a:xfrm>
                <a:off x="7801456" y="2008353"/>
                <a:ext cx="136188" cy="129702"/>
              </a:xfrm>
              <a:prstGeom prst="flowChartConnector">
                <a:avLst/>
              </a:prstGeom>
              <a:solidFill>
                <a:srgbClr val="0099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Text Box 19"/>
              <p:cNvSpPr txBox="1">
                <a:spLocks noChangeArrowheads="1"/>
              </p:cNvSpPr>
              <p:nvPr/>
            </p:nvSpPr>
            <p:spPr bwMode="auto">
              <a:xfrm>
                <a:off x="5676035" y="1828918"/>
                <a:ext cx="552290" cy="492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0000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24</a:t>
                </a:r>
                <a:endParaRPr lang="en-US" altLang="zh-CN" sz="20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" name="Text Box 20"/>
              <p:cNvSpPr txBox="1">
                <a:spLocks noChangeArrowheads="1"/>
              </p:cNvSpPr>
              <p:nvPr/>
            </p:nvSpPr>
            <p:spPr bwMode="auto">
              <a:xfrm>
                <a:off x="7887445" y="1829490"/>
                <a:ext cx="552290" cy="492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0000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36</a:t>
                </a:r>
                <a:endParaRPr lang="en-US" altLang="zh-CN" sz="20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" name="Text Box 21"/>
              <p:cNvSpPr txBox="1">
                <a:spLocks noChangeArrowheads="1"/>
              </p:cNvSpPr>
              <p:nvPr/>
            </p:nvSpPr>
            <p:spPr bwMode="auto">
              <a:xfrm>
                <a:off x="6479194" y="2716325"/>
                <a:ext cx="390675" cy="492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0000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6</a:t>
                </a:r>
                <a:endParaRPr lang="en-US" altLang="zh-CN" sz="20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" name="Text Box 22"/>
              <p:cNvSpPr txBox="1">
                <a:spLocks noChangeArrowheads="1"/>
              </p:cNvSpPr>
              <p:nvPr/>
            </p:nvSpPr>
            <p:spPr bwMode="auto">
              <a:xfrm>
                <a:off x="6726928" y="3485378"/>
                <a:ext cx="390675" cy="492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0000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3</a:t>
                </a:r>
                <a:endParaRPr lang="en-US" altLang="zh-CN" sz="2000" b="1" dirty="0">
                  <a:latin typeface="Times New Roman" panose="02020603050405020304" pitchFamily="18" charset="0"/>
                </a:endParaRPr>
              </a:p>
            </p:txBody>
          </p:sp>
        </p:grpSp>
        <p:cxnSp>
          <p:nvCxnSpPr>
            <p:cNvPr id="11" name="直接连接符 10"/>
            <p:cNvCxnSpPr>
              <a:stCxn id="14" idx="0"/>
              <a:endCxn id="16" idx="4"/>
            </p:cNvCxnSpPr>
            <p:nvPr/>
          </p:nvCxnSpPr>
          <p:spPr>
            <a:xfrm flipH="1" flipV="1">
              <a:off x="1780193" y="2425470"/>
              <a:ext cx="29180" cy="716586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>
              <a:stCxn id="16" idx="2"/>
              <a:endCxn id="15" idx="5"/>
            </p:cNvCxnSpPr>
            <p:nvPr/>
          </p:nvCxnSpPr>
          <p:spPr>
            <a:xfrm flipH="1" flipV="1">
              <a:off x="926925" y="1528925"/>
              <a:ext cx="785174" cy="831695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>
              <a:endCxn id="17" idx="3"/>
            </p:cNvCxnSpPr>
            <p:nvPr/>
          </p:nvCxnSpPr>
          <p:spPr>
            <a:xfrm flipV="1">
              <a:off x="1796060" y="1567836"/>
              <a:ext cx="733580" cy="727932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 Box 41"/>
          <p:cNvSpPr txBox="1">
            <a:spLocks noChangeArrowheads="1"/>
          </p:cNvSpPr>
          <p:nvPr/>
        </p:nvSpPr>
        <p:spPr bwMode="auto">
          <a:xfrm>
            <a:off x="2094034" y="3231589"/>
            <a:ext cx="2803844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1)B={3,6,12,24,36}</a:t>
            </a:r>
            <a:endParaRPr lang="en-US" altLang="zh-CN" sz="2400" b="1" dirty="0">
              <a:latin typeface="Times New Roman" panose="02020603050405020304" pitchFamily="18" charset="0"/>
            </a:endParaRPr>
          </a:p>
        </p:txBody>
      </p:sp>
      <p:sp>
        <p:nvSpPr>
          <p:cNvPr id="23" name="Text Box 43"/>
          <p:cNvSpPr txBox="1">
            <a:spLocks noChangeArrowheads="1"/>
          </p:cNvSpPr>
          <p:nvPr/>
        </p:nvSpPr>
        <p:spPr bwMode="auto">
          <a:xfrm>
            <a:off x="2076872" y="3989712"/>
            <a:ext cx="2821006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极大元：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24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36</a:t>
            </a:r>
            <a:endParaRPr lang="en-US" altLang="zh-CN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4" name="Text Box 44"/>
          <p:cNvSpPr txBox="1">
            <a:spLocks noChangeArrowheads="1"/>
          </p:cNvSpPr>
          <p:nvPr/>
        </p:nvSpPr>
        <p:spPr bwMode="auto">
          <a:xfrm>
            <a:off x="2076871" y="4741739"/>
            <a:ext cx="2321653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极小元：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endParaRPr lang="en-US" altLang="zh-CN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5" name="Text Box 41"/>
          <p:cNvSpPr txBox="1">
            <a:spLocks noChangeArrowheads="1"/>
          </p:cNvSpPr>
          <p:nvPr/>
        </p:nvSpPr>
        <p:spPr bwMode="auto">
          <a:xfrm>
            <a:off x="4632914" y="3175390"/>
            <a:ext cx="3601523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2)B={3,6,24,36}</a:t>
            </a:r>
            <a:endParaRPr lang="en-US" altLang="zh-CN" sz="2400" b="1" dirty="0">
              <a:latin typeface="Times New Roman" panose="02020603050405020304" pitchFamily="18" charset="0"/>
            </a:endParaRPr>
          </a:p>
        </p:txBody>
      </p:sp>
      <p:sp>
        <p:nvSpPr>
          <p:cNvPr id="26" name="Text Box 43"/>
          <p:cNvSpPr txBox="1">
            <a:spLocks noChangeArrowheads="1"/>
          </p:cNvSpPr>
          <p:nvPr/>
        </p:nvSpPr>
        <p:spPr bwMode="auto">
          <a:xfrm>
            <a:off x="4661148" y="3950806"/>
            <a:ext cx="2298993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极大元：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24, 36</a:t>
            </a:r>
            <a:endParaRPr lang="en-US" altLang="zh-CN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7" name="Text Box 44"/>
          <p:cNvSpPr txBox="1">
            <a:spLocks noChangeArrowheads="1"/>
          </p:cNvSpPr>
          <p:nvPr/>
        </p:nvSpPr>
        <p:spPr bwMode="auto">
          <a:xfrm>
            <a:off x="4751935" y="4772006"/>
            <a:ext cx="1676400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极小元：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endParaRPr lang="en-US" altLang="zh-CN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76200" y="3140952"/>
            <a:ext cx="9144000" cy="3788384"/>
            <a:chOff x="0" y="2302212"/>
            <a:chExt cx="9144000" cy="2841288"/>
          </a:xfrm>
        </p:grpSpPr>
        <p:cxnSp>
          <p:nvCxnSpPr>
            <p:cNvPr id="29" name="直接连接符 28"/>
            <p:cNvCxnSpPr/>
            <p:nvPr/>
          </p:nvCxnSpPr>
          <p:spPr>
            <a:xfrm>
              <a:off x="4705548" y="2308697"/>
              <a:ext cx="0" cy="2834803"/>
            </a:xfrm>
            <a:prstGeom prst="line">
              <a:avLst/>
            </a:prstGeom>
            <a:ln w="12700">
              <a:solidFill>
                <a:srgbClr val="0099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V="1">
              <a:off x="0" y="2302212"/>
              <a:ext cx="9144000" cy="6485"/>
            </a:xfrm>
            <a:prstGeom prst="line">
              <a:avLst/>
            </a:prstGeom>
            <a:ln w="28575">
              <a:solidFill>
                <a:srgbClr val="0099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/>
          <p:cNvGrpSpPr/>
          <p:nvPr/>
        </p:nvGrpSpPr>
        <p:grpSpPr>
          <a:xfrm>
            <a:off x="32465" y="3401397"/>
            <a:ext cx="2192976" cy="3151804"/>
            <a:chOff x="384275" y="1277693"/>
            <a:chExt cx="2763700" cy="2918325"/>
          </a:xfrm>
        </p:grpSpPr>
        <p:grpSp>
          <p:nvGrpSpPr>
            <p:cNvPr id="32" name="组合 31"/>
            <p:cNvGrpSpPr/>
            <p:nvPr/>
          </p:nvGrpSpPr>
          <p:grpSpPr>
            <a:xfrm>
              <a:off x="384275" y="1277693"/>
              <a:ext cx="2763700" cy="2918325"/>
              <a:chOff x="5676035" y="1828918"/>
              <a:chExt cx="2763700" cy="2918325"/>
            </a:xfrm>
          </p:grpSpPr>
          <p:sp>
            <p:nvSpPr>
              <p:cNvPr id="38" name="流程图: 联系 37"/>
              <p:cNvSpPr/>
              <p:nvPr/>
            </p:nvSpPr>
            <p:spPr>
              <a:xfrm>
                <a:off x="6219169" y="4370961"/>
                <a:ext cx="136188" cy="129702"/>
              </a:xfrm>
              <a:prstGeom prst="flowChartConnector">
                <a:avLst/>
              </a:prstGeom>
              <a:solidFill>
                <a:srgbClr val="0099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流程图: 联系 38"/>
              <p:cNvSpPr/>
              <p:nvPr/>
            </p:nvSpPr>
            <p:spPr>
              <a:xfrm>
                <a:off x="7675054" y="4387176"/>
                <a:ext cx="136188" cy="129702"/>
              </a:xfrm>
              <a:prstGeom prst="flowChartConnector">
                <a:avLst/>
              </a:prstGeom>
              <a:solidFill>
                <a:srgbClr val="0099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流程图: 联系 39"/>
              <p:cNvSpPr/>
              <p:nvPr/>
            </p:nvSpPr>
            <p:spPr>
              <a:xfrm>
                <a:off x="7033039" y="3693281"/>
                <a:ext cx="136188" cy="129702"/>
              </a:xfrm>
              <a:prstGeom prst="flowChartConnector">
                <a:avLst/>
              </a:prstGeom>
              <a:solidFill>
                <a:srgbClr val="0099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流程图: 联系 40"/>
              <p:cNvSpPr/>
              <p:nvPr/>
            </p:nvSpPr>
            <p:spPr>
              <a:xfrm>
                <a:off x="6102442" y="1969442"/>
                <a:ext cx="136188" cy="129702"/>
              </a:xfrm>
              <a:prstGeom prst="flowChartConnector">
                <a:avLst/>
              </a:prstGeom>
              <a:solidFill>
                <a:srgbClr val="0099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流程图: 联系 41"/>
              <p:cNvSpPr/>
              <p:nvPr/>
            </p:nvSpPr>
            <p:spPr>
              <a:xfrm>
                <a:off x="7003859" y="2846993"/>
                <a:ext cx="136188" cy="129702"/>
              </a:xfrm>
              <a:prstGeom prst="flowChartConnector">
                <a:avLst/>
              </a:prstGeom>
              <a:solidFill>
                <a:srgbClr val="0099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流程图: 联系 42"/>
              <p:cNvSpPr/>
              <p:nvPr/>
            </p:nvSpPr>
            <p:spPr>
              <a:xfrm>
                <a:off x="7801456" y="2008353"/>
                <a:ext cx="136188" cy="129702"/>
              </a:xfrm>
              <a:prstGeom prst="flowChartConnector">
                <a:avLst/>
              </a:prstGeom>
              <a:solidFill>
                <a:srgbClr val="0099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Text Box 19"/>
              <p:cNvSpPr txBox="1">
                <a:spLocks noChangeArrowheads="1"/>
              </p:cNvSpPr>
              <p:nvPr/>
            </p:nvSpPr>
            <p:spPr bwMode="auto">
              <a:xfrm>
                <a:off x="5676035" y="1828918"/>
                <a:ext cx="552290" cy="492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0000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24</a:t>
                </a:r>
                <a:endParaRPr lang="en-US" altLang="zh-CN" sz="20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5" name="Text Box 20"/>
              <p:cNvSpPr txBox="1">
                <a:spLocks noChangeArrowheads="1"/>
              </p:cNvSpPr>
              <p:nvPr/>
            </p:nvSpPr>
            <p:spPr bwMode="auto">
              <a:xfrm>
                <a:off x="7887445" y="1829490"/>
                <a:ext cx="552290" cy="492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0000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36</a:t>
                </a:r>
                <a:endParaRPr lang="en-US" altLang="zh-CN" sz="20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" name="Text Box 21"/>
              <p:cNvSpPr txBox="1">
                <a:spLocks noChangeArrowheads="1"/>
              </p:cNvSpPr>
              <p:nvPr/>
            </p:nvSpPr>
            <p:spPr bwMode="auto">
              <a:xfrm>
                <a:off x="6479194" y="2716325"/>
                <a:ext cx="552290" cy="492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0000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12</a:t>
                </a:r>
                <a:endParaRPr lang="en-US" altLang="zh-CN" sz="20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7" name="Text Box 22"/>
              <p:cNvSpPr txBox="1">
                <a:spLocks noChangeArrowheads="1"/>
              </p:cNvSpPr>
              <p:nvPr/>
            </p:nvSpPr>
            <p:spPr bwMode="auto">
              <a:xfrm>
                <a:off x="6726928" y="3485378"/>
                <a:ext cx="390675" cy="492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0000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6</a:t>
                </a:r>
                <a:endParaRPr lang="en-US" altLang="zh-CN" sz="20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8" name="Text Box 23"/>
              <p:cNvSpPr txBox="1">
                <a:spLocks noChangeArrowheads="1"/>
              </p:cNvSpPr>
              <p:nvPr/>
            </p:nvSpPr>
            <p:spPr bwMode="auto">
              <a:xfrm>
                <a:off x="5861163" y="4254925"/>
                <a:ext cx="390675" cy="492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0000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2</a:t>
                </a:r>
                <a:endParaRPr lang="en-US" altLang="zh-CN" sz="20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" name="Text Box 24"/>
              <p:cNvSpPr txBox="1">
                <a:spLocks noChangeArrowheads="1"/>
              </p:cNvSpPr>
              <p:nvPr/>
            </p:nvSpPr>
            <p:spPr bwMode="auto">
              <a:xfrm>
                <a:off x="7805068" y="4243575"/>
                <a:ext cx="390675" cy="492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0000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3</a:t>
                </a:r>
                <a:endParaRPr lang="en-US" altLang="zh-CN" sz="2000" b="1" dirty="0">
                  <a:latin typeface="Times New Roman" panose="02020603050405020304" pitchFamily="18" charset="0"/>
                </a:endParaRPr>
              </a:p>
            </p:txBody>
          </p:sp>
        </p:grpSp>
        <p:cxnSp>
          <p:nvCxnSpPr>
            <p:cNvPr id="33" name="直接连接符 32"/>
            <p:cNvCxnSpPr/>
            <p:nvPr/>
          </p:nvCxnSpPr>
          <p:spPr>
            <a:xfrm flipV="1">
              <a:off x="1027918" y="3204184"/>
              <a:ext cx="717248" cy="608807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>
              <a:stCxn id="39" idx="0"/>
              <a:endCxn id="40" idx="5"/>
            </p:cNvCxnSpPr>
            <p:nvPr/>
          </p:nvCxnSpPr>
          <p:spPr>
            <a:xfrm flipH="1" flipV="1">
              <a:off x="1857523" y="3252764"/>
              <a:ext cx="593865" cy="583187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>
              <a:stCxn id="40" idx="0"/>
              <a:endCxn id="42" idx="4"/>
            </p:cNvCxnSpPr>
            <p:nvPr/>
          </p:nvCxnSpPr>
          <p:spPr>
            <a:xfrm flipH="1" flipV="1">
              <a:off x="1780193" y="2425470"/>
              <a:ext cx="29180" cy="716586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>
              <a:stCxn id="42" idx="2"/>
              <a:endCxn id="41" idx="5"/>
            </p:cNvCxnSpPr>
            <p:nvPr/>
          </p:nvCxnSpPr>
          <p:spPr>
            <a:xfrm flipH="1" flipV="1">
              <a:off x="926925" y="1528925"/>
              <a:ext cx="785174" cy="831695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>
              <a:endCxn id="43" idx="3"/>
            </p:cNvCxnSpPr>
            <p:nvPr/>
          </p:nvCxnSpPr>
          <p:spPr>
            <a:xfrm flipV="1">
              <a:off x="1796060" y="1567836"/>
              <a:ext cx="733580" cy="727932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椭圆形标注 49"/>
          <p:cNvSpPr>
            <a:spLocks noChangeArrowheads="1"/>
          </p:cNvSpPr>
          <p:nvPr/>
        </p:nvSpPr>
        <p:spPr bwMode="auto">
          <a:xfrm>
            <a:off x="5562600" y="5486400"/>
            <a:ext cx="2430818" cy="911931"/>
          </a:xfrm>
          <a:prstGeom prst="wedgeEllipseCallout">
            <a:avLst>
              <a:gd name="adj1" fmla="val 28561"/>
              <a:gd name="adj2" fmla="val -101120"/>
            </a:avLst>
          </a:prstGeom>
          <a:pattFill prst="pct5">
            <a:fgClr>
              <a:srgbClr val="FFFF00"/>
            </a:fgClr>
            <a:bgClr>
              <a:schemeClr val="bg1"/>
            </a:bgClr>
          </a:pattFill>
          <a:ln w="50800" algn="ctr">
            <a:solidFill>
              <a:srgbClr val="FF0000"/>
            </a:solidFill>
            <a:round/>
          </a:ln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重新哈斯图</a:t>
            </a:r>
            <a:endParaRPr lang="zh-CN" altLang="en-US" sz="240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8" grpId="0"/>
      <p:bldP spid="22" grpId="0"/>
      <p:bldP spid="23" grpId="0"/>
      <p:bldP spid="24" grpId="0"/>
      <p:bldP spid="25" grpId="0"/>
      <p:bldP spid="26" grpId="0"/>
      <p:bldP spid="27" grpId="0"/>
      <p:bldP spid="50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 1"/>
          <p:cNvSpPr/>
          <p:nvPr/>
        </p:nvSpPr>
        <p:spPr>
          <a:xfrm>
            <a:off x="1107113" y="228679"/>
            <a:ext cx="2669484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极大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小元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应用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671986" y="935555"/>
            <a:ext cx="8014814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集合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A={2,3,6,12,24,36}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上的整除关系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</a:t>
            </a:r>
            <a:endParaRPr lang="en-US" altLang="zh-CN" sz="28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Text Box 49"/>
          <p:cNvSpPr txBox="1">
            <a:spLocks noChangeArrowheads="1"/>
          </p:cNvSpPr>
          <p:nvPr/>
        </p:nvSpPr>
        <p:spPr bwMode="auto">
          <a:xfrm>
            <a:off x="1041030" y="1676400"/>
            <a:ext cx="2757488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B={2,3,6,12}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3276601" y="1851213"/>
            <a:ext cx="1384126" cy="409184"/>
          </a:xfrm>
          <a:prstGeom prst="rightArrow">
            <a:avLst/>
          </a:prstGeom>
          <a:gradFill>
            <a:gsLst>
              <a:gs pos="0">
                <a:srgbClr val="A603AB"/>
              </a:gs>
              <a:gs pos="21001">
                <a:srgbClr val="0819FB"/>
              </a:gs>
              <a:gs pos="35001">
                <a:srgbClr val="1A8D48"/>
              </a:gs>
              <a:gs pos="52000">
                <a:srgbClr val="FFFF00"/>
              </a:gs>
              <a:gs pos="73000">
                <a:srgbClr val="EE3F17"/>
              </a:gs>
              <a:gs pos="88000">
                <a:srgbClr val="E81766"/>
              </a:gs>
              <a:gs pos="100000">
                <a:srgbClr val="A603A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 Box 49"/>
          <p:cNvSpPr txBox="1">
            <a:spLocks noChangeArrowheads="1"/>
          </p:cNvSpPr>
          <p:nvPr/>
        </p:nvSpPr>
        <p:spPr bwMode="auto">
          <a:xfrm>
            <a:off x="4660727" y="1697187"/>
            <a:ext cx="2757488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部门</a:t>
            </a:r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00200" y="2514600"/>
            <a:ext cx="12618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极大元</a:t>
            </a:r>
            <a:endParaRPr lang="zh-CN" altLang="en-US" sz="2800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57855" y="3733800"/>
            <a:ext cx="12618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极小元</a:t>
            </a:r>
            <a:endParaRPr lang="zh-CN" altLang="en-US" sz="2800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3142768" y="2667000"/>
            <a:ext cx="1384126" cy="409184"/>
          </a:xfrm>
          <a:prstGeom prst="rightArrow">
            <a:avLst/>
          </a:prstGeom>
          <a:gradFill>
            <a:gsLst>
              <a:gs pos="0">
                <a:srgbClr val="A603AB"/>
              </a:gs>
              <a:gs pos="21001">
                <a:srgbClr val="0819FB"/>
              </a:gs>
              <a:gs pos="35001">
                <a:srgbClr val="1A8D48"/>
              </a:gs>
              <a:gs pos="52000">
                <a:srgbClr val="FFFF00"/>
              </a:gs>
              <a:gs pos="73000">
                <a:srgbClr val="EE3F17"/>
              </a:gs>
              <a:gs pos="88000">
                <a:srgbClr val="E81766"/>
              </a:gs>
              <a:gs pos="100000">
                <a:srgbClr val="A603A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>
            <a:off x="3155294" y="3858016"/>
            <a:ext cx="1384126" cy="409184"/>
          </a:xfrm>
          <a:prstGeom prst="rightArrow">
            <a:avLst/>
          </a:prstGeom>
          <a:gradFill>
            <a:gsLst>
              <a:gs pos="0">
                <a:srgbClr val="A603AB"/>
              </a:gs>
              <a:gs pos="21001">
                <a:srgbClr val="0819FB"/>
              </a:gs>
              <a:gs pos="35001">
                <a:srgbClr val="1A8D48"/>
              </a:gs>
              <a:gs pos="52000">
                <a:srgbClr val="FFFF00"/>
              </a:gs>
              <a:gs pos="73000">
                <a:srgbClr val="EE3F17"/>
              </a:gs>
              <a:gs pos="88000">
                <a:srgbClr val="E81766"/>
              </a:gs>
              <a:gs pos="100000">
                <a:srgbClr val="A603A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 Box 49"/>
          <p:cNvSpPr txBox="1">
            <a:spLocks noChangeArrowheads="1"/>
          </p:cNvSpPr>
          <p:nvPr/>
        </p:nvSpPr>
        <p:spPr bwMode="auto">
          <a:xfrm>
            <a:off x="4495800" y="2362200"/>
            <a:ext cx="2133600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部门经理</a:t>
            </a:r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Text Box 49"/>
          <p:cNvSpPr txBox="1">
            <a:spLocks noChangeArrowheads="1"/>
          </p:cNvSpPr>
          <p:nvPr/>
        </p:nvSpPr>
        <p:spPr bwMode="auto">
          <a:xfrm>
            <a:off x="4666546" y="3581400"/>
            <a:ext cx="1793309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新员工</a:t>
            </a:r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云形标注 14"/>
          <p:cNvSpPr/>
          <p:nvPr/>
        </p:nvSpPr>
        <p:spPr>
          <a:xfrm>
            <a:off x="6393884" y="2564330"/>
            <a:ext cx="2895600" cy="1752600"/>
          </a:xfrm>
          <a:prstGeom prst="cloudCallout">
            <a:avLst>
              <a:gd name="adj1" fmla="val -53728"/>
              <a:gd name="adj2" fmla="val -69566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哈斯图法</a:t>
            </a:r>
            <a:endParaRPr lang="zh-CN" altLang="en-US" sz="2800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云形标注 15"/>
          <p:cNvSpPr/>
          <p:nvPr/>
        </p:nvSpPr>
        <p:spPr>
          <a:xfrm>
            <a:off x="3968664" y="4572000"/>
            <a:ext cx="2895600" cy="1752600"/>
          </a:xfrm>
          <a:prstGeom prst="cloudCallout">
            <a:avLst>
              <a:gd name="adj1" fmla="val -87610"/>
              <a:gd name="adj2" fmla="val 14130"/>
            </a:avLst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定义法</a:t>
            </a:r>
            <a:endParaRPr lang="zh-CN" altLang="en-US" sz="2800" dirty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3" grpId="0"/>
      <p:bldP spid="14" grpId="0"/>
      <p:bldP spid="15" grpId="0" animBg="1"/>
      <p:bldP spid="1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Box 7"/>
              <p:cNvSpPr txBox="1">
                <a:spLocks noChangeArrowheads="1"/>
              </p:cNvSpPr>
              <p:nvPr/>
            </p:nvSpPr>
            <p:spPr bwMode="auto">
              <a:xfrm>
                <a:off x="118094" y="709694"/>
                <a:ext cx="8797306" cy="20335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31750" algn="ctr">
                    <a:solidFill>
                      <a:srgbClr val="008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itchFamily="18" charset="2"/>
                  <a:buChar char="¡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itchFamily="2" charset="2"/>
                  <a:buChar char="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itchFamily="2" charset="2"/>
                  <a:buChar char="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4.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集合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A={2,3,6,12,24,36}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上的整除关系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R=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sub>
                    </m:sSub>
                    <m:r>
                      <a:rPr lang="en-US" altLang="zh-CN" sz="2800" b="1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∪</m:t>
                    </m:r>
                  </m:oMath>
                </a14:m>
                <a:r>
                  <a:rPr lang="en-US" altLang="zh-CN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{(2,6),</a:t>
                </a: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(2,12),(2,24),(2,36),(3,6),(3,12),(3,24),(3,36),(6,12),(6,24),</a:t>
                </a: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(6,36),(12,24),(12,36)}</a:t>
                </a:r>
              </a:p>
            </p:txBody>
          </p:sp>
        </mc:Choice>
        <mc:Fallback>
          <p:sp>
            <p:nvSpPr>
              <p:cNvPr id="2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8094" y="709694"/>
                <a:ext cx="8797306" cy="2033506"/>
              </a:xfrm>
              <a:prstGeom prst="rect">
                <a:avLst/>
              </a:prstGeom>
              <a:blipFill rotWithShape="1">
                <a:blip r:embed="rId1"/>
                <a:stretch>
                  <a:fillRect l="-1385" b="-389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008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3" name="燕尾形 2"/>
          <p:cNvSpPr/>
          <p:nvPr/>
        </p:nvSpPr>
        <p:spPr>
          <a:xfrm>
            <a:off x="1066800" y="228600"/>
            <a:ext cx="3367740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极大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小元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定义法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Text Box 49"/>
          <p:cNvSpPr txBox="1">
            <a:spLocks noChangeArrowheads="1"/>
          </p:cNvSpPr>
          <p:nvPr/>
        </p:nvSpPr>
        <p:spPr bwMode="auto">
          <a:xfrm>
            <a:off x="187150" y="2764355"/>
            <a:ext cx="2757488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B={2,3,6,12}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204912" y="1752600"/>
            <a:ext cx="1690688" cy="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800600" y="1752600"/>
            <a:ext cx="1690688" cy="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7543800" y="1752600"/>
            <a:ext cx="990600" cy="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76200" y="2438400"/>
            <a:ext cx="3200400" cy="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 Box 7"/>
              <p:cNvSpPr txBox="1">
                <a:spLocks noChangeArrowheads="1"/>
              </p:cNvSpPr>
              <p:nvPr/>
            </p:nvSpPr>
            <p:spPr bwMode="auto">
              <a:xfrm>
                <a:off x="2723992" y="2764355"/>
                <a:ext cx="6358906" cy="7408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31750" algn="ctr">
                    <a:solidFill>
                      <a:srgbClr val="008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itchFamily="18" charset="2"/>
                  <a:buChar char="¡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itchFamily="2" charset="2"/>
                  <a:buChar char="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itchFamily="2" charset="2"/>
                  <a:buChar char="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R1=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𝑩</m:t>
                        </m:r>
                      </m:sub>
                    </m:sSub>
                    <m:r>
                      <a:rPr lang="en-US" altLang="zh-CN" sz="2800" b="1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∪</m:t>
                    </m:r>
                  </m:oMath>
                </a14:m>
                <a:r>
                  <a:rPr lang="en-US" altLang="zh-CN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{(2,6),(2,12),(3,6),(3,12),(6,12),}</a:t>
                </a:r>
              </a:p>
            </p:txBody>
          </p:sp>
        </mc:Choice>
        <mc:Fallback>
          <p:sp>
            <p:nvSpPr>
              <p:cNvPr id="14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23992" y="2764355"/>
                <a:ext cx="6358906" cy="740845"/>
              </a:xfrm>
              <a:prstGeom prst="rect">
                <a:avLst/>
              </a:prstGeom>
              <a:blipFill rotWithShape="1">
                <a:blip r:embed="rId2"/>
                <a:stretch>
                  <a:fillRect l="-2013" b="-1229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008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2414587" y="3581400"/>
            <a:ext cx="3048000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极大元：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12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5715000" y="3600449"/>
            <a:ext cx="3200400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极小元：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矩形标注 16"/>
          <p:cNvSpPr/>
          <p:nvPr/>
        </p:nvSpPr>
        <p:spPr>
          <a:xfrm>
            <a:off x="1738312" y="4438649"/>
            <a:ext cx="2895600" cy="609600"/>
          </a:xfrm>
          <a:prstGeom prst="wedgeRectCallout">
            <a:avLst>
              <a:gd name="adj1" fmla="val 33772"/>
              <a:gd name="adj2" fmla="val -10000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第二客体</a:t>
            </a:r>
            <a:endParaRPr lang="zh-CN" altLang="en-US" sz="2800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矩形标注 17"/>
          <p:cNvSpPr/>
          <p:nvPr/>
        </p:nvSpPr>
        <p:spPr>
          <a:xfrm>
            <a:off x="5395912" y="4591049"/>
            <a:ext cx="2895600" cy="609600"/>
          </a:xfrm>
          <a:prstGeom prst="wedgeRectCallout">
            <a:avLst>
              <a:gd name="adj1" fmla="val 20614"/>
              <a:gd name="adj2" fmla="val -110938"/>
            </a:avLst>
          </a:prstGeom>
          <a:solidFill>
            <a:srgbClr val="66FF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第一客体</a:t>
            </a:r>
            <a:endParaRPr lang="zh-CN" altLang="en-US" sz="2800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云形标注 18"/>
          <p:cNvSpPr/>
          <p:nvPr/>
        </p:nvSpPr>
        <p:spPr>
          <a:xfrm>
            <a:off x="5903445" y="5210173"/>
            <a:ext cx="2895600" cy="1752600"/>
          </a:xfrm>
          <a:prstGeom prst="cloudCallout">
            <a:avLst>
              <a:gd name="adj1" fmla="val -85965"/>
              <a:gd name="adj2" fmla="val -58696"/>
            </a:avLst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定义法</a:t>
            </a:r>
            <a:endParaRPr lang="zh-CN" altLang="en-US" sz="2800" dirty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5" grpId="0"/>
      <p:bldP spid="16" grpId="0"/>
      <p:bldP spid="17" grpId="0" animBg="1"/>
      <p:bldP spid="18" grpId="0" animBg="1"/>
      <p:bldP spid="19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2"/>
          <p:cNvSpPr txBox="1">
            <a:spLocks noChangeArrowheads="1"/>
          </p:cNvSpPr>
          <p:nvPr/>
        </p:nvSpPr>
        <p:spPr bwMode="auto">
          <a:xfrm>
            <a:off x="1066800" y="3222812"/>
            <a:ext cx="1905000" cy="66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B=A</a:t>
            </a:r>
            <a:endParaRPr lang="en-US" altLang="zh-CN" sz="2800" dirty="0">
              <a:solidFill>
                <a:srgbClr val="000099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Text Box 23"/>
          <p:cNvSpPr txBox="1">
            <a:spLocks noChangeArrowheads="1"/>
          </p:cNvSpPr>
          <p:nvPr/>
        </p:nvSpPr>
        <p:spPr bwMode="auto">
          <a:xfrm>
            <a:off x="942976" y="4017445"/>
            <a:ext cx="3657600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极大元：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24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36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Text Box 24"/>
          <p:cNvSpPr txBox="1">
            <a:spLocks noChangeArrowheads="1"/>
          </p:cNvSpPr>
          <p:nvPr/>
        </p:nvSpPr>
        <p:spPr bwMode="auto">
          <a:xfrm>
            <a:off x="914400" y="4800600"/>
            <a:ext cx="3352800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极小元：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Text Box 32"/>
          <p:cNvSpPr txBox="1">
            <a:spLocks noChangeArrowheads="1"/>
          </p:cNvSpPr>
          <p:nvPr/>
        </p:nvSpPr>
        <p:spPr bwMode="auto">
          <a:xfrm>
            <a:off x="301625" y="685800"/>
            <a:ext cx="8308975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4.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集合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A={2,3,6,12,24,36}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上的整除关系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R:R={(2,2),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(2,6),(2,12),(2,24),(2,36),(3,3),(3,6),(3,12),(3,24),(3,36),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(6,6),(6,12),(6,24),(6,36),(12,12),(12,24),(12,36),(24,24),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(36,36)}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8" name="Group 39"/>
          <p:cNvGrpSpPr/>
          <p:nvPr/>
        </p:nvGrpSpPr>
        <p:grpSpPr bwMode="auto">
          <a:xfrm>
            <a:off x="304800" y="1066800"/>
            <a:ext cx="8229600" cy="1981200"/>
            <a:chOff x="192" y="720"/>
            <a:chExt cx="5184" cy="1248"/>
          </a:xfrm>
        </p:grpSpPr>
        <p:sp>
          <p:nvSpPr>
            <p:cNvPr id="9" name="Line 33"/>
            <p:cNvSpPr>
              <a:spLocks noChangeShapeType="1"/>
            </p:cNvSpPr>
            <p:nvPr/>
          </p:nvSpPr>
          <p:spPr bwMode="auto">
            <a:xfrm>
              <a:off x="4800" y="720"/>
              <a:ext cx="576" cy="0"/>
            </a:xfrm>
            <a:prstGeom prst="line">
              <a:avLst/>
            </a:prstGeom>
            <a:noFill/>
            <a:ln w="50800">
              <a:solidFill>
                <a:srgbClr val="8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0" name="Line 34"/>
            <p:cNvSpPr>
              <a:spLocks noChangeShapeType="1"/>
            </p:cNvSpPr>
            <p:nvPr/>
          </p:nvSpPr>
          <p:spPr bwMode="auto">
            <a:xfrm>
              <a:off x="2496" y="1152"/>
              <a:ext cx="480" cy="0"/>
            </a:xfrm>
            <a:prstGeom prst="line">
              <a:avLst/>
            </a:prstGeom>
            <a:noFill/>
            <a:ln w="50800">
              <a:solidFill>
                <a:srgbClr val="8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" name="Line 35"/>
            <p:cNvSpPr>
              <a:spLocks noChangeShapeType="1"/>
            </p:cNvSpPr>
            <p:nvPr/>
          </p:nvSpPr>
          <p:spPr bwMode="auto">
            <a:xfrm>
              <a:off x="192" y="1536"/>
              <a:ext cx="480" cy="0"/>
            </a:xfrm>
            <a:prstGeom prst="line">
              <a:avLst/>
            </a:prstGeom>
            <a:noFill/>
            <a:ln w="50800">
              <a:solidFill>
                <a:srgbClr val="8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" name="Line 36"/>
            <p:cNvSpPr>
              <a:spLocks noChangeShapeType="1"/>
            </p:cNvSpPr>
            <p:nvPr/>
          </p:nvSpPr>
          <p:spPr bwMode="auto">
            <a:xfrm>
              <a:off x="2496" y="1536"/>
              <a:ext cx="624" cy="0"/>
            </a:xfrm>
            <a:prstGeom prst="line">
              <a:avLst/>
            </a:prstGeom>
            <a:noFill/>
            <a:ln w="50800">
              <a:solidFill>
                <a:srgbClr val="8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3" name="Line 37"/>
            <p:cNvSpPr>
              <a:spLocks noChangeShapeType="1"/>
            </p:cNvSpPr>
            <p:nvPr/>
          </p:nvSpPr>
          <p:spPr bwMode="auto">
            <a:xfrm flipV="1">
              <a:off x="4608" y="1536"/>
              <a:ext cx="768" cy="48"/>
            </a:xfrm>
            <a:prstGeom prst="line">
              <a:avLst/>
            </a:prstGeom>
            <a:noFill/>
            <a:ln w="50800">
              <a:solidFill>
                <a:srgbClr val="8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" name="Line 38"/>
            <p:cNvSpPr>
              <a:spLocks noChangeShapeType="1"/>
            </p:cNvSpPr>
            <p:nvPr/>
          </p:nvSpPr>
          <p:spPr bwMode="auto">
            <a:xfrm>
              <a:off x="192" y="1968"/>
              <a:ext cx="672" cy="0"/>
            </a:xfrm>
            <a:prstGeom prst="line">
              <a:avLst/>
            </a:prstGeom>
            <a:noFill/>
            <a:ln w="50800">
              <a:solidFill>
                <a:srgbClr val="8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5" name="Text Box 40"/>
          <p:cNvSpPr txBox="1">
            <a:spLocks noChangeArrowheads="1"/>
          </p:cNvSpPr>
          <p:nvPr/>
        </p:nvSpPr>
        <p:spPr bwMode="auto">
          <a:xfrm>
            <a:off x="3886201" y="3276600"/>
            <a:ext cx="4191000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12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24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36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Line 41"/>
          <p:cNvSpPr>
            <a:spLocks noChangeShapeType="1"/>
          </p:cNvSpPr>
          <p:nvPr/>
        </p:nvSpPr>
        <p:spPr bwMode="auto">
          <a:xfrm>
            <a:off x="4800600" y="3200400"/>
            <a:ext cx="609600" cy="99060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17" name="Line 42"/>
          <p:cNvSpPr>
            <a:spLocks noChangeShapeType="1"/>
          </p:cNvSpPr>
          <p:nvPr/>
        </p:nvSpPr>
        <p:spPr bwMode="auto">
          <a:xfrm>
            <a:off x="5334000" y="3200400"/>
            <a:ext cx="685800" cy="91440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18" name="Text Box 43"/>
          <p:cNvSpPr txBox="1">
            <a:spLocks noChangeArrowheads="1"/>
          </p:cNvSpPr>
          <p:nvPr/>
        </p:nvSpPr>
        <p:spPr bwMode="auto">
          <a:xfrm>
            <a:off x="4038600" y="4800600"/>
            <a:ext cx="4114800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12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24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36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Line 41"/>
          <p:cNvSpPr>
            <a:spLocks noChangeShapeType="1"/>
          </p:cNvSpPr>
          <p:nvPr/>
        </p:nvSpPr>
        <p:spPr bwMode="auto">
          <a:xfrm>
            <a:off x="3810000" y="3200400"/>
            <a:ext cx="609600" cy="99060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20" name="Line 41"/>
          <p:cNvSpPr>
            <a:spLocks noChangeShapeType="1"/>
          </p:cNvSpPr>
          <p:nvPr/>
        </p:nvSpPr>
        <p:spPr bwMode="auto">
          <a:xfrm>
            <a:off x="4343400" y="3200400"/>
            <a:ext cx="609600" cy="99060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21" name="Line 41"/>
          <p:cNvSpPr>
            <a:spLocks noChangeShapeType="1"/>
          </p:cNvSpPr>
          <p:nvPr/>
        </p:nvSpPr>
        <p:spPr bwMode="auto">
          <a:xfrm>
            <a:off x="6248400" y="4648200"/>
            <a:ext cx="609600" cy="99060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22" name="Line 41"/>
          <p:cNvSpPr>
            <a:spLocks noChangeShapeType="1"/>
          </p:cNvSpPr>
          <p:nvPr/>
        </p:nvSpPr>
        <p:spPr bwMode="auto">
          <a:xfrm>
            <a:off x="6781800" y="4648200"/>
            <a:ext cx="609600" cy="99060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23" name="Line 41"/>
          <p:cNvSpPr>
            <a:spLocks noChangeShapeType="1"/>
          </p:cNvSpPr>
          <p:nvPr/>
        </p:nvSpPr>
        <p:spPr bwMode="auto">
          <a:xfrm>
            <a:off x="5029200" y="4724400"/>
            <a:ext cx="609600" cy="99060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24" name="Line 41"/>
          <p:cNvSpPr>
            <a:spLocks noChangeShapeType="1"/>
          </p:cNvSpPr>
          <p:nvPr/>
        </p:nvSpPr>
        <p:spPr bwMode="auto">
          <a:xfrm>
            <a:off x="5562600" y="4724400"/>
            <a:ext cx="609600" cy="99060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25" name="燕尾形 24"/>
          <p:cNvSpPr/>
          <p:nvPr/>
        </p:nvSpPr>
        <p:spPr>
          <a:xfrm>
            <a:off x="914400" y="302449"/>
            <a:ext cx="3367740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极大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小元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定义法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15" grpId="0"/>
      <p:bldP spid="16" grpId="0" animBg="1"/>
      <p:bldP spid="17" grpId="0" animBg="1"/>
      <p:bldP spid="18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6"/>
          <p:cNvSpPr>
            <a:spLocks noChangeShapeType="1"/>
          </p:cNvSpPr>
          <p:nvPr/>
        </p:nvSpPr>
        <p:spPr bwMode="auto">
          <a:xfrm flipH="1">
            <a:off x="3352800" y="2011363"/>
            <a:ext cx="609600" cy="12954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3" name="Line 7"/>
          <p:cNvSpPr>
            <a:spLocks noChangeShapeType="1"/>
          </p:cNvSpPr>
          <p:nvPr/>
        </p:nvSpPr>
        <p:spPr bwMode="auto">
          <a:xfrm>
            <a:off x="4114800" y="2011363"/>
            <a:ext cx="533400" cy="12192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3871913" y="1371600"/>
            <a:ext cx="485775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15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943225" y="2971800"/>
            <a:ext cx="333375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3</a:t>
            </a:r>
            <a:endParaRPr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4800600" y="2840555"/>
            <a:ext cx="361294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5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Text Box 15"/>
          <p:cNvSpPr txBox="1">
            <a:spLocks noChangeArrowheads="1"/>
          </p:cNvSpPr>
          <p:nvPr/>
        </p:nvSpPr>
        <p:spPr bwMode="auto">
          <a:xfrm>
            <a:off x="5432425" y="2133600"/>
            <a:ext cx="358775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18"/>
          <p:cNvSpPr>
            <a:spLocks noChangeArrowheads="1"/>
          </p:cNvSpPr>
          <p:nvPr/>
        </p:nvSpPr>
        <p:spPr bwMode="auto">
          <a:xfrm>
            <a:off x="3962400" y="1905000"/>
            <a:ext cx="152400" cy="152400"/>
          </a:xfrm>
          <a:prstGeom prst="ellipse">
            <a:avLst/>
          </a:prstGeom>
          <a:solidFill>
            <a:srgbClr val="FFFF00"/>
          </a:solidFill>
          <a:ln w="15875" algn="ctr">
            <a:solidFill>
              <a:srgbClr val="8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" name="Oval 19"/>
          <p:cNvSpPr>
            <a:spLocks noChangeArrowheads="1"/>
          </p:cNvSpPr>
          <p:nvPr/>
        </p:nvSpPr>
        <p:spPr bwMode="auto">
          <a:xfrm>
            <a:off x="3276600" y="3276600"/>
            <a:ext cx="152400" cy="152400"/>
          </a:xfrm>
          <a:prstGeom prst="ellipse">
            <a:avLst/>
          </a:prstGeom>
          <a:solidFill>
            <a:srgbClr val="FFFF00"/>
          </a:solidFill>
          <a:ln w="15875" algn="ctr">
            <a:solidFill>
              <a:srgbClr val="8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2" name="Oval 20"/>
          <p:cNvSpPr>
            <a:spLocks noChangeArrowheads="1"/>
          </p:cNvSpPr>
          <p:nvPr/>
        </p:nvSpPr>
        <p:spPr bwMode="auto">
          <a:xfrm>
            <a:off x="4648200" y="3200400"/>
            <a:ext cx="152400" cy="152400"/>
          </a:xfrm>
          <a:prstGeom prst="ellipse">
            <a:avLst/>
          </a:prstGeom>
          <a:solidFill>
            <a:srgbClr val="FFFF00"/>
          </a:solidFill>
          <a:ln w="15875" algn="ctr">
            <a:solidFill>
              <a:srgbClr val="8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3" name="Oval 21"/>
          <p:cNvSpPr>
            <a:spLocks noChangeArrowheads="1"/>
          </p:cNvSpPr>
          <p:nvPr/>
        </p:nvSpPr>
        <p:spPr bwMode="auto">
          <a:xfrm>
            <a:off x="5334000" y="2514600"/>
            <a:ext cx="152400" cy="152400"/>
          </a:xfrm>
          <a:prstGeom prst="ellipse">
            <a:avLst/>
          </a:prstGeom>
          <a:solidFill>
            <a:srgbClr val="FFFF00"/>
          </a:solidFill>
          <a:ln w="15875" algn="ctr">
            <a:solidFill>
              <a:srgbClr val="8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4" name="Text Box 22"/>
          <p:cNvSpPr txBox="1">
            <a:spLocks noChangeArrowheads="1"/>
          </p:cNvSpPr>
          <p:nvPr/>
        </p:nvSpPr>
        <p:spPr bwMode="auto">
          <a:xfrm>
            <a:off x="1066800" y="914400"/>
            <a:ext cx="3748087" cy="825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B={3,5,7,15}</a:t>
            </a:r>
            <a:endParaRPr lang="en-US" altLang="zh-CN" sz="36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Box 23"/>
          <p:cNvSpPr txBox="1">
            <a:spLocks noChangeArrowheads="1"/>
          </p:cNvSpPr>
          <p:nvPr/>
        </p:nvSpPr>
        <p:spPr bwMode="auto">
          <a:xfrm>
            <a:off x="1066800" y="3733800"/>
            <a:ext cx="3214688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极大元：</a:t>
            </a:r>
            <a:r>
              <a:rPr lang="en-US" altLang="zh-CN" sz="2800">
                <a:solidFill>
                  <a:srgbClr val="A5002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7,</a:t>
            </a:r>
            <a:r>
              <a:rPr lang="en-US" altLang="zh-CN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15</a:t>
            </a:r>
            <a:endParaRPr lang="en-US" altLang="zh-CN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Text Box 24"/>
          <p:cNvSpPr txBox="1">
            <a:spLocks noChangeArrowheads="1"/>
          </p:cNvSpPr>
          <p:nvPr/>
        </p:nvSpPr>
        <p:spPr bwMode="auto">
          <a:xfrm>
            <a:off x="4572000" y="3733800"/>
            <a:ext cx="3962400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极小元：</a:t>
            </a:r>
            <a:r>
              <a:rPr lang="en-US" altLang="zh-CN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3,5,</a:t>
            </a:r>
            <a:r>
              <a:rPr lang="en-US" altLang="zh-CN" sz="2800">
                <a:solidFill>
                  <a:srgbClr val="A5002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7</a:t>
            </a:r>
            <a:endParaRPr lang="en-US" altLang="zh-CN" sz="2800">
              <a:solidFill>
                <a:srgbClr val="A50021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914400" y="302449"/>
            <a:ext cx="1607344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练习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 1"/>
          <p:cNvSpPr/>
          <p:nvPr/>
        </p:nvSpPr>
        <p:spPr>
          <a:xfrm>
            <a:off x="971599" y="164638"/>
            <a:ext cx="2847131" cy="67207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序偶与关系</a:t>
            </a:r>
            <a:endParaRPr lang="zh-CN" altLang="en-US" sz="2800" dirty="0">
              <a:solidFill>
                <a:schemeClr val="bg1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609601" y="838200"/>
            <a:ext cx="5715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若</a:t>
            </a:r>
            <a:r>
              <a:rPr kumimoji="1"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a,b</a:t>
            </a:r>
            <a:r>
              <a:rPr kumimoji="1"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R</a:t>
            </a:r>
            <a:r>
              <a:rPr kumimoji="1"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，称</a:t>
            </a:r>
            <a:r>
              <a:rPr kumimoji="1"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kumimoji="1"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与</a:t>
            </a:r>
            <a:r>
              <a:rPr kumimoji="1"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kumimoji="1"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有关系</a:t>
            </a:r>
            <a:r>
              <a:rPr kumimoji="1"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kumimoji="1"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。</a:t>
            </a:r>
            <a:endParaRPr kumimoji="1"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762000" y="3352800"/>
            <a:ext cx="67056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若</a:t>
            </a:r>
            <a:r>
              <a:rPr kumimoji="1"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a,b</a:t>
            </a:r>
            <a:r>
              <a:rPr kumimoji="1"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R</a:t>
            </a:r>
            <a:r>
              <a:rPr kumimoji="1"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，称</a:t>
            </a:r>
            <a:r>
              <a:rPr kumimoji="1"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kumimoji="1"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与</a:t>
            </a:r>
            <a:r>
              <a:rPr kumimoji="1"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kumimoji="1"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没有关系</a:t>
            </a:r>
            <a:r>
              <a:rPr kumimoji="1"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kumimoji="1"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。</a:t>
            </a:r>
            <a:endParaRPr kumimoji="1"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3429000" y="2743200"/>
            <a:ext cx="82426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 err="1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aRb</a:t>
            </a:r>
            <a:endParaRPr lang="en-US" altLang="zh-CN" sz="2800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Text Box 12"/>
          <p:cNvSpPr txBox="1">
            <a:spLocks noChangeArrowheads="1"/>
          </p:cNvSpPr>
          <p:nvPr/>
        </p:nvSpPr>
        <p:spPr bwMode="auto">
          <a:xfrm>
            <a:off x="3657600" y="5181600"/>
            <a:ext cx="94448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8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aR’b</a:t>
            </a:r>
            <a:endParaRPr kumimoji="1"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" name="下箭头 10"/>
          <p:cNvSpPr/>
          <p:nvPr/>
        </p:nvSpPr>
        <p:spPr>
          <a:xfrm>
            <a:off x="3505200" y="1524000"/>
            <a:ext cx="639816" cy="1295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>
            <a:off x="3733800" y="3886200"/>
            <a:ext cx="639816" cy="1295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2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j0186348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850" y="4835525"/>
            <a:ext cx="128905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j021295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908050"/>
            <a:ext cx="1830388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" descr="j030125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953000"/>
            <a:ext cx="1830388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1" descr="MC900445760[1]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924" y="3429000"/>
            <a:ext cx="1782763" cy="122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2" descr="MC900445762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72" y="2897188"/>
            <a:ext cx="1789113" cy="132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3" descr="MC900446188[1]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605" y="1009650"/>
            <a:ext cx="1418760" cy="1396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15"/>
          <p:cNvSpPr txBox="1">
            <a:spLocks noChangeArrowheads="1"/>
          </p:cNvSpPr>
          <p:nvPr/>
        </p:nvSpPr>
        <p:spPr bwMode="auto">
          <a:xfrm>
            <a:off x="2652713" y="839788"/>
            <a:ext cx="361294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endParaRPr lang="en-US" altLang="zh-CN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6462713" y="611188"/>
            <a:ext cx="361294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endParaRPr lang="en-US" altLang="zh-CN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Text Box 17"/>
          <p:cNvSpPr txBox="1">
            <a:spLocks noChangeArrowheads="1"/>
          </p:cNvSpPr>
          <p:nvPr/>
        </p:nvSpPr>
        <p:spPr bwMode="auto">
          <a:xfrm>
            <a:off x="149225" y="2897188"/>
            <a:ext cx="361294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5</a:t>
            </a:r>
            <a:endParaRPr lang="en-US" altLang="zh-CN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8249306" y="2895600"/>
            <a:ext cx="361294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6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Text Box 19"/>
          <p:cNvSpPr txBox="1">
            <a:spLocks noChangeArrowheads="1"/>
          </p:cNvSpPr>
          <p:nvPr/>
        </p:nvSpPr>
        <p:spPr bwMode="auto">
          <a:xfrm>
            <a:off x="2728913" y="5640388"/>
            <a:ext cx="540830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30</a:t>
            </a:r>
            <a:endParaRPr lang="en-US" altLang="zh-CN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Text Box 20"/>
          <p:cNvSpPr txBox="1">
            <a:spLocks noChangeArrowheads="1"/>
          </p:cNvSpPr>
          <p:nvPr/>
        </p:nvSpPr>
        <p:spPr bwMode="auto">
          <a:xfrm>
            <a:off x="7224713" y="5487988"/>
            <a:ext cx="540830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35</a:t>
            </a:r>
            <a:endParaRPr lang="en-US" altLang="zh-CN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AutoShape 21"/>
          <p:cNvSpPr>
            <a:spLocks noChangeArrowheads="1"/>
          </p:cNvSpPr>
          <p:nvPr/>
        </p:nvSpPr>
        <p:spPr bwMode="auto">
          <a:xfrm>
            <a:off x="4114800" y="2057400"/>
            <a:ext cx="3352800" cy="1066800"/>
          </a:xfrm>
          <a:prstGeom prst="wedgeEllipseCallout">
            <a:avLst>
              <a:gd name="adj1" fmla="val -78977"/>
              <a:gd name="adj2" fmla="val -21130"/>
            </a:avLst>
          </a:prstGeom>
          <a:solidFill>
            <a:srgbClr val="CCFFCC"/>
          </a:solidFill>
          <a:ln w="25400" algn="ctr">
            <a:solidFill>
              <a:srgbClr val="0000FF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latin typeface="华文楷体" panose="02010600040101010101" pitchFamily="2" charset="-122"/>
                <a:ea typeface="华文楷体" panose="02010600040101010101" pitchFamily="2" charset="-122"/>
              </a:rPr>
              <a:t>最小年龄？</a:t>
            </a:r>
            <a:endParaRPr lang="zh-CN" altLang="en-US" sz="28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AutoShape 22"/>
          <p:cNvSpPr>
            <a:spLocks noChangeArrowheads="1"/>
          </p:cNvSpPr>
          <p:nvPr/>
        </p:nvSpPr>
        <p:spPr bwMode="auto">
          <a:xfrm>
            <a:off x="4495800" y="3733800"/>
            <a:ext cx="3124200" cy="609600"/>
          </a:xfrm>
          <a:prstGeom prst="cloudCallout">
            <a:avLst>
              <a:gd name="adj1" fmla="val 19361"/>
              <a:gd name="adj2" fmla="val 196616"/>
            </a:avLst>
          </a:prstGeom>
          <a:solidFill>
            <a:srgbClr val="FF99CC"/>
          </a:solidFill>
          <a:ln w="25400">
            <a:solidFill>
              <a:srgbClr val="008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rgbClr val="FF00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最大年龄？</a:t>
            </a:r>
            <a:endParaRPr lang="zh-CN" altLang="en-US" sz="2800">
              <a:solidFill>
                <a:srgbClr val="FF0066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燕尾形 17"/>
          <p:cNvSpPr/>
          <p:nvPr/>
        </p:nvSpPr>
        <p:spPr>
          <a:xfrm>
            <a:off x="914400" y="302449"/>
            <a:ext cx="3124200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最大</a:t>
            </a:r>
            <a:r>
              <a:rPr lang="en-US" altLang="zh-CN" sz="28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zh-CN" altLang="en-US" sz="28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小元素</a:t>
            </a:r>
            <a:endParaRPr lang="zh-CN" altLang="en-US" sz="2800" dirty="0">
              <a:solidFill>
                <a:srgbClr val="FFFF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 1"/>
          <p:cNvSpPr/>
          <p:nvPr/>
        </p:nvSpPr>
        <p:spPr>
          <a:xfrm>
            <a:off x="1107113" y="228679"/>
            <a:ext cx="2669484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最大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小元素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824386" y="914400"/>
            <a:ext cx="4738214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集合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={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,3,5,6,30,35}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上</a:t>
            </a:r>
            <a:endParaRPr lang="en-US" altLang="zh-CN" sz="28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Box 49"/>
              <p:cNvSpPr txBox="1">
                <a:spLocks noChangeArrowheads="1"/>
              </p:cNvSpPr>
              <p:nvPr/>
            </p:nvSpPr>
            <p:spPr bwMode="auto">
              <a:xfrm>
                <a:off x="304800" y="1600200"/>
                <a:ext cx="3265118" cy="13097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w="15875" algn="ctr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itchFamily="18" charset="2"/>
                  <a:buChar char="¡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itchFamily="2" charset="2"/>
                  <a:buChar char="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itchFamily="2" charset="2"/>
                  <a:buChar char="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 dirty="0">
                    <a:latin typeface="Times New Roman" pitchFamily="18" charset="0"/>
                    <a:cs typeface="Times New Roman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≤</m:t>
                    </m:r>
                    <m:r>
                      <a:rPr lang="en-US" altLang="zh-CN" sz="2800" b="1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𝟑</m:t>
                    </m:r>
                    <m:r>
                      <a:rPr lang="en-US" altLang="zh-CN" sz="2800" b="1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,</m:t>
                    </m:r>
                    <m:r>
                      <a:rPr lang="en-US" altLang="zh-CN" sz="2800" b="1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𝟏</m:t>
                    </m:r>
                    <m:r>
                      <a:rPr lang="en-US" altLang="zh-CN" sz="2800" b="1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≤</m:t>
                    </m:r>
                    <m:r>
                      <a:rPr lang="en-US" altLang="zh-CN" sz="2800" b="1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𝟓</m:t>
                    </m:r>
                    <m:r>
                      <a:rPr lang="en-US" altLang="zh-CN" sz="2800" b="1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,</m:t>
                    </m:r>
                    <m:r>
                      <a:rPr lang="en-US" altLang="zh-CN" sz="2800" b="1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𝟏</m:t>
                    </m:r>
                    <m:r>
                      <a:rPr lang="en-US" altLang="zh-CN" sz="2800" b="1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≤</m:t>
                    </m:r>
                    <m:r>
                      <a:rPr lang="en-US" altLang="zh-CN" sz="2800" b="1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𝟔</m:t>
                    </m:r>
                  </m:oMath>
                </a14:m>
                <a:endParaRPr lang="en-US" altLang="zh-CN" sz="2800" b="1" dirty="0">
                  <a:latin typeface="Times New Roman" pitchFamily="18" charset="0"/>
                  <a:ea typeface="Cambria Math"/>
                  <a:cs typeface="Times New Roman" pitchFamily="18" charset="0"/>
                </a:endParaRP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 b="1" dirty="0">
                    <a:latin typeface="Times New Roman" pitchFamily="18" charset="0"/>
                    <a:cs typeface="Times New Roman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≤</m:t>
                    </m:r>
                    <m:r>
                      <a:rPr lang="en-US" altLang="zh-CN" sz="2800" b="1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𝟑𝟎</m:t>
                    </m:r>
                    <m:r>
                      <a:rPr lang="en-US" altLang="zh-CN" sz="2800" b="1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,</m:t>
                    </m:r>
                    <m:r>
                      <a:rPr lang="en-US" altLang="zh-CN" sz="2800" b="1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𝟏</m:t>
                    </m:r>
                    <m:r>
                      <a:rPr lang="en-US" altLang="zh-CN" sz="2800" b="1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≤</m:t>
                    </m:r>
                    <m:r>
                      <a:rPr lang="en-US" altLang="zh-CN" sz="2800" b="1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𝟑𝟓</m:t>
                    </m:r>
                  </m:oMath>
                </a14:m>
                <a:endParaRPr lang="en-US" altLang="zh-CN" sz="28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4" name="Text 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600200"/>
                <a:ext cx="3265118" cy="1309719"/>
              </a:xfrm>
              <a:prstGeom prst="rect">
                <a:avLst/>
              </a:prstGeom>
              <a:blipFill rotWithShape="1">
                <a:blip r:embed="rId1"/>
                <a:stretch>
                  <a:fillRect l="-3918" b="-1261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5" name="右箭头 4"/>
          <p:cNvSpPr/>
          <p:nvPr/>
        </p:nvSpPr>
        <p:spPr>
          <a:xfrm>
            <a:off x="3352800" y="2116253"/>
            <a:ext cx="1384126" cy="409184"/>
          </a:xfrm>
          <a:prstGeom prst="rightArrow">
            <a:avLst/>
          </a:prstGeom>
          <a:gradFill>
            <a:gsLst>
              <a:gs pos="0">
                <a:srgbClr val="A603AB"/>
              </a:gs>
              <a:gs pos="21001">
                <a:srgbClr val="0819FB"/>
              </a:gs>
              <a:gs pos="35001">
                <a:srgbClr val="1A8D48"/>
              </a:gs>
              <a:gs pos="52000">
                <a:srgbClr val="FFFF00"/>
              </a:gs>
              <a:gs pos="73000">
                <a:srgbClr val="EE3F17"/>
              </a:gs>
              <a:gs pos="88000">
                <a:srgbClr val="E81766"/>
              </a:gs>
              <a:gs pos="100000">
                <a:srgbClr val="A603A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 Box 49"/>
          <p:cNvSpPr txBox="1">
            <a:spLocks noChangeArrowheads="1"/>
          </p:cNvSpPr>
          <p:nvPr/>
        </p:nvSpPr>
        <p:spPr bwMode="auto">
          <a:xfrm>
            <a:off x="4800600" y="1915414"/>
            <a:ext cx="2757488" cy="679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是最小元素</a:t>
            </a:r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3569918" y="3934216"/>
            <a:ext cx="1384126" cy="409184"/>
          </a:xfrm>
          <a:prstGeom prst="rightArrow">
            <a:avLst/>
          </a:prstGeom>
          <a:gradFill>
            <a:gsLst>
              <a:gs pos="0">
                <a:srgbClr val="A603AB"/>
              </a:gs>
              <a:gs pos="21001">
                <a:srgbClr val="0819FB"/>
              </a:gs>
              <a:gs pos="35001">
                <a:srgbClr val="1A8D48"/>
              </a:gs>
              <a:gs pos="52000">
                <a:srgbClr val="FFFF00"/>
              </a:gs>
              <a:gs pos="73000">
                <a:srgbClr val="EE3F17"/>
              </a:gs>
              <a:gs pos="88000">
                <a:srgbClr val="E81766"/>
              </a:gs>
              <a:gs pos="100000">
                <a:srgbClr val="A603A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 Box 49"/>
          <p:cNvSpPr txBox="1">
            <a:spLocks noChangeArrowheads="1"/>
          </p:cNvSpPr>
          <p:nvPr/>
        </p:nvSpPr>
        <p:spPr bwMode="auto">
          <a:xfrm>
            <a:off x="5105400" y="3768385"/>
            <a:ext cx="2877254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35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是最大元素</a:t>
            </a:r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云形标注 12"/>
          <p:cNvSpPr/>
          <p:nvPr/>
        </p:nvSpPr>
        <p:spPr>
          <a:xfrm>
            <a:off x="5715000" y="4800600"/>
            <a:ext cx="2895600" cy="1752600"/>
          </a:xfrm>
          <a:prstGeom prst="cloudCallout">
            <a:avLst>
              <a:gd name="adj1" fmla="val -53728"/>
              <a:gd name="adj2" fmla="val -69566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哈斯图法</a:t>
            </a:r>
            <a:endParaRPr lang="zh-CN" altLang="en-US" sz="2800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 Box 49"/>
              <p:cNvSpPr txBox="1">
                <a:spLocks noChangeArrowheads="1"/>
              </p:cNvSpPr>
              <p:nvPr/>
            </p:nvSpPr>
            <p:spPr bwMode="auto">
              <a:xfrm>
                <a:off x="304800" y="3337224"/>
                <a:ext cx="3886200" cy="13871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w="15875" algn="ctr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itchFamily="18" charset="2"/>
                  <a:buChar char="¡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itchFamily="2" charset="2"/>
                  <a:buChar char="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itchFamily="2" charset="2"/>
                  <a:buChar char="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 dirty="0">
                    <a:latin typeface="Times New Roman" pitchFamily="18" charset="0"/>
                    <a:cs typeface="Times New Roman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≤</m:t>
                    </m:r>
                    <m:r>
                      <a:rPr lang="en-US" altLang="zh-CN" sz="2800" b="1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𝟑𝟓</m:t>
                    </m:r>
                    <m:r>
                      <a:rPr lang="en-US" altLang="zh-CN" sz="2800" b="1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,</m:t>
                    </m:r>
                    <m:r>
                      <a:rPr lang="en-US" altLang="zh-CN" sz="2800" b="1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𝟑</m:t>
                    </m:r>
                    <m:r>
                      <a:rPr lang="en-US" altLang="zh-CN" sz="2800" b="1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≤</m:t>
                    </m:r>
                    <m:r>
                      <a:rPr lang="en-US" altLang="zh-CN" sz="2800" b="1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𝟑𝟓</m:t>
                    </m:r>
                    <m:r>
                      <a:rPr lang="en-US" altLang="zh-CN" sz="2800" b="1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,</m:t>
                    </m:r>
                    <m:r>
                      <a:rPr lang="en-US" altLang="zh-CN" sz="2800" b="1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𝟓</m:t>
                    </m:r>
                    <m:r>
                      <a:rPr lang="en-US" altLang="zh-CN" sz="2800" b="1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≤</m:t>
                    </m:r>
                    <m:r>
                      <a:rPr lang="en-US" altLang="zh-CN" sz="2800" b="1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𝟑𝟓</m:t>
                    </m:r>
                  </m:oMath>
                </a14:m>
                <a:endParaRPr lang="en-US" altLang="zh-CN" sz="2800" b="1" dirty="0">
                  <a:latin typeface="Times New Roman" pitchFamily="18" charset="0"/>
                  <a:ea typeface="Cambria Math"/>
                  <a:cs typeface="Times New Roman" pitchFamily="18" charset="0"/>
                </a:endParaRP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 dirty="0">
                    <a:latin typeface="Times New Roman" pitchFamily="18" charset="0"/>
                    <a:cs typeface="Times New Roman" pitchFamily="18" charset="0"/>
                  </a:rPr>
                  <a:t>6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≤</m:t>
                    </m:r>
                    <m:r>
                      <a:rPr lang="en-US" altLang="zh-CN" sz="2800" b="1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𝟑𝟓</m:t>
                    </m:r>
                    <m:r>
                      <a:rPr lang="en-US" altLang="zh-CN" sz="2800" b="1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,</m:t>
                    </m:r>
                    <m:r>
                      <a:rPr lang="en-US" altLang="zh-CN" sz="2800" b="1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𝟑𝟎</m:t>
                    </m:r>
                    <m:r>
                      <a:rPr lang="en-US" altLang="zh-CN" sz="2800" b="1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≤</m:t>
                    </m:r>
                    <m:r>
                      <a:rPr lang="en-US" altLang="zh-CN" sz="2800" b="1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𝟑𝟓</m:t>
                    </m:r>
                  </m:oMath>
                </a14:m>
                <a:endParaRPr lang="en-US" altLang="zh-CN" sz="28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15" name="Text 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3337224"/>
                <a:ext cx="3886200" cy="1387176"/>
              </a:xfrm>
              <a:prstGeom prst="rect">
                <a:avLst/>
              </a:prstGeom>
              <a:blipFill rotWithShape="1">
                <a:blip r:embed="rId2"/>
                <a:stretch>
                  <a:fillRect l="-3292" b="-614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2" grpId="0"/>
      <p:bldP spid="13" grpId="0" animBg="1"/>
      <p:bldP spid="15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-11349" y="3401397"/>
            <a:ext cx="2043183" cy="3139546"/>
          </a:xfrm>
          <a:custGeom>
            <a:avLst/>
            <a:gdLst>
              <a:gd name="connsiteX0" fmla="*/ 0 w 2075234"/>
              <a:gd name="connsiteY0" fmla="*/ 155643 h 2624410"/>
              <a:gd name="connsiteX1" fmla="*/ 32426 w 2075234"/>
              <a:gd name="connsiteY1" fmla="*/ 233464 h 2624410"/>
              <a:gd name="connsiteX2" fmla="*/ 45396 w 2075234"/>
              <a:gd name="connsiteY2" fmla="*/ 272374 h 2624410"/>
              <a:gd name="connsiteX3" fmla="*/ 51881 w 2075234"/>
              <a:gd name="connsiteY3" fmla="*/ 324255 h 2624410"/>
              <a:gd name="connsiteX4" fmla="*/ 58366 w 2075234"/>
              <a:gd name="connsiteY4" fmla="*/ 363166 h 2624410"/>
              <a:gd name="connsiteX5" fmla="*/ 64851 w 2075234"/>
              <a:gd name="connsiteY5" fmla="*/ 453957 h 2624410"/>
              <a:gd name="connsiteX6" fmla="*/ 77821 w 2075234"/>
              <a:gd name="connsiteY6" fmla="*/ 862519 h 2624410"/>
              <a:gd name="connsiteX7" fmla="*/ 84306 w 2075234"/>
              <a:gd name="connsiteY7" fmla="*/ 881974 h 2624410"/>
              <a:gd name="connsiteX8" fmla="*/ 90792 w 2075234"/>
              <a:gd name="connsiteY8" fmla="*/ 914400 h 2624410"/>
              <a:gd name="connsiteX9" fmla="*/ 116732 w 2075234"/>
              <a:gd name="connsiteY9" fmla="*/ 966281 h 2624410"/>
              <a:gd name="connsiteX10" fmla="*/ 162128 w 2075234"/>
              <a:gd name="connsiteY10" fmla="*/ 1076528 h 2624410"/>
              <a:gd name="connsiteX11" fmla="*/ 175098 w 2075234"/>
              <a:gd name="connsiteY11" fmla="*/ 1121923 h 2624410"/>
              <a:gd name="connsiteX12" fmla="*/ 188068 w 2075234"/>
              <a:gd name="connsiteY12" fmla="*/ 1134894 h 2624410"/>
              <a:gd name="connsiteX13" fmla="*/ 220494 w 2075234"/>
              <a:gd name="connsiteY13" fmla="*/ 1199745 h 2624410"/>
              <a:gd name="connsiteX14" fmla="*/ 239949 w 2075234"/>
              <a:gd name="connsiteY14" fmla="*/ 1225685 h 2624410"/>
              <a:gd name="connsiteX15" fmla="*/ 272374 w 2075234"/>
              <a:gd name="connsiteY15" fmla="*/ 1271081 h 2624410"/>
              <a:gd name="connsiteX16" fmla="*/ 291830 w 2075234"/>
              <a:gd name="connsiteY16" fmla="*/ 1316477 h 2624410"/>
              <a:gd name="connsiteX17" fmla="*/ 311285 w 2075234"/>
              <a:gd name="connsiteY17" fmla="*/ 1329447 h 2624410"/>
              <a:gd name="connsiteX18" fmla="*/ 330740 w 2075234"/>
              <a:gd name="connsiteY18" fmla="*/ 1348902 h 2624410"/>
              <a:gd name="connsiteX19" fmla="*/ 356681 w 2075234"/>
              <a:gd name="connsiteY19" fmla="*/ 1381328 h 2624410"/>
              <a:gd name="connsiteX20" fmla="*/ 369651 w 2075234"/>
              <a:gd name="connsiteY20" fmla="*/ 1400783 h 2624410"/>
              <a:gd name="connsiteX21" fmla="*/ 389106 w 2075234"/>
              <a:gd name="connsiteY21" fmla="*/ 1420238 h 2624410"/>
              <a:gd name="connsiteX22" fmla="*/ 408562 w 2075234"/>
              <a:gd name="connsiteY22" fmla="*/ 1446179 h 2624410"/>
              <a:gd name="connsiteX23" fmla="*/ 453957 w 2075234"/>
              <a:gd name="connsiteY23" fmla="*/ 1491574 h 2624410"/>
              <a:gd name="connsiteX24" fmla="*/ 479898 w 2075234"/>
              <a:gd name="connsiteY24" fmla="*/ 1530485 h 2624410"/>
              <a:gd name="connsiteX25" fmla="*/ 531779 w 2075234"/>
              <a:gd name="connsiteY25" fmla="*/ 1588851 h 2624410"/>
              <a:gd name="connsiteX26" fmla="*/ 564204 w 2075234"/>
              <a:gd name="connsiteY26" fmla="*/ 1634247 h 2624410"/>
              <a:gd name="connsiteX27" fmla="*/ 609600 w 2075234"/>
              <a:gd name="connsiteY27" fmla="*/ 1699098 h 2624410"/>
              <a:gd name="connsiteX28" fmla="*/ 635540 w 2075234"/>
              <a:gd name="connsiteY28" fmla="*/ 1725038 h 2624410"/>
              <a:gd name="connsiteX29" fmla="*/ 642026 w 2075234"/>
              <a:gd name="connsiteY29" fmla="*/ 1744494 h 2624410"/>
              <a:gd name="connsiteX30" fmla="*/ 661481 w 2075234"/>
              <a:gd name="connsiteY30" fmla="*/ 1770434 h 2624410"/>
              <a:gd name="connsiteX31" fmla="*/ 674451 w 2075234"/>
              <a:gd name="connsiteY31" fmla="*/ 1789889 h 2624410"/>
              <a:gd name="connsiteX32" fmla="*/ 713362 w 2075234"/>
              <a:gd name="connsiteY32" fmla="*/ 1841770 h 2624410"/>
              <a:gd name="connsiteX33" fmla="*/ 726332 w 2075234"/>
              <a:gd name="connsiteY33" fmla="*/ 1867711 h 2624410"/>
              <a:gd name="connsiteX34" fmla="*/ 745787 w 2075234"/>
              <a:gd name="connsiteY34" fmla="*/ 1887166 h 2624410"/>
              <a:gd name="connsiteX35" fmla="*/ 758757 w 2075234"/>
              <a:gd name="connsiteY35" fmla="*/ 1906621 h 2624410"/>
              <a:gd name="connsiteX36" fmla="*/ 778213 w 2075234"/>
              <a:gd name="connsiteY36" fmla="*/ 1932562 h 2624410"/>
              <a:gd name="connsiteX37" fmla="*/ 823609 w 2075234"/>
              <a:gd name="connsiteY37" fmla="*/ 1990928 h 2624410"/>
              <a:gd name="connsiteX38" fmla="*/ 869004 w 2075234"/>
              <a:gd name="connsiteY38" fmla="*/ 2049294 h 2624410"/>
              <a:gd name="connsiteX39" fmla="*/ 894945 w 2075234"/>
              <a:gd name="connsiteY39" fmla="*/ 2068749 h 2624410"/>
              <a:gd name="connsiteX40" fmla="*/ 940340 w 2075234"/>
              <a:gd name="connsiteY40" fmla="*/ 2133600 h 2624410"/>
              <a:gd name="connsiteX41" fmla="*/ 979251 w 2075234"/>
              <a:gd name="connsiteY41" fmla="*/ 2172511 h 2624410"/>
              <a:gd name="connsiteX42" fmla="*/ 1018162 w 2075234"/>
              <a:gd name="connsiteY42" fmla="*/ 2211421 h 2624410"/>
              <a:gd name="connsiteX43" fmla="*/ 1057072 w 2075234"/>
              <a:gd name="connsiteY43" fmla="*/ 2243847 h 2624410"/>
              <a:gd name="connsiteX44" fmla="*/ 1095983 w 2075234"/>
              <a:gd name="connsiteY44" fmla="*/ 2269787 h 2624410"/>
              <a:gd name="connsiteX45" fmla="*/ 1147864 w 2075234"/>
              <a:gd name="connsiteY45" fmla="*/ 2321668 h 2624410"/>
              <a:gd name="connsiteX46" fmla="*/ 1167319 w 2075234"/>
              <a:gd name="connsiteY46" fmla="*/ 2334638 h 2624410"/>
              <a:gd name="connsiteX47" fmla="*/ 1238655 w 2075234"/>
              <a:gd name="connsiteY47" fmla="*/ 2386519 h 2624410"/>
              <a:gd name="connsiteX48" fmla="*/ 1271081 w 2075234"/>
              <a:gd name="connsiteY48" fmla="*/ 2412460 h 2624410"/>
              <a:gd name="connsiteX49" fmla="*/ 1297021 w 2075234"/>
              <a:gd name="connsiteY49" fmla="*/ 2425430 h 2624410"/>
              <a:gd name="connsiteX50" fmla="*/ 1355387 w 2075234"/>
              <a:gd name="connsiteY50" fmla="*/ 2457855 h 2624410"/>
              <a:gd name="connsiteX51" fmla="*/ 1368357 w 2075234"/>
              <a:gd name="connsiteY51" fmla="*/ 2470826 h 2624410"/>
              <a:gd name="connsiteX52" fmla="*/ 1387813 w 2075234"/>
              <a:gd name="connsiteY52" fmla="*/ 2477311 h 2624410"/>
              <a:gd name="connsiteX53" fmla="*/ 1413753 w 2075234"/>
              <a:gd name="connsiteY53" fmla="*/ 2490281 h 2624410"/>
              <a:gd name="connsiteX54" fmla="*/ 1459149 w 2075234"/>
              <a:gd name="connsiteY54" fmla="*/ 2516221 h 2624410"/>
              <a:gd name="connsiteX55" fmla="*/ 1485089 w 2075234"/>
              <a:gd name="connsiteY55" fmla="*/ 2529191 h 2624410"/>
              <a:gd name="connsiteX56" fmla="*/ 1530485 w 2075234"/>
              <a:gd name="connsiteY56" fmla="*/ 2555132 h 2624410"/>
              <a:gd name="connsiteX57" fmla="*/ 1569396 w 2075234"/>
              <a:gd name="connsiteY57" fmla="*/ 2568102 h 2624410"/>
              <a:gd name="connsiteX58" fmla="*/ 1588851 w 2075234"/>
              <a:gd name="connsiteY58" fmla="*/ 2574587 h 2624410"/>
              <a:gd name="connsiteX59" fmla="*/ 1614792 w 2075234"/>
              <a:gd name="connsiteY59" fmla="*/ 2581072 h 2624410"/>
              <a:gd name="connsiteX60" fmla="*/ 1660187 w 2075234"/>
              <a:gd name="connsiteY60" fmla="*/ 2594043 h 2624410"/>
              <a:gd name="connsiteX61" fmla="*/ 1770434 w 2075234"/>
              <a:gd name="connsiteY61" fmla="*/ 2607013 h 2624410"/>
              <a:gd name="connsiteX62" fmla="*/ 1971472 w 2075234"/>
              <a:gd name="connsiteY62" fmla="*/ 2613498 h 2624410"/>
              <a:gd name="connsiteX63" fmla="*/ 1997413 w 2075234"/>
              <a:gd name="connsiteY63" fmla="*/ 2561617 h 2624410"/>
              <a:gd name="connsiteX64" fmla="*/ 2010383 w 2075234"/>
              <a:gd name="connsiteY64" fmla="*/ 2522706 h 2624410"/>
              <a:gd name="connsiteX65" fmla="*/ 2016868 w 2075234"/>
              <a:gd name="connsiteY65" fmla="*/ 2483796 h 2624410"/>
              <a:gd name="connsiteX66" fmla="*/ 2010383 w 2075234"/>
              <a:gd name="connsiteY66" fmla="*/ 2295728 h 2624410"/>
              <a:gd name="connsiteX67" fmla="*/ 1990928 w 2075234"/>
              <a:gd name="connsiteY67" fmla="*/ 2237362 h 2624410"/>
              <a:gd name="connsiteX68" fmla="*/ 1984443 w 2075234"/>
              <a:gd name="connsiteY68" fmla="*/ 2204936 h 2624410"/>
              <a:gd name="connsiteX69" fmla="*/ 1977957 w 2075234"/>
              <a:gd name="connsiteY69" fmla="*/ 2166026 h 2624410"/>
              <a:gd name="connsiteX70" fmla="*/ 1952017 w 2075234"/>
              <a:gd name="connsiteY70" fmla="*/ 2101174 h 2624410"/>
              <a:gd name="connsiteX71" fmla="*/ 1939047 w 2075234"/>
              <a:gd name="connsiteY71" fmla="*/ 2055779 h 2624410"/>
              <a:gd name="connsiteX72" fmla="*/ 1932562 w 2075234"/>
              <a:gd name="connsiteY72" fmla="*/ 2036323 h 2624410"/>
              <a:gd name="connsiteX73" fmla="*/ 1913106 w 2075234"/>
              <a:gd name="connsiteY73" fmla="*/ 1964987 h 2624410"/>
              <a:gd name="connsiteX74" fmla="*/ 1893651 w 2075234"/>
              <a:gd name="connsiteY74" fmla="*/ 1893651 h 2624410"/>
              <a:gd name="connsiteX75" fmla="*/ 1887166 w 2075234"/>
              <a:gd name="connsiteY75" fmla="*/ 1854740 h 2624410"/>
              <a:gd name="connsiteX76" fmla="*/ 1867711 w 2075234"/>
              <a:gd name="connsiteY76" fmla="*/ 1835285 h 2624410"/>
              <a:gd name="connsiteX77" fmla="*/ 1841770 w 2075234"/>
              <a:gd name="connsiteY77" fmla="*/ 1750979 h 2624410"/>
              <a:gd name="connsiteX78" fmla="*/ 1835285 w 2075234"/>
              <a:gd name="connsiteY78" fmla="*/ 1705583 h 2624410"/>
              <a:gd name="connsiteX79" fmla="*/ 1822315 w 2075234"/>
              <a:gd name="connsiteY79" fmla="*/ 1679643 h 2624410"/>
              <a:gd name="connsiteX80" fmla="*/ 1815830 w 2075234"/>
              <a:gd name="connsiteY80" fmla="*/ 1653702 h 2624410"/>
              <a:gd name="connsiteX81" fmla="*/ 1796374 w 2075234"/>
              <a:gd name="connsiteY81" fmla="*/ 1601821 h 2624410"/>
              <a:gd name="connsiteX82" fmla="*/ 1789889 w 2075234"/>
              <a:gd name="connsiteY82" fmla="*/ 1569396 h 2624410"/>
              <a:gd name="connsiteX83" fmla="*/ 1783404 w 2075234"/>
              <a:gd name="connsiteY83" fmla="*/ 1517515 h 2624410"/>
              <a:gd name="connsiteX84" fmla="*/ 1770434 w 2075234"/>
              <a:gd name="connsiteY84" fmla="*/ 1478604 h 2624410"/>
              <a:gd name="connsiteX85" fmla="*/ 1757464 w 2075234"/>
              <a:gd name="connsiteY85" fmla="*/ 1400783 h 2624410"/>
              <a:gd name="connsiteX86" fmla="*/ 1744494 w 2075234"/>
              <a:gd name="connsiteY86" fmla="*/ 1361872 h 2624410"/>
              <a:gd name="connsiteX87" fmla="*/ 1731523 w 2075234"/>
              <a:gd name="connsiteY87" fmla="*/ 1303506 h 2624410"/>
              <a:gd name="connsiteX88" fmla="*/ 1712068 w 2075234"/>
              <a:gd name="connsiteY88" fmla="*/ 1245140 h 2624410"/>
              <a:gd name="connsiteX89" fmla="*/ 1692613 w 2075234"/>
              <a:gd name="connsiteY89" fmla="*/ 1147864 h 2624410"/>
              <a:gd name="connsiteX90" fmla="*/ 1686128 w 2075234"/>
              <a:gd name="connsiteY90" fmla="*/ 1057072 h 2624410"/>
              <a:gd name="connsiteX91" fmla="*/ 1673157 w 2075234"/>
              <a:gd name="connsiteY91" fmla="*/ 979251 h 2624410"/>
              <a:gd name="connsiteX92" fmla="*/ 1679643 w 2075234"/>
              <a:gd name="connsiteY92" fmla="*/ 804153 h 2624410"/>
              <a:gd name="connsiteX93" fmla="*/ 1692613 w 2075234"/>
              <a:gd name="connsiteY93" fmla="*/ 784698 h 2624410"/>
              <a:gd name="connsiteX94" fmla="*/ 1718553 w 2075234"/>
              <a:gd name="connsiteY94" fmla="*/ 739302 h 2624410"/>
              <a:gd name="connsiteX95" fmla="*/ 1744494 w 2075234"/>
              <a:gd name="connsiteY95" fmla="*/ 719847 h 2624410"/>
              <a:gd name="connsiteX96" fmla="*/ 1789889 w 2075234"/>
              <a:gd name="connsiteY96" fmla="*/ 687421 h 2624410"/>
              <a:gd name="connsiteX97" fmla="*/ 1828800 w 2075234"/>
              <a:gd name="connsiteY97" fmla="*/ 654996 h 2624410"/>
              <a:gd name="connsiteX98" fmla="*/ 1867711 w 2075234"/>
              <a:gd name="connsiteY98" fmla="*/ 622570 h 2624410"/>
              <a:gd name="connsiteX99" fmla="*/ 1880681 w 2075234"/>
              <a:gd name="connsiteY99" fmla="*/ 603115 h 2624410"/>
              <a:gd name="connsiteX100" fmla="*/ 1900136 w 2075234"/>
              <a:gd name="connsiteY100" fmla="*/ 590145 h 2624410"/>
              <a:gd name="connsiteX101" fmla="*/ 1952017 w 2075234"/>
              <a:gd name="connsiteY101" fmla="*/ 551234 h 2624410"/>
              <a:gd name="connsiteX102" fmla="*/ 1977957 w 2075234"/>
              <a:gd name="connsiteY102" fmla="*/ 538264 h 2624410"/>
              <a:gd name="connsiteX103" fmla="*/ 2003898 w 2075234"/>
              <a:gd name="connsiteY103" fmla="*/ 512323 h 2624410"/>
              <a:gd name="connsiteX104" fmla="*/ 2042809 w 2075234"/>
              <a:gd name="connsiteY104" fmla="*/ 486383 h 2624410"/>
              <a:gd name="connsiteX105" fmla="*/ 2049294 w 2075234"/>
              <a:gd name="connsiteY105" fmla="*/ 466928 h 2624410"/>
              <a:gd name="connsiteX106" fmla="*/ 2062264 w 2075234"/>
              <a:gd name="connsiteY106" fmla="*/ 447472 h 2624410"/>
              <a:gd name="connsiteX107" fmla="*/ 2068749 w 2075234"/>
              <a:gd name="connsiteY107" fmla="*/ 421532 h 2624410"/>
              <a:gd name="connsiteX108" fmla="*/ 2075234 w 2075234"/>
              <a:gd name="connsiteY108" fmla="*/ 402077 h 2624410"/>
              <a:gd name="connsiteX109" fmla="*/ 2068749 w 2075234"/>
              <a:gd name="connsiteY109" fmla="*/ 278860 h 2624410"/>
              <a:gd name="connsiteX110" fmla="*/ 2062264 w 2075234"/>
              <a:gd name="connsiteY110" fmla="*/ 259404 h 2624410"/>
              <a:gd name="connsiteX111" fmla="*/ 2036323 w 2075234"/>
              <a:gd name="connsiteY111" fmla="*/ 220494 h 2624410"/>
              <a:gd name="connsiteX112" fmla="*/ 2010383 w 2075234"/>
              <a:gd name="connsiteY112" fmla="*/ 188068 h 2624410"/>
              <a:gd name="connsiteX113" fmla="*/ 1964987 w 2075234"/>
              <a:gd name="connsiteY113" fmla="*/ 155643 h 2624410"/>
              <a:gd name="connsiteX114" fmla="*/ 1926077 w 2075234"/>
              <a:gd name="connsiteY114" fmla="*/ 136187 h 2624410"/>
              <a:gd name="connsiteX115" fmla="*/ 1880681 w 2075234"/>
              <a:gd name="connsiteY115" fmla="*/ 110247 h 2624410"/>
              <a:gd name="connsiteX116" fmla="*/ 1809345 w 2075234"/>
              <a:gd name="connsiteY116" fmla="*/ 84306 h 2624410"/>
              <a:gd name="connsiteX117" fmla="*/ 1783404 w 2075234"/>
              <a:gd name="connsiteY117" fmla="*/ 77821 h 2624410"/>
              <a:gd name="connsiteX118" fmla="*/ 1744494 w 2075234"/>
              <a:gd name="connsiteY118" fmla="*/ 64851 h 2624410"/>
              <a:gd name="connsiteX119" fmla="*/ 1725038 w 2075234"/>
              <a:gd name="connsiteY119" fmla="*/ 58366 h 2624410"/>
              <a:gd name="connsiteX120" fmla="*/ 1699098 w 2075234"/>
              <a:gd name="connsiteY120" fmla="*/ 51881 h 2624410"/>
              <a:gd name="connsiteX121" fmla="*/ 1634247 w 2075234"/>
              <a:gd name="connsiteY121" fmla="*/ 32426 h 2624410"/>
              <a:gd name="connsiteX122" fmla="*/ 1601821 w 2075234"/>
              <a:gd name="connsiteY122" fmla="*/ 25940 h 2624410"/>
              <a:gd name="connsiteX123" fmla="*/ 1575881 w 2075234"/>
              <a:gd name="connsiteY123" fmla="*/ 19455 h 2624410"/>
              <a:gd name="connsiteX124" fmla="*/ 1543455 w 2075234"/>
              <a:gd name="connsiteY124" fmla="*/ 12970 h 2624410"/>
              <a:gd name="connsiteX125" fmla="*/ 1524000 w 2075234"/>
              <a:gd name="connsiteY125" fmla="*/ 6485 h 2624410"/>
              <a:gd name="connsiteX126" fmla="*/ 1446179 w 2075234"/>
              <a:gd name="connsiteY126" fmla="*/ 0 h 2624410"/>
              <a:gd name="connsiteX127" fmla="*/ 752272 w 2075234"/>
              <a:gd name="connsiteY127" fmla="*/ 19455 h 2624410"/>
              <a:gd name="connsiteX128" fmla="*/ 687421 w 2075234"/>
              <a:gd name="connsiteY128" fmla="*/ 32426 h 2624410"/>
              <a:gd name="connsiteX129" fmla="*/ 642026 w 2075234"/>
              <a:gd name="connsiteY129" fmla="*/ 38911 h 2624410"/>
              <a:gd name="connsiteX130" fmla="*/ 603115 w 2075234"/>
              <a:gd name="connsiteY130" fmla="*/ 45396 h 2624410"/>
              <a:gd name="connsiteX131" fmla="*/ 570689 w 2075234"/>
              <a:gd name="connsiteY131" fmla="*/ 51881 h 2624410"/>
              <a:gd name="connsiteX132" fmla="*/ 551234 w 2075234"/>
              <a:gd name="connsiteY132" fmla="*/ 58366 h 2624410"/>
              <a:gd name="connsiteX133" fmla="*/ 440987 w 2075234"/>
              <a:gd name="connsiteY133" fmla="*/ 71336 h 2624410"/>
              <a:gd name="connsiteX134" fmla="*/ 408562 w 2075234"/>
              <a:gd name="connsiteY134" fmla="*/ 77821 h 2624410"/>
              <a:gd name="connsiteX135" fmla="*/ 363166 w 2075234"/>
              <a:gd name="connsiteY135" fmla="*/ 84306 h 2624410"/>
              <a:gd name="connsiteX136" fmla="*/ 291830 w 2075234"/>
              <a:gd name="connsiteY136" fmla="*/ 97277 h 2624410"/>
              <a:gd name="connsiteX137" fmla="*/ 226979 w 2075234"/>
              <a:gd name="connsiteY137" fmla="*/ 103762 h 2624410"/>
              <a:gd name="connsiteX138" fmla="*/ 136187 w 2075234"/>
              <a:gd name="connsiteY138" fmla="*/ 123217 h 2624410"/>
              <a:gd name="connsiteX139" fmla="*/ 77821 w 2075234"/>
              <a:gd name="connsiteY139" fmla="*/ 142672 h 2624410"/>
              <a:gd name="connsiteX140" fmla="*/ 25940 w 2075234"/>
              <a:gd name="connsiteY140" fmla="*/ 155643 h 2624410"/>
              <a:gd name="connsiteX141" fmla="*/ 0 w 2075234"/>
              <a:gd name="connsiteY141" fmla="*/ 155643 h 2624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2075234" h="2624410">
                <a:moveTo>
                  <a:pt x="0" y="155643"/>
                </a:moveTo>
                <a:cubicBezTo>
                  <a:pt x="10809" y="181583"/>
                  <a:pt x="23539" y="206804"/>
                  <a:pt x="32426" y="233464"/>
                </a:cubicBezTo>
                <a:lnTo>
                  <a:pt x="45396" y="272374"/>
                </a:lnTo>
                <a:cubicBezTo>
                  <a:pt x="47558" y="289668"/>
                  <a:pt x="49416" y="307002"/>
                  <a:pt x="51881" y="324255"/>
                </a:cubicBezTo>
                <a:cubicBezTo>
                  <a:pt x="53741" y="337272"/>
                  <a:pt x="57058" y="350082"/>
                  <a:pt x="58366" y="363166"/>
                </a:cubicBezTo>
                <a:cubicBezTo>
                  <a:pt x="61385" y="393356"/>
                  <a:pt x="62689" y="423693"/>
                  <a:pt x="64851" y="453957"/>
                </a:cubicBezTo>
                <a:cubicBezTo>
                  <a:pt x="69174" y="590144"/>
                  <a:pt x="71634" y="726404"/>
                  <a:pt x="77821" y="862519"/>
                </a:cubicBezTo>
                <a:cubicBezTo>
                  <a:pt x="78131" y="869348"/>
                  <a:pt x="82648" y="875342"/>
                  <a:pt x="84306" y="881974"/>
                </a:cubicBezTo>
                <a:cubicBezTo>
                  <a:pt x="86980" y="892668"/>
                  <a:pt x="86835" y="904112"/>
                  <a:pt x="90792" y="914400"/>
                </a:cubicBezTo>
                <a:cubicBezTo>
                  <a:pt x="97733" y="932446"/>
                  <a:pt x="110618" y="947938"/>
                  <a:pt x="116732" y="966281"/>
                </a:cubicBezTo>
                <a:cubicBezTo>
                  <a:pt x="151091" y="1069358"/>
                  <a:pt x="124989" y="1039389"/>
                  <a:pt x="162128" y="1076528"/>
                </a:cubicBezTo>
                <a:cubicBezTo>
                  <a:pt x="166451" y="1091660"/>
                  <a:pt x="168707" y="1107542"/>
                  <a:pt x="175098" y="1121923"/>
                </a:cubicBezTo>
                <a:cubicBezTo>
                  <a:pt x="177581" y="1127510"/>
                  <a:pt x="184987" y="1129613"/>
                  <a:pt x="188068" y="1134894"/>
                </a:cubicBezTo>
                <a:cubicBezTo>
                  <a:pt x="200246" y="1155770"/>
                  <a:pt x="205993" y="1180410"/>
                  <a:pt x="220494" y="1199745"/>
                </a:cubicBezTo>
                <a:cubicBezTo>
                  <a:pt x="226979" y="1208392"/>
                  <a:pt x="234221" y="1216520"/>
                  <a:pt x="239949" y="1225685"/>
                </a:cubicBezTo>
                <a:cubicBezTo>
                  <a:pt x="268402" y="1271211"/>
                  <a:pt x="235286" y="1233993"/>
                  <a:pt x="272374" y="1271081"/>
                </a:cubicBezTo>
                <a:cubicBezTo>
                  <a:pt x="276879" y="1284594"/>
                  <a:pt x="282928" y="1305795"/>
                  <a:pt x="291830" y="1316477"/>
                </a:cubicBezTo>
                <a:cubicBezTo>
                  <a:pt x="296820" y="1322465"/>
                  <a:pt x="305297" y="1324457"/>
                  <a:pt x="311285" y="1329447"/>
                </a:cubicBezTo>
                <a:cubicBezTo>
                  <a:pt x="318330" y="1335318"/>
                  <a:pt x="324255" y="1342417"/>
                  <a:pt x="330740" y="1348902"/>
                </a:cubicBezTo>
                <a:cubicBezTo>
                  <a:pt x="343367" y="1386777"/>
                  <a:pt x="327347" y="1351993"/>
                  <a:pt x="356681" y="1381328"/>
                </a:cubicBezTo>
                <a:cubicBezTo>
                  <a:pt x="362192" y="1386839"/>
                  <a:pt x="364661" y="1394795"/>
                  <a:pt x="369651" y="1400783"/>
                </a:cubicBezTo>
                <a:cubicBezTo>
                  <a:pt x="375522" y="1407828"/>
                  <a:pt x="383137" y="1413275"/>
                  <a:pt x="389106" y="1420238"/>
                </a:cubicBezTo>
                <a:cubicBezTo>
                  <a:pt x="396140" y="1428445"/>
                  <a:pt x="401291" y="1438181"/>
                  <a:pt x="408562" y="1446179"/>
                </a:cubicBezTo>
                <a:cubicBezTo>
                  <a:pt x="422957" y="1462013"/>
                  <a:pt x="453957" y="1491574"/>
                  <a:pt x="453957" y="1491574"/>
                </a:cubicBezTo>
                <a:cubicBezTo>
                  <a:pt x="466362" y="1528784"/>
                  <a:pt x="451560" y="1494050"/>
                  <a:pt x="479898" y="1530485"/>
                </a:cubicBezTo>
                <a:cubicBezTo>
                  <a:pt x="524607" y="1587969"/>
                  <a:pt x="484510" y="1553401"/>
                  <a:pt x="531779" y="1588851"/>
                </a:cubicBezTo>
                <a:cubicBezTo>
                  <a:pt x="543158" y="1634365"/>
                  <a:pt x="528378" y="1598421"/>
                  <a:pt x="564204" y="1634247"/>
                </a:cubicBezTo>
                <a:cubicBezTo>
                  <a:pt x="576755" y="1646798"/>
                  <a:pt x="601113" y="1688489"/>
                  <a:pt x="609600" y="1699098"/>
                </a:cubicBezTo>
                <a:cubicBezTo>
                  <a:pt x="617239" y="1708647"/>
                  <a:pt x="626893" y="1716391"/>
                  <a:pt x="635540" y="1725038"/>
                </a:cubicBezTo>
                <a:cubicBezTo>
                  <a:pt x="637702" y="1731523"/>
                  <a:pt x="638634" y="1738559"/>
                  <a:pt x="642026" y="1744494"/>
                </a:cubicBezTo>
                <a:cubicBezTo>
                  <a:pt x="647389" y="1753878"/>
                  <a:pt x="655199" y="1761639"/>
                  <a:pt x="661481" y="1770434"/>
                </a:cubicBezTo>
                <a:cubicBezTo>
                  <a:pt x="666011" y="1776776"/>
                  <a:pt x="669867" y="1783586"/>
                  <a:pt x="674451" y="1789889"/>
                </a:cubicBezTo>
                <a:cubicBezTo>
                  <a:pt x="687166" y="1807372"/>
                  <a:pt x="703695" y="1822435"/>
                  <a:pt x="713362" y="1841770"/>
                </a:cubicBezTo>
                <a:cubicBezTo>
                  <a:pt x="717685" y="1850417"/>
                  <a:pt x="720713" y="1859844"/>
                  <a:pt x="726332" y="1867711"/>
                </a:cubicBezTo>
                <a:cubicBezTo>
                  <a:pt x="731663" y="1875174"/>
                  <a:pt x="739916" y="1880121"/>
                  <a:pt x="745787" y="1887166"/>
                </a:cubicBezTo>
                <a:cubicBezTo>
                  <a:pt x="750777" y="1893154"/>
                  <a:pt x="754227" y="1900279"/>
                  <a:pt x="758757" y="1906621"/>
                </a:cubicBezTo>
                <a:cubicBezTo>
                  <a:pt x="765040" y="1915416"/>
                  <a:pt x="772217" y="1923569"/>
                  <a:pt x="778213" y="1932562"/>
                </a:cubicBezTo>
                <a:cubicBezTo>
                  <a:pt x="834797" y="2017437"/>
                  <a:pt x="758838" y="1915362"/>
                  <a:pt x="823609" y="1990928"/>
                </a:cubicBezTo>
                <a:cubicBezTo>
                  <a:pt x="869886" y="2044918"/>
                  <a:pt x="779726" y="1960016"/>
                  <a:pt x="869004" y="2049294"/>
                </a:cubicBezTo>
                <a:cubicBezTo>
                  <a:pt x="876647" y="2056937"/>
                  <a:pt x="886298" y="2062264"/>
                  <a:pt x="894945" y="2068749"/>
                </a:cubicBezTo>
                <a:cubicBezTo>
                  <a:pt x="903141" y="2081043"/>
                  <a:pt x="927992" y="2119880"/>
                  <a:pt x="940340" y="2133600"/>
                </a:cubicBezTo>
                <a:cubicBezTo>
                  <a:pt x="952611" y="2147234"/>
                  <a:pt x="969076" y="2157249"/>
                  <a:pt x="979251" y="2172511"/>
                </a:cubicBezTo>
                <a:cubicBezTo>
                  <a:pt x="1002085" y="2206762"/>
                  <a:pt x="980621" y="2179243"/>
                  <a:pt x="1018162" y="2211421"/>
                </a:cubicBezTo>
                <a:cubicBezTo>
                  <a:pt x="1061859" y="2248875"/>
                  <a:pt x="1014068" y="2215178"/>
                  <a:pt x="1057072" y="2243847"/>
                </a:cubicBezTo>
                <a:cubicBezTo>
                  <a:pt x="1094522" y="2300017"/>
                  <a:pt x="1040144" y="2227907"/>
                  <a:pt x="1095983" y="2269787"/>
                </a:cubicBezTo>
                <a:cubicBezTo>
                  <a:pt x="1115549" y="2284461"/>
                  <a:pt x="1127515" y="2308102"/>
                  <a:pt x="1147864" y="2321668"/>
                </a:cubicBezTo>
                <a:cubicBezTo>
                  <a:pt x="1154349" y="2325991"/>
                  <a:pt x="1161526" y="2329424"/>
                  <a:pt x="1167319" y="2334638"/>
                </a:cubicBezTo>
                <a:cubicBezTo>
                  <a:pt x="1226971" y="2388325"/>
                  <a:pt x="1188642" y="2374016"/>
                  <a:pt x="1238655" y="2386519"/>
                </a:cubicBezTo>
                <a:cubicBezTo>
                  <a:pt x="1252857" y="2400720"/>
                  <a:pt x="1251995" y="2401554"/>
                  <a:pt x="1271081" y="2412460"/>
                </a:cubicBezTo>
                <a:cubicBezTo>
                  <a:pt x="1279474" y="2417256"/>
                  <a:pt x="1288731" y="2420456"/>
                  <a:pt x="1297021" y="2425430"/>
                </a:cubicBezTo>
                <a:cubicBezTo>
                  <a:pt x="1352769" y="2458878"/>
                  <a:pt x="1316255" y="2444811"/>
                  <a:pt x="1355387" y="2457855"/>
                </a:cubicBezTo>
                <a:cubicBezTo>
                  <a:pt x="1359710" y="2462179"/>
                  <a:pt x="1363114" y="2467680"/>
                  <a:pt x="1368357" y="2470826"/>
                </a:cubicBezTo>
                <a:cubicBezTo>
                  <a:pt x="1374219" y="2474343"/>
                  <a:pt x="1381530" y="2474618"/>
                  <a:pt x="1387813" y="2477311"/>
                </a:cubicBezTo>
                <a:cubicBezTo>
                  <a:pt x="1396699" y="2481119"/>
                  <a:pt x="1405555" y="2485157"/>
                  <a:pt x="1413753" y="2490281"/>
                </a:cubicBezTo>
                <a:cubicBezTo>
                  <a:pt x="1487926" y="2536639"/>
                  <a:pt x="1402395" y="2491898"/>
                  <a:pt x="1459149" y="2516221"/>
                </a:cubicBezTo>
                <a:cubicBezTo>
                  <a:pt x="1468035" y="2520029"/>
                  <a:pt x="1476695" y="2524395"/>
                  <a:pt x="1485089" y="2529191"/>
                </a:cubicBezTo>
                <a:cubicBezTo>
                  <a:pt x="1512387" y="2544790"/>
                  <a:pt x="1497823" y="2542067"/>
                  <a:pt x="1530485" y="2555132"/>
                </a:cubicBezTo>
                <a:cubicBezTo>
                  <a:pt x="1543179" y="2560210"/>
                  <a:pt x="1556426" y="2563779"/>
                  <a:pt x="1569396" y="2568102"/>
                </a:cubicBezTo>
                <a:cubicBezTo>
                  <a:pt x="1575881" y="2570264"/>
                  <a:pt x="1582219" y="2572929"/>
                  <a:pt x="1588851" y="2574587"/>
                </a:cubicBezTo>
                <a:cubicBezTo>
                  <a:pt x="1597498" y="2576749"/>
                  <a:pt x="1606222" y="2578623"/>
                  <a:pt x="1614792" y="2581072"/>
                </a:cubicBezTo>
                <a:cubicBezTo>
                  <a:pt x="1643631" y="2589311"/>
                  <a:pt x="1626405" y="2587286"/>
                  <a:pt x="1660187" y="2594043"/>
                </a:cubicBezTo>
                <a:cubicBezTo>
                  <a:pt x="1703557" y="2602718"/>
                  <a:pt x="1720672" y="2602489"/>
                  <a:pt x="1770434" y="2607013"/>
                </a:cubicBezTo>
                <a:cubicBezTo>
                  <a:pt x="1860655" y="2637086"/>
                  <a:pt x="1795684" y="2620529"/>
                  <a:pt x="1971472" y="2613498"/>
                </a:cubicBezTo>
                <a:cubicBezTo>
                  <a:pt x="1994111" y="2590861"/>
                  <a:pt x="1982509" y="2606329"/>
                  <a:pt x="1997413" y="2561617"/>
                </a:cubicBezTo>
                <a:lnTo>
                  <a:pt x="2010383" y="2522706"/>
                </a:lnTo>
                <a:lnTo>
                  <a:pt x="2016868" y="2483796"/>
                </a:lnTo>
                <a:cubicBezTo>
                  <a:pt x="2014706" y="2421107"/>
                  <a:pt x="2016949" y="2358110"/>
                  <a:pt x="2010383" y="2295728"/>
                </a:cubicBezTo>
                <a:cubicBezTo>
                  <a:pt x="2008236" y="2275333"/>
                  <a:pt x="1994950" y="2257471"/>
                  <a:pt x="1990928" y="2237362"/>
                </a:cubicBezTo>
                <a:cubicBezTo>
                  <a:pt x="1988766" y="2226553"/>
                  <a:pt x="1986415" y="2215781"/>
                  <a:pt x="1984443" y="2204936"/>
                </a:cubicBezTo>
                <a:cubicBezTo>
                  <a:pt x="1982091" y="2191999"/>
                  <a:pt x="1981146" y="2178782"/>
                  <a:pt x="1977957" y="2166026"/>
                </a:cubicBezTo>
                <a:cubicBezTo>
                  <a:pt x="1966147" y="2118788"/>
                  <a:pt x="1968119" y="2138746"/>
                  <a:pt x="1952017" y="2101174"/>
                </a:cubicBezTo>
                <a:cubicBezTo>
                  <a:pt x="1945353" y="2085625"/>
                  <a:pt x="1943748" y="2072234"/>
                  <a:pt x="1939047" y="2055779"/>
                </a:cubicBezTo>
                <a:cubicBezTo>
                  <a:pt x="1937169" y="2049206"/>
                  <a:pt x="1934526" y="2042871"/>
                  <a:pt x="1932562" y="2036323"/>
                </a:cubicBezTo>
                <a:cubicBezTo>
                  <a:pt x="1930927" y="2030872"/>
                  <a:pt x="1915603" y="1978718"/>
                  <a:pt x="1913106" y="1964987"/>
                </a:cubicBezTo>
                <a:cubicBezTo>
                  <a:pt x="1901887" y="1903288"/>
                  <a:pt x="1915586" y="1937521"/>
                  <a:pt x="1893651" y="1893651"/>
                </a:cubicBezTo>
                <a:cubicBezTo>
                  <a:pt x="1891489" y="1880681"/>
                  <a:pt x="1892506" y="1866756"/>
                  <a:pt x="1887166" y="1854740"/>
                </a:cubicBezTo>
                <a:cubicBezTo>
                  <a:pt x="1883441" y="1846359"/>
                  <a:pt x="1871003" y="1843845"/>
                  <a:pt x="1867711" y="1835285"/>
                </a:cubicBezTo>
                <a:cubicBezTo>
                  <a:pt x="1821578" y="1715341"/>
                  <a:pt x="1878152" y="1805553"/>
                  <a:pt x="1841770" y="1750979"/>
                </a:cubicBezTo>
                <a:cubicBezTo>
                  <a:pt x="1839608" y="1735847"/>
                  <a:pt x="1839307" y="1720330"/>
                  <a:pt x="1835285" y="1705583"/>
                </a:cubicBezTo>
                <a:cubicBezTo>
                  <a:pt x="1832741" y="1696256"/>
                  <a:pt x="1825709" y="1688695"/>
                  <a:pt x="1822315" y="1679643"/>
                </a:cubicBezTo>
                <a:cubicBezTo>
                  <a:pt x="1819185" y="1671297"/>
                  <a:pt x="1818279" y="1662272"/>
                  <a:pt x="1815830" y="1653702"/>
                </a:cubicBezTo>
                <a:cubicBezTo>
                  <a:pt x="1810747" y="1635910"/>
                  <a:pt x="1803228" y="1618954"/>
                  <a:pt x="1796374" y="1601821"/>
                </a:cubicBezTo>
                <a:cubicBezTo>
                  <a:pt x="1794212" y="1591013"/>
                  <a:pt x="1791565" y="1580290"/>
                  <a:pt x="1789889" y="1569396"/>
                </a:cubicBezTo>
                <a:cubicBezTo>
                  <a:pt x="1787239" y="1552170"/>
                  <a:pt x="1787056" y="1534556"/>
                  <a:pt x="1783404" y="1517515"/>
                </a:cubicBezTo>
                <a:cubicBezTo>
                  <a:pt x="1780539" y="1504147"/>
                  <a:pt x="1773400" y="1491950"/>
                  <a:pt x="1770434" y="1478604"/>
                </a:cubicBezTo>
                <a:cubicBezTo>
                  <a:pt x="1764729" y="1452932"/>
                  <a:pt x="1765780" y="1425732"/>
                  <a:pt x="1757464" y="1400783"/>
                </a:cubicBezTo>
                <a:cubicBezTo>
                  <a:pt x="1753141" y="1387813"/>
                  <a:pt x="1746742" y="1375358"/>
                  <a:pt x="1744494" y="1361872"/>
                </a:cubicBezTo>
                <a:cubicBezTo>
                  <a:pt x="1738931" y="1328495"/>
                  <a:pt x="1741104" y="1329054"/>
                  <a:pt x="1731523" y="1303506"/>
                </a:cubicBezTo>
                <a:cubicBezTo>
                  <a:pt x="1718317" y="1268291"/>
                  <a:pt x="1719023" y="1278174"/>
                  <a:pt x="1712068" y="1245140"/>
                </a:cubicBezTo>
                <a:cubicBezTo>
                  <a:pt x="1705256" y="1212782"/>
                  <a:pt x="1692613" y="1147864"/>
                  <a:pt x="1692613" y="1147864"/>
                </a:cubicBezTo>
                <a:cubicBezTo>
                  <a:pt x="1690451" y="1117600"/>
                  <a:pt x="1689606" y="1087213"/>
                  <a:pt x="1686128" y="1057072"/>
                </a:cubicBezTo>
                <a:cubicBezTo>
                  <a:pt x="1683113" y="1030947"/>
                  <a:pt x="1673157" y="979251"/>
                  <a:pt x="1673157" y="979251"/>
                </a:cubicBezTo>
                <a:cubicBezTo>
                  <a:pt x="1675319" y="920885"/>
                  <a:pt x="1673831" y="862269"/>
                  <a:pt x="1679643" y="804153"/>
                </a:cubicBezTo>
                <a:cubicBezTo>
                  <a:pt x="1680419" y="796398"/>
                  <a:pt x="1688746" y="791465"/>
                  <a:pt x="1692613" y="784698"/>
                </a:cubicBezTo>
                <a:cubicBezTo>
                  <a:pt x="1699395" y="772829"/>
                  <a:pt x="1708019" y="749835"/>
                  <a:pt x="1718553" y="739302"/>
                </a:cubicBezTo>
                <a:cubicBezTo>
                  <a:pt x="1726196" y="731659"/>
                  <a:pt x="1736288" y="726881"/>
                  <a:pt x="1744494" y="719847"/>
                </a:cubicBezTo>
                <a:cubicBezTo>
                  <a:pt x="1781304" y="688295"/>
                  <a:pt x="1744657" y="710037"/>
                  <a:pt x="1789889" y="687421"/>
                </a:cubicBezTo>
                <a:cubicBezTo>
                  <a:pt x="1822968" y="637806"/>
                  <a:pt x="1777600" y="698883"/>
                  <a:pt x="1828800" y="654996"/>
                </a:cubicBezTo>
                <a:cubicBezTo>
                  <a:pt x="1873771" y="616448"/>
                  <a:pt x="1824457" y="636987"/>
                  <a:pt x="1867711" y="622570"/>
                </a:cubicBezTo>
                <a:cubicBezTo>
                  <a:pt x="1872034" y="616085"/>
                  <a:pt x="1875170" y="608626"/>
                  <a:pt x="1880681" y="603115"/>
                </a:cubicBezTo>
                <a:cubicBezTo>
                  <a:pt x="1886192" y="597604"/>
                  <a:pt x="1893833" y="594729"/>
                  <a:pt x="1900136" y="590145"/>
                </a:cubicBezTo>
                <a:cubicBezTo>
                  <a:pt x="1917619" y="577430"/>
                  <a:pt x="1932682" y="560901"/>
                  <a:pt x="1952017" y="551234"/>
                </a:cubicBezTo>
                <a:cubicBezTo>
                  <a:pt x="1960664" y="546911"/>
                  <a:pt x="1970223" y="544064"/>
                  <a:pt x="1977957" y="538264"/>
                </a:cubicBezTo>
                <a:cubicBezTo>
                  <a:pt x="1987740" y="530927"/>
                  <a:pt x="1993723" y="519106"/>
                  <a:pt x="2003898" y="512323"/>
                </a:cubicBezTo>
                <a:lnTo>
                  <a:pt x="2042809" y="486383"/>
                </a:lnTo>
                <a:cubicBezTo>
                  <a:pt x="2044971" y="479898"/>
                  <a:pt x="2046237" y="473042"/>
                  <a:pt x="2049294" y="466928"/>
                </a:cubicBezTo>
                <a:cubicBezTo>
                  <a:pt x="2052780" y="459957"/>
                  <a:pt x="2059194" y="454636"/>
                  <a:pt x="2062264" y="447472"/>
                </a:cubicBezTo>
                <a:cubicBezTo>
                  <a:pt x="2065775" y="439280"/>
                  <a:pt x="2066300" y="430102"/>
                  <a:pt x="2068749" y="421532"/>
                </a:cubicBezTo>
                <a:cubicBezTo>
                  <a:pt x="2070627" y="414959"/>
                  <a:pt x="2073072" y="408562"/>
                  <a:pt x="2075234" y="402077"/>
                </a:cubicBezTo>
                <a:cubicBezTo>
                  <a:pt x="2073072" y="361005"/>
                  <a:pt x="2072473" y="319820"/>
                  <a:pt x="2068749" y="278860"/>
                </a:cubicBezTo>
                <a:cubicBezTo>
                  <a:pt x="2068130" y="272052"/>
                  <a:pt x="2065584" y="265380"/>
                  <a:pt x="2062264" y="259404"/>
                </a:cubicBezTo>
                <a:cubicBezTo>
                  <a:pt x="2054694" y="245778"/>
                  <a:pt x="2036323" y="220494"/>
                  <a:pt x="2036323" y="220494"/>
                </a:cubicBezTo>
                <a:cubicBezTo>
                  <a:pt x="2025413" y="187763"/>
                  <a:pt x="2037761" y="211535"/>
                  <a:pt x="2010383" y="188068"/>
                </a:cubicBezTo>
                <a:cubicBezTo>
                  <a:pt x="1971217" y="154497"/>
                  <a:pt x="2000736" y="167559"/>
                  <a:pt x="1964987" y="155643"/>
                </a:cubicBezTo>
                <a:cubicBezTo>
                  <a:pt x="1927603" y="130719"/>
                  <a:pt x="1963662" y="152295"/>
                  <a:pt x="1926077" y="136187"/>
                </a:cubicBezTo>
                <a:cubicBezTo>
                  <a:pt x="1846480" y="102075"/>
                  <a:pt x="1945818" y="142815"/>
                  <a:pt x="1880681" y="110247"/>
                </a:cubicBezTo>
                <a:cubicBezTo>
                  <a:pt x="1867794" y="103804"/>
                  <a:pt x="1821444" y="87331"/>
                  <a:pt x="1809345" y="84306"/>
                </a:cubicBezTo>
                <a:cubicBezTo>
                  <a:pt x="1800698" y="82144"/>
                  <a:pt x="1791941" y="80382"/>
                  <a:pt x="1783404" y="77821"/>
                </a:cubicBezTo>
                <a:cubicBezTo>
                  <a:pt x="1770309" y="73893"/>
                  <a:pt x="1757464" y="69174"/>
                  <a:pt x="1744494" y="64851"/>
                </a:cubicBezTo>
                <a:cubicBezTo>
                  <a:pt x="1738009" y="62689"/>
                  <a:pt x="1731670" y="60024"/>
                  <a:pt x="1725038" y="58366"/>
                </a:cubicBezTo>
                <a:cubicBezTo>
                  <a:pt x="1716391" y="56204"/>
                  <a:pt x="1707668" y="54330"/>
                  <a:pt x="1699098" y="51881"/>
                </a:cubicBezTo>
                <a:cubicBezTo>
                  <a:pt x="1641428" y="35404"/>
                  <a:pt x="1739824" y="58821"/>
                  <a:pt x="1634247" y="32426"/>
                </a:cubicBezTo>
                <a:cubicBezTo>
                  <a:pt x="1623553" y="29753"/>
                  <a:pt x="1612581" y="28331"/>
                  <a:pt x="1601821" y="25940"/>
                </a:cubicBezTo>
                <a:cubicBezTo>
                  <a:pt x="1593120" y="24006"/>
                  <a:pt x="1584582" y="21388"/>
                  <a:pt x="1575881" y="19455"/>
                </a:cubicBezTo>
                <a:cubicBezTo>
                  <a:pt x="1565121" y="17064"/>
                  <a:pt x="1554149" y="15643"/>
                  <a:pt x="1543455" y="12970"/>
                </a:cubicBezTo>
                <a:cubicBezTo>
                  <a:pt x="1536823" y="11312"/>
                  <a:pt x="1530776" y="7388"/>
                  <a:pt x="1524000" y="6485"/>
                </a:cubicBezTo>
                <a:cubicBezTo>
                  <a:pt x="1498198" y="3045"/>
                  <a:pt x="1472119" y="2162"/>
                  <a:pt x="1446179" y="0"/>
                </a:cubicBezTo>
                <a:lnTo>
                  <a:pt x="752272" y="19455"/>
                </a:lnTo>
                <a:cubicBezTo>
                  <a:pt x="672804" y="22243"/>
                  <a:pt x="733590" y="23192"/>
                  <a:pt x="687421" y="32426"/>
                </a:cubicBezTo>
                <a:cubicBezTo>
                  <a:pt x="672433" y="35424"/>
                  <a:pt x="657134" y="36587"/>
                  <a:pt x="642026" y="38911"/>
                </a:cubicBezTo>
                <a:cubicBezTo>
                  <a:pt x="629030" y="40910"/>
                  <a:pt x="616052" y="43044"/>
                  <a:pt x="603115" y="45396"/>
                </a:cubicBezTo>
                <a:cubicBezTo>
                  <a:pt x="592270" y="47368"/>
                  <a:pt x="581383" y="49208"/>
                  <a:pt x="570689" y="51881"/>
                </a:cubicBezTo>
                <a:cubicBezTo>
                  <a:pt x="564057" y="53539"/>
                  <a:pt x="557990" y="57327"/>
                  <a:pt x="551234" y="58366"/>
                </a:cubicBezTo>
                <a:cubicBezTo>
                  <a:pt x="311511" y="95246"/>
                  <a:pt x="620228" y="41463"/>
                  <a:pt x="440987" y="71336"/>
                </a:cubicBezTo>
                <a:cubicBezTo>
                  <a:pt x="430115" y="73148"/>
                  <a:pt x="419434" y="76009"/>
                  <a:pt x="408562" y="77821"/>
                </a:cubicBezTo>
                <a:cubicBezTo>
                  <a:pt x="393484" y="80334"/>
                  <a:pt x="378244" y="81793"/>
                  <a:pt x="363166" y="84306"/>
                </a:cubicBezTo>
                <a:cubicBezTo>
                  <a:pt x="339326" y="88279"/>
                  <a:pt x="315756" y="93859"/>
                  <a:pt x="291830" y="97277"/>
                </a:cubicBezTo>
                <a:cubicBezTo>
                  <a:pt x="270324" y="100349"/>
                  <a:pt x="248596" y="101600"/>
                  <a:pt x="226979" y="103762"/>
                </a:cubicBezTo>
                <a:cubicBezTo>
                  <a:pt x="162341" y="119921"/>
                  <a:pt x="192681" y="113802"/>
                  <a:pt x="136187" y="123217"/>
                </a:cubicBezTo>
                <a:lnTo>
                  <a:pt x="77821" y="142672"/>
                </a:lnTo>
                <a:cubicBezTo>
                  <a:pt x="56645" y="149730"/>
                  <a:pt x="50981" y="152512"/>
                  <a:pt x="25940" y="155643"/>
                </a:cubicBezTo>
                <a:cubicBezTo>
                  <a:pt x="19505" y="156447"/>
                  <a:pt x="12970" y="155643"/>
                  <a:pt x="0" y="155643"/>
                </a:cubicBezTo>
                <a:close/>
              </a:path>
            </a:pathLst>
          </a:cu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41"/>
              <p:cNvSpPr txBox="1">
                <a:spLocks noChangeArrowheads="1"/>
              </p:cNvSpPr>
              <p:nvPr/>
            </p:nvSpPr>
            <p:spPr bwMode="auto">
              <a:xfrm>
                <a:off x="429378" y="1530845"/>
                <a:ext cx="8315535" cy="648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w="15875" algn="ctr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itchFamily="18" charset="2"/>
                  <a:buChar char="¡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itchFamily="2" charset="2"/>
                  <a:buChar char="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itchFamily="2" charset="2"/>
                  <a:buChar char="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 dirty="0">
                    <a:solidFill>
                      <a:srgbClr val="0000FF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最小元素</a:t>
                </a:r>
                <a:r>
                  <a:rPr lang="zh-CN" altLang="en-US" sz="2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：若存在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/>
                        <a:ea typeface="华文楷体" panose="02010600040101010101" pitchFamily="2" charset="-122"/>
                      </a:rPr>
                      <m:t>𝒂</m:t>
                    </m:r>
                    <m:r>
                      <a:rPr lang="en-US" altLang="zh-CN" sz="2400" b="1" i="1" smtClean="0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altLang="zh-CN" sz="2400" b="1" i="1" smtClean="0">
                        <a:latin typeface="Cambria Math"/>
                        <a:ea typeface="华文楷体" panose="02010600040101010101" pitchFamily="2" charset="-122"/>
                      </a:rPr>
                      <m:t>𝑩</m:t>
                    </m:r>
                  </m:oMath>
                </a14:m>
                <a:r>
                  <a:rPr lang="zh-CN" altLang="en-US" sz="2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，</a:t>
                </a:r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对一切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/>
                        <a:ea typeface="华文楷体" panose="02010600040101010101" pitchFamily="2" charset="-122"/>
                      </a:rPr>
                      <m:t>𝒙</m:t>
                    </m:r>
                    <m:r>
                      <a:rPr lang="en-US" altLang="zh-CN" sz="2400" b="1" i="1" smtClean="0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altLang="zh-CN" sz="2400" b="1" i="1" smtClean="0">
                        <a:latin typeface="Cambria Math"/>
                        <a:ea typeface="Cambria Math"/>
                      </a:rPr>
                      <m:t>𝑩</m:t>
                    </m:r>
                  </m:oMath>
                </a14:m>
                <a:r>
                  <a:rPr lang="zh-CN" altLang="en-US" sz="2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，有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/>
                        <a:ea typeface="华文楷体" panose="02010600040101010101" pitchFamily="2" charset="-122"/>
                      </a:rPr>
                      <m:t>𝒂</m:t>
                    </m:r>
                    <m:r>
                      <a:rPr lang="en-US" altLang="zh-CN" sz="2400" b="1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2400" b="1" i="1" smtClean="0">
                        <a:latin typeface="Cambria Math"/>
                        <a:ea typeface="华文楷体" panose="02010600040101010101" pitchFamily="2" charset="-122"/>
                      </a:rPr>
                      <m:t>𝒙</m:t>
                    </m:r>
                  </m:oMath>
                </a14:m>
                <a:r>
                  <a:rPr lang="zh-CN" altLang="en-US" sz="2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。</a:t>
                </a:r>
              </a:p>
            </p:txBody>
          </p:sp>
        </mc:Choice>
        <mc:Fallback>
          <p:sp>
            <p:nvSpPr>
              <p:cNvPr id="3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9378" y="1530845"/>
                <a:ext cx="8315535" cy="648512"/>
              </a:xfrm>
              <a:prstGeom prst="rect">
                <a:avLst/>
              </a:prstGeom>
              <a:blipFill rotWithShape="1">
                <a:blip r:embed="rId1"/>
                <a:stretch>
                  <a:fillRect l="-1099" b="-1215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4" name="燕尾形 3"/>
          <p:cNvSpPr/>
          <p:nvPr/>
        </p:nvSpPr>
        <p:spPr>
          <a:xfrm>
            <a:off x="1030912" y="210035"/>
            <a:ext cx="3464888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最大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小元素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哈斯图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1"/>
              <p:cNvSpPr txBox="1">
                <a:spLocks noChangeArrowheads="1"/>
              </p:cNvSpPr>
              <p:nvPr/>
            </p:nvSpPr>
            <p:spPr bwMode="auto">
              <a:xfrm>
                <a:off x="828461" y="897124"/>
                <a:ext cx="6832071" cy="648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w="15875" algn="ctr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itchFamily="18" charset="2"/>
                  <a:buChar char="¡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itchFamily="2" charset="2"/>
                  <a:buChar char="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itchFamily="2" charset="2"/>
                  <a:buChar char="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设集合</a:t>
                </a:r>
                <a:r>
                  <a:rPr lang="en-US" altLang="zh-CN" sz="2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A</a:t>
                </a:r>
                <a:r>
                  <a:rPr lang="zh-CN" altLang="en-US" sz="2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上的偏序关系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/>
                        <a:ea typeface="华文楷体" panose="02010600040101010101" pitchFamily="2" charset="-122"/>
                      </a:rPr>
                      <m:t>"</m:t>
                    </m:r>
                    <m:r>
                      <a:rPr lang="en-US" altLang="zh-CN" sz="2400" b="1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2400" b="1" i="1" smtClean="0">
                        <a:latin typeface="Cambria Math"/>
                        <a:ea typeface="华文楷体" panose="02010600040101010101" pitchFamily="2" charset="-122"/>
                      </a:rPr>
                      <m:t>"</m:t>
                    </m:r>
                  </m:oMath>
                </a14:m>
                <a:r>
                  <a:rPr lang="zh-CN" altLang="en-US" sz="2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，对集合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/>
                        <a:ea typeface="华文楷体" panose="02010600040101010101" pitchFamily="2" charset="-122"/>
                      </a:rPr>
                      <m:t>𝑩</m:t>
                    </m:r>
                    <m:r>
                      <a:rPr lang="en-US" altLang="zh-CN" sz="2400" b="1" i="1" smtClean="0">
                        <a:latin typeface="Cambria Math"/>
                        <a:ea typeface="Cambria Math"/>
                      </a:rPr>
                      <m:t>⊆</m:t>
                    </m:r>
                    <m:r>
                      <a:rPr lang="en-US" altLang="zh-CN" sz="2400" b="1" i="1" smtClean="0">
                        <a:latin typeface="Cambria Math"/>
                        <a:ea typeface="Cambria Math"/>
                      </a:rPr>
                      <m:t>𝑨</m:t>
                    </m:r>
                  </m:oMath>
                </a14:m>
                <a:endParaRPr lang="zh-CN" altLang="en-US" sz="2400" b="1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mc:Choice>
        <mc:Fallback>
          <p:sp>
            <p:nvSpPr>
              <p:cNvPr id="5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8461" y="897124"/>
                <a:ext cx="6832071" cy="648512"/>
              </a:xfrm>
              <a:prstGeom prst="rect">
                <a:avLst/>
              </a:prstGeom>
              <a:blipFill rotWithShape="1">
                <a:blip r:embed="rId2"/>
                <a:stretch>
                  <a:fillRect l="-1427" b="-1215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6"/>
              <p:cNvSpPr txBox="1">
                <a:spLocks noChangeArrowheads="1"/>
              </p:cNvSpPr>
              <p:nvPr/>
            </p:nvSpPr>
            <p:spPr bwMode="auto">
              <a:xfrm>
                <a:off x="457200" y="2133600"/>
                <a:ext cx="7429792" cy="648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25400" algn="ctr">
                    <a:solidFill>
                      <a:srgbClr val="008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itchFamily="18" charset="2"/>
                  <a:buChar char="¡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itchFamily="2" charset="2"/>
                  <a:buChar char="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itchFamily="2" charset="2"/>
                  <a:buChar char="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 dirty="0">
                    <a:solidFill>
                      <a:srgbClr val="0000FF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最大元素</a:t>
                </a:r>
                <a:r>
                  <a:rPr lang="zh-CN" altLang="en-US" sz="2400" b="1" dirty="0">
                    <a:solidFill>
                      <a:srgbClr val="0000FF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：</a:t>
                </a:r>
                <a:r>
                  <a:rPr lang="zh-CN" altLang="en-US" sz="2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若存在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/>
                        <a:ea typeface="华文楷体" panose="02010600040101010101" pitchFamily="2" charset="-122"/>
                      </a:rPr>
                      <m:t>𝒂</m:t>
                    </m:r>
                    <m:r>
                      <a:rPr lang="en-US" altLang="zh-CN" sz="2400" b="1" i="1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altLang="zh-CN" sz="2400" b="1" i="1">
                        <a:latin typeface="Cambria Math"/>
                        <a:ea typeface="华文楷体" panose="02010600040101010101" pitchFamily="2" charset="-122"/>
                      </a:rPr>
                      <m:t>𝑩</m:t>
                    </m:r>
                  </m:oMath>
                </a14:m>
                <a:r>
                  <a:rPr lang="zh-CN" altLang="en-US" sz="2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，对一切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/>
                        <a:ea typeface="华文楷体" panose="02010600040101010101" pitchFamily="2" charset="-122"/>
                      </a:rPr>
                      <m:t>𝒙</m:t>
                    </m:r>
                    <m:r>
                      <a:rPr lang="en-US" altLang="zh-CN" sz="2400" b="1" i="1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altLang="zh-CN" sz="2400" b="1" i="1">
                        <a:latin typeface="Cambria Math"/>
                        <a:ea typeface="Cambria Math"/>
                      </a:rPr>
                      <m:t>𝑩</m:t>
                    </m:r>
                  </m:oMath>
                </a14:m>
                <a:r>
                  <a:rPr lang="zh-CN" altLang="en-US" sz="2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，使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/>
                        <a:ea typeface="Cambria Math"/>
                      </a:rPr>
                      <m:t>𝐱</m:t>
                    </m:r>
                    <m:r>
                      <a:rPr lang="en-US" altLang="zh-CN" sz="2400" b="1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2400" b="1" i="1" smtClean="0">
                        <a:latin typeface="Cambria Math"/>
                        <a:ea typeface="Cambria Math"/>
                      </a:rPr>
                      <m:t>𝒂</m:t>
                    </m:r>
                    <m:r>
                      <a:rPr lang="en-US" altLang="zh-CN" sz="2400" b="1" i="1">
                        <a:latin typeface="Cambria Math"/>
                        <a:ea typeface="华文楷体" panose="02010600040101010101" pitchFamily="2" charset="-122"/>
                      </a:rPr>
                      <m:t> </m:t>
                    </m:r>
                  </m:oMath>
                </a14:m>
                <a:r>
                  <a:rPr lang="zh-CN" altLang="en-US" sz="2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。</a:t>
                </a:r>
              </a:p>
            </p:txBody>
          </p:sp>
        </mc:Choice>
        <mc:Fallback>
          <p:sp>
            <p:nvSpPr>
              <p:cNvPr id="6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2133600"/>
                <a:ext cx="7429792" cy="648512"/>
              </a:xfrm>
              <a:prstGeom prst="rect">
                <a:avLst/>
              </a:prstGeom>
              <a:blipFill rotWithShape="1">
                <a:blip r:embed="rId3"/>
                <a:stretch>
                  <a:fillRect l="-1313" b="-1320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8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grpSp>
        <p:nvGrpSpPr>
          <p:cNvPr id="7" name="组合 6"/>
          <p:cNvGrpSpPr/>
          <p:nvPr/>
        </p:nvGrpSpPr>
        <p:grpSpPr>
          <a:xfrm>
            <a:off x="7408357" y="3254517"/>
            <a:ext cx="973643" cy="2427505"/>
            <a:chOff x="1187434" y="1277693"/>
            <a:chExt cx="1227034" cy="2148778"/>
          </a:xfrm>
        </p:grpSpPr>
        <p:grpSp>
          <p:nvGrpSpPr>
            <p:cNvPr id="8" name="组合 7"/>
            <p:cNvGrpSpPr/>
            <p:nvPr/>
          </p:nvGrpSpPr>
          <p:grpSpPr>
            <a:xfrm>
              <a:off x="1187434" y="1277693"/>
              <a:ext cx="1227034" cy="2148778"/>
              <a:chOff x="6479194" y="1828918"/>
              <a:chExt cx="1227034" cy="2148778"/>
            </a:xfrm>
          </p:grpSpPr>
          <p:sp>
            <p:nvSpPr>
              <p:cNvPr id="12" name="流程图: 联系 11"/>
              <p:cNvSpPr/>
              <p:nvPr/>
            </p:nvSpPr>
            <p:spPr>
              <a:xfrm>
                <a:off x="7033039" y="3693281"/>
                <a:ext cx="136188" cy="129702"/>
              </a:xfrm>
              <a:prstGeom prst="flowChartConnector">
                <a:avLst/>
              </a:prstGeom>
              <a:solidFill>
                <a:srgbClr val="0099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流程图: 联系 12"/>
              <p:cNvSpPr/>
              <p:nvPr/>
            </p:nvSpPr>
            <p:spPr>
              <a:xfrm>
                <a:off x="6993854" y="1969442"/>
                <a:ext cx="136188" cy="129702"/>
              </a:xfrm>
              <a:prstGeom prst="flowChartConnector">
                <a:avLst/>
              </a:prstGeom>
              <a:solidFill>
                <a:srgbClr val="0099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流程图: 联系 13"/>
              <p:cNvSpPr/>
              <p:nvPr/>
            </p:nvSpPr>
            <p:spPr>
              <a:xfrm>
                <a:off x="7003859" y="2846993"/>
                <a:ext cx="136188" cy="129702"/>
              </a:xfrm>
              <a:prstGeom prst="flowChartConnector">
                <a:avLst/>
              </a:prstGeom>
              <a:solidFill>
                <a:srgbClr val="0099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Text Box 19"/>
              <p:cNvSpPr txBox="1">
                <a:spLocks noChangeArrowheads="1"/>
              </p:cNvSpPr>
              <p:nvPr/>
            </p:nvSpPr>
            <p:spPr bwMode="auto">
              <a:xfrm>
                <a:off x="7153938" y="1828918"/>
                <a:ext cx="552290" cy="492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0000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24</a:t>
                </a:r>
                <a:endParaRPr lang="en-US" altLang="zh-CN" sz="20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" name="Text Box 21"/>
              <p:cNvSpPr txBox="1">
                <a:spLocks noChangeArrowheads="1"/>
              </p:cNvSpPr>
              <p:nvPr/>
            </p:nvSpPr>
            <p:spPr bwMode="auto">
              <a:xfrm>
                <a:off x="6479194" y="2716325"/>
                <a:ext cx="390675" cy="492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0000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6</a:t>
                </a:r>
                <a:endParaRPr lang="en-US" altLang="zh-CN" sz="20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" name="Text Box 22"/>
              <p:cNvSpPr txBox="1">
                <a:spLocks noChangeArrowheads="1"/>
              </p:cNvSpPr>
              <p:nvPr/>
            </p:nvSpPr>
            <p:spPr bwMode="auto">
              <a:xfrm>
                <a:off x="6726928" y="3485378"/>
                <a:ext cx="390675" cy="492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0000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3</a:t>
                </a:r>
                <a:endParaRPr lang="en-US" altLang="zh-CN" sz="2000" b="1" dirty="0">
                  <a:latin typeface="Times New Roman" panose="02020603050405020304" pitchFamily="18" charset="0"/>
                </a:endParaRPr>
              </a:p>
            </p:txBody>
          </p:sp>
        </p:grpSp>
        <p:cxnSp>
          <p:nvCxnSpPr>
            <p:cNvPr id="9" name="直接连接符 8"/>
            <p:cNvCxnSpPr>
              <a:stCxn id="12" idx="0"/>
              <a:endCxn id="14" idx="4"/>
            </p:cNvCxnSpPr>
            <p:nvPr/>
          </p:nvCxnSpPr>
          <p:spPr>
            <a:xfrm flipH="1" flipV="1">
              <a:off x="1780193" y="2425470"/>
              <a:ext cx="29180" cy="716586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>
              <a:stCxn id="14" idx="0"/>
            </p:cNvCxnSpPr>
            <p:nvPr/>
          </p:nvCxnSpPr>
          <p:spPr>
            <a:xfrm flipV="1">
              <a:off x="1780193" y="1579248"/>
              <a:ext cx="10441" cy="71652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 Box 41"/>
          <p:cNvSpPr txBox="1">
            <a:spLocks noChangeArrowheads="1"/>
          </p:cNvSpPr>
          <p:nvPr/>
        </p:nvSpPr>
        <p:spPr bwMode="auto">
          <a:xfrm>
            <a:off x="2094034" y="3231589"/>
            <a:ext cx="2803844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1)B={3,6,12,24,36}</a:t>
            </a:r>
            <a:endParaRPr lang="en-US" altLang="zh-CN" sz="2400" b="1" dirty="0">
              <a:latin typeface="Times New Roman" panose="02020603050405020304" pitchFamily="18" charset="0"/>
            </a:endParaRPr>
          </a:p>
        </p:txBody>
      </p:sp>
      <p:sp>
        <p:nvSpPr>
          <p:cNvPr id="21" name="Text Box 43"/>
          <p:cNvSpPr txBox="1">
            <a:spLocks noChangeArrowheads="1"/>
          </p:cNvSpPr>
          <p:nvPr/>
        </p:nvSpPr>
        <p:spPr bwMode="auto">
          <a:xfrm>
            <a:off x="2055794" y="3989712"/>
            <a:ext cx="2821006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最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大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元素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endParaRPr lang="en-US" altLang="zh-CN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2" name="Text Box 44"/>
          <p:cNvSpPr txBox="1">
            <a:spLocks noChangeArrowheads="1"/>
          </p:cNvSpPr>
          <p:nvPr/>
        </p:nvSpPr>
        <p:spPr bwMode="auto">
          <a:xfrm>
            <a:off x="1905000" y="4724400"/>
            <a:ext cx="2321653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最小元素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endParaRPr lang="en-US" altLang="zh-CN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3" name="Text Box 41"/>
          <p:cNvSpPr txBox="1">
            <a:spLocks noChangeArrowheads="1"/>
          </p:cNvSpPr>
          <p:nvPr/>
        </p:nvSpPr>
        <p:spPr bwMode="auto">
          <a:xfrm>
            <a:off x="4751935" y="3237688"/>
            <a:ext cx="2487065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2)B={3,6,24}</a:t>
            </a:r>
            <a:endParaRPr lang="en-US" altLang="zh-CN" sz="2400" b="1" dirty="0">
              <a:latin typeface="Times New Roman" panose="02020603050405020304" pitchFamily="18" charset="0"/>
            </a:endParaRPr>
          </a:p>
        </p:txBody>
      </p:sp>
      <p:sp>
        <p:nvSpPr>
          <p:cNvPr id="24" name="Text Box 43"/>
          <p:cNvSpPr txBox="1">
            <a:spLocks noChangeArrowheads="1"/>
          </p:cNvSpPr>
          <p:nvPr/>
        </p:nvSpPr>
        <p:spPr bwMode="auto">
          <a:xfrm>
            <a:off x="4661148" y="3950806"/>
            <a:ext cx="2298993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最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大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元素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24,</a:t>
            </a:r>
            <a:endParaRPr lang="en-US" altLang="zh-CN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5" name="Text Box 44"/>
          <p:cNvSpPr txBox="1">
            <a:spLocks noChangeArrowheads="1"/>
          </p:cNvSpPr>
          <p:nvPr/>
        </p:nvSpPr>
        <p:spPr bwMode="auto">
          <a:xfrm>
            <a:off x="4751935" y="4724400"/>
            <a:ext cx="2208206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最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小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元素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endParaRPr lang="en-US" altLang="zh-CN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-76200" y="3140952"/>
            <a:ext cx="9144000" cy="3788384"/>
            <a:chOff x="0" y="2302212"/>
            <a:chExt cx="9144000" cy="2841288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4705548" y="2308697"/>
              <a:ext cx="0" cy="2834803"/>
            </a:xfrm>
            <a:prstGeom prst="line">
              <a:avLst/>
            </a:prstGeom>
            <a:ln w="12700">
              <a:solidFill>
                <a:srgbClr val="0099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0" y="2302212"/>
              <a:ext cx="9144000" cy="6485"/>
            </a:xfrm>
            <a:prstGeom prst="line">
              <a:avLst/>
            </a:prstGeom>
            <a:ln w="28575">
              <a:solidFill>
                <a:srgbClr val="0099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32465" y="3401397"/>
            <a:ext cx="2192976" cy="3151804"/>
            <a:chOff x="384275" y="1277693"/>
            <a:chExt cx="2763700" cy="2918325"/>
          </a:xfrm>
        </p:grpSpPr>
        <p:grpSp>
          <p:nvGrpSpPr>
            <p:cNvPr id="30" name="组合 29"/>
            <p:cNvGrpSpPr/>
            <p:nvPr/>
          </p:nvGrpSpPr>
          <p:grpSpPr>
            <a:xfrm>
              <a:off x="384275" y="1277693"/>
              <a:ext cx="2763700" cy="2918325"/>
              <a:chOff x="5676035" y="1828918"/>
              <a:chExt cx="2763700" cy="2918325"/>
            </a:xfrm>
          </p:grpSpPr>
          <p:sp>
            <p:nvSpPr>
              <p:cNvPr id="36" name="流程图: 联系 35"/>
              <p:cNvSpPr/>
              <p:nvPr/>
            </p:nvSpPr>
            <p:spPr>
              <a:xfrm>
                <a:off x="6219169" y="4370961"/>
                <a:ext cx="136188" cy="129702"/>
              </a:xfrm>
              <a:prstGeom prst="flowChartConnector">
                <a:avLst/>
              </a:prstGeom>
              <a:solidFill>
                <a:srgbClr val="0099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流程图: 联系 36"/>
              <p:cNvSpPr/>
              <p:nvPr/>
            </p:nvSpPr>
            <p:spPr>
              <a:xfrm>
                <a:off x="7675054" y="4387176"/>
                <a:ext cx="136188" cy="129702"/>
              </a:xfrm>
              <a:prstGeom prst="flowChartConnector">
                <a:avLst/>
              </a:prstGeom>
              <a:solidFill>
                <a:srgbClr val="0099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流程图: 联系 37"/>
              <p:cNvSpPr/>
              <p:nvPr/>
            </p:nvSpPr>
            <p:spPr>
              <a:xfrm>
                <a:off x="7033039" y="3693281"/>
                <a:ext cx="136188" cy="129702"/>
              </a:xfrm>
              <a:prstGeom prst="flowChartConnector">
                <a:avLst/>
              </a:prstGeom>
              <a:solidFill>
                <a:srgbClr val="0099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流程图: 联系 38"/>
              <p:cNvSpPr/>
              <p:nvPr/>
            </p:nvSpPr>
            <p:spPr>
              <a:xfrm>
                <a:off x="6102442" y="1969442"/>
                <a:ext cx="136188" cy="129702"/>
              </a:xfrm>
              <a:prstGeom prst="flowChartConnector">
                <a:avLst/>
              </a:prstGeom>
              <a:solidFill>
                <a:srgbClr val="0099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流程图: 联系 39"/>
              <p:cNvSpPr/>
              <p:nvPr/>
            </p:nvSpPr>
            <p:spPr>
              <a:xfrm>
                <a:off x="7003859" y="2846993"/>
                <a:ext cx="136188" cy="129702"/>
              </a:xfrm>
              <a:prstGeom prst="flowChartConnector">
                <a:avLst/>
              </a:prstGeom>
              <a:solidFill>
                <a:srgbClr val="0099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流程图: 联系 40"/>
              <p:cNvSpPr/>
              <p:nvPr/>
            </p:nvSpPr>
            <p:spPr>
              <a:xfrm>
                <a:off x="7801456" y="2008353"/>
                <a:ext cx="136188" cy="129702"/>
              </a:xfrm>
              <a:prstGeom prst="flowChartConnector">
                <a:avLst/>
              </a:prstGeom>
              <a:solidFill>
                <a:srgbClr val="0099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Text Box 19"/>
              <p:cNvSpPr txBox="1">
                <a:spLocks noChangeArrowheads="1"/>
              </p:cNvSpPr>
              <p:nvPr/>
            </p:nvSpPr>
            <p:spPr bwMode="auto">
              <a:xfrm>
                <a:off x="5676035" y="1828918"/>
                <a:ext cx="552290" cy="492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0000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24</a:t>
                </a:r>
                <a:endParaRPr lang="en-US" altLang="zh-CN" sz="20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3" name="Text Box 20"/>
              <p:cNvSpPr txBox="1">
                <a:spLocks noChangeArrowheads="1"/>
              </p:cNvSpPr>
              <p:nvPr/>
            </p:nvSpPr>
            <p:spPr bwMode="auto">
              <a:xfrm>
                <a:off x="7887445" y="1829490"/>
                <a:ext cx="552290" cy="492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0000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36</a:t>
                </a:r>
                <a:endParaRPr lang="en-US" altLang="zh-CN" sz="20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4" name="Text Box 21"/>
              <p:cNvSpPr txBox="1">
                <a:spLocks noChangeArrowheads="1"/>
              </p:cNvSpPr>
              <p:nvPr/>
            </p:nvSpPr>
            <p:spPr bwMode="auto">
              <a:xfrm>
                <a:off x="6479194" y="2716325"/>
                <a:ext cx="552290" cy="492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0000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12</a:t>
                </a:r>
                <a:endParaRPr lang="en-US" altLang="zh-CN" sz="20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5" name="Text Box 22"/>
              <p:cNvSpPr txBox="1">
                <a:spLocks noChangeArrowheads="1"/>
              </p:cNvSpPr>
              <p:nvPr/>
            </p:nvSpPr>
            <p:spPr bwMode="auto">
              <a:xfrm>
                <a:off x="6726928" y="3485378"/>
                <a:ext cx="390675" cy="492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0000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6</a:t>
                </a:r>
                <a:endParaRPr lang="en-US" altLang="zh-CN" sz="20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" name="Text Box 23"/>
              <p:cNvSpPr txBox="1">
                <a:spLocks noChangeArrowheads="1"/>
              </p:cNvSpPr>
              <p:nvPr/>
            </p:nvSpPr>
            <p:spPr bwMode="auto">
              <a:xfrm>
                <a:off x="5861163" y="4254925"/>
                <a:ext cx="390675" cy="492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0000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2</a:t>
                </a:r>
                <a:endParaRPr lang="en-US" altLang="zh-CN" sz="20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7" name="Text Box 24"/>
              <p:cNvSpPr txBox="1">
                <a:spLocks noChangeArrowheads="1"/>
              </p:cNvSpPr>
              <p:nvPr/>
            </p:nvSpPr>
            <p:spPr bwMode="auto">
              <a:xfrm>
                <a:off x="7805068" y="4243575"/>
                <a:ext cx="390675" cy="492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0000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3</a:t>
                </a:r>
                <a:endParaRPr lang="en-US" altLang="zh-CN" sz="2000" b="1" dirty="0">
                  <a:latin typeface="Times New Roman" panose="02020603050405020304" pitchFamily="18" charset="0"/>
                </a:endParaRPr>
              </a:p>
            </p:txBody>
          </p:sp>
        </p:grpSp>
        <p:cxnSp>
          <p:nvCxnSpPr>
            <p:cNvPr id="31" name="直接连接符 30"/>
            <p:cNvCxnSpPr/>
            <p:nvPr/>
          </p:nvCxnSpPr>
          <p:spPr>
            <a:xfrm flipV="1">
              <a:off x="1027918" y="3204184"/>
              <a:ext cx="717248" cy="608807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>
              <a:stCxn id="37" idx="0"/>
              <a:endCxn id="38" idx="5"/>
            </p:cNvCxnSpPr>
            <p:nvPr/>
          </p:nvCxnSpPr>
          <p:spPr>
            <a:xfrm flipH="1" flipV="1">
              <a:off x="1857523" y="3252764"/>
              <a:ext cx="593865" cy="583187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>
              <a:stCxn id="38" idx="0"/>
              <a:endCxn id="40" idx="4"/>
            </p:cNvCxnSpPr>
            <p:nvPr/>
          </p:nvCxnSpPr>
          <p:spPr>
            <a:xfrm flipH="1" flipV="1">
              <a:off x="1780193" y="2425470"/>
              <a:ext cx="29180" cy="716586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>
              <a:stCxn id="40" idx="2"/>
              <a:endCxn id="39" idx="5"/>
            </p:cNvCxnSpPr>
            <p:nvPr/>
          </p:nvCxnSpPr>
          <p:spPr>
            <a:xfrm flipH="1" flipV="1">
              <a:off x="926925" y="1528925"/>
              <a:ext cx="785174" cy="831695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>
              <a:endCxn id="41" idx="3"/>
            </p:cNvCxnSpPr>
            <p:nvPr/>
          </p:nvCxnSpPr>
          <p:spPr>
            <a:xfrm flipV="1">
              <a:off x="1796060" y="1567836"/>
              <a:ext cx="733580" cy="727932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椭圆形标注 47"/>
          <p:cNvSpPr>
            <a:spLocks noChangeArrowheads="1"/>
          </p:cNvSpPr>
          <p:nvPr/>
        </p:nvSpPr>
        <p:spPr bwMode="auto">
          <a:xfrm>
            <a:off x="5562600" y="5486400"/>
            <a:ext cx="2430818" cy="911931"/>
          </a:xfrm>
          <a:prstGeom prst="wedgeEllipseCallout">
            <a:avLst>
              <a:gd name="adj1" fmla="val 35222"/>
              <a:gd name="adj2" fmla="val -129321"/>
            </a:avLst>
          </a:prstGeom>
          <a:pattFill prst="pct5">
            <a:fgClr>
              <a:srgbClr val="FFFF00"/>
            </a:fgClr>
            <a:bgClr>
              <a:schemeClr val="bg1"/>
            </a:bgClr>
          </a:pattFill>
          <a:ln w="50800" algn="ctr">
            <a:solidFill>
              <a:srgbClr val="FF0000"/>
            </a:solidFill>
            <a:round/>
          </a:ln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重新哈斯图</a:t>
            </a:r>
            <a:endParaRPr lang="zh-CN" altLang="en-US" sz="240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6" grpId="0"/>
      <p:bldP spid="20" grpId="0"/>
      <p:bldP spid="21" grpId="0"/>
      <p:bldP spid="22" grpId="0"/>
      <p:bldP spid="23" grpId="0"/>
      <p:bldP spid="24" grpId="0"/>
      <p:bldP spid="25" grpId="0"/>
      <p:bldP spid="48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 1"/>
          <p:cNvSpPr/>
          <p:nvPr/>
        </p:nvSpPr>
        <p:spPr>
          <a:xfrm>
            <a:off x="1107113" y="228679"/>
            <a:ext cx="3553614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最大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小元素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应用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976786" y="838200"/>
            <a:ext cx="5805014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集合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A={2,6,12}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上的整除关系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28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Text Box 49"/>
          <p:cNvSpPr txBox="1">
            <a:spLocks noChangeArrowheads="1"/>
          </p:cNvSpPr>
          <p:nvPr/>
        </p:nvSpPr>
        <p:spPr bwMode="auto">
          <a:xfrm>
            <a:off x="1281112" y="1676400"/>
            <a:ext cx="1787645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B={2,6,12}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3187874" y="1876816"/>
            <a:ext cx="1384126" cy="409184"/>
          </a:xfrm>
          <a:prstGeom prst="rightArrow">
            <a:avLst/>
          </a:prstGeom>
          <a:gradFill>
            <a:gsLst>
              <a:gs pos="0">
                <a:srgbClr val="A603AB"/>
              </a:gs>
              <a:gs pos="21001">
                <a:srgbClr val="0819FB"/>
              </a:gs>
              <a:gs pos="35001">
                <a:srgbClr val="1A8D48"/>
              </a:gs>
              <a:gs pos="52000">
                <a:srgbClr val="FFFF00"/>
              </a:gs>
              <a:gs pos="73000">
                <a:srgbClr val="EE3F17"/>
              </a:gs>
              <a:gs pos="88000">
                <a:srgbClr val="E81766"/>
              </a:gs>
              <a:gs pos="100000">
                <a:srgbClr val="A603A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 Box 49"/>
          <p:cNvSpPr txBox="1">
            <a:spLocks noChangeArrowheads="1"/>
          </p:cNvSpPr>
          <p:nvPr/>
        </p:nvSpPr>
        <p:spPr bwMode="auto">
          <a:xfrm>
            <a:off x="4564856" y="1676400"/>
            <a:ext cx="1378744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公司</a:t>
            </a:r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60326" y="2614136"/>
            <a:ext cx="17400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最大元素</a:t>
            </a:r>
            <a:endParaRPr lang="zh-CN" altLang="en-US" sz="2800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0" y="3657600"/>
            <a:ext cx="162095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最</a:t>
            </a:r>
            <a:r>
              <a:rPr lang="zh-CN" altLang="en-US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小</a:t>
            </a:r>
            <a:r>
              <a:rPr lang="zh-CN" altLang="en-US" sz="28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元素</a:t>
            </a:r>
            <a:endParaRPr lang="zh-CN" altLang="en-US" sz="2800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" name="右箭头 8"/>
          <p:cNvSpPr/>
          <p:nvPr/>
        </p:nvSpPr>
        <p:spPr>
          <a:xfrm>
            <a:off x="3124200" y="2819400"/>
            <a:ext cx="1384126" cy="409184"/>
          </a:xfrm>
          <a:prstGeom prst="rightArrow">
            <a:avLst/>
          </a:prstGeom>
          <a:gradFill>
            <a:gsLst>
              <a:gs pos="0">
                <a:srgbClr val="A603AB"/>
              </a:gs>
              <a:gs pos="21001">
                <a:srgbClr val="0819FB"/>
              </a:gs>
              <a:gs pos="35001">
                <a:srgbClr val="1A8D48"/>
              </a:gs>
              <a:gs pos="52000">
                <a:srgbClr val="FFFF00"/>
              </a:gs>
              <a:gs pos="73000">
                <a:srgbClr val="EE3F17"/>
              </a:gs>
              <a:gs pos="88000">
                <a:srgbClr val="E81766"/>
              </a:gs>
              <a:gs pos="100000">
                <a:srgbClr val="A603A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3200400" y="3810000"/>
            <a:ext cx="1384126" cy="409184"/>
          </a:xfrm>
          <a:prstGeom prst="rightArrow">
            <a:avLst/>
          </a:prstGeom>
          <a:gradFill>
            <a:gsLst>
              <a:gs pos="0">
                <a:srgbClr val="A603AB"/>
              </a:gs>
              <a:gs pos="21001">
                <a:srgbClr val="0819FB"/>
              </a:gs>
              <a:gs pos="35001">
                <a:srgbClr val="1A8D48"/>
              </a:gs>
              <a:gs pos="52000">
                <a:srgbClr val="FFFF00"/>
              </a:gs>
              <a:gs pos="73000">
                <a:srgbClr val="EE3F17"/>
              </a:gs>
              <a:gs pos="88000">
                <a:srgbClr val="E81766"/>
              </a:gs>
              <a:gs pos="100000">
                <a:srgbClr val="A603A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 Box 49"/>
          <p:cNvSpPr txBox="1">
            <a:spLocks noChangeArrowheads="1"/>
          </p:cNvSpPr>
          <p:nvPr/>
        </p:nvSpPr>
        <p:spPr bwMode="auto">
          <a:xfrm>
            <a:off x="4572000" y="2611955"/>
            <a:ext cx="1495425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董事长</a:t>
            </a:r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Text Box 49"/>
          <p:cNvSpPr txBox="1">
            <a:spLocks noChangeArrowheads="1"/>
          </p:cNvSpPr>
          <p:nvPr/>
        </p:nvSpPr>
        <p:spPr bwMode="auto">
          <a:xfrm>
            <a:off x="4683691" y="3581400"/>
            <a:ext cx="1793309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菜鸟</a:t>
            </a:r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云形标注 12"/>
          <p:cNvSpPr/>
          <p:nvPr/>
        </p:nvSpPr>
        <p:spPr>
          <a:xfrm>
            <a:off x="3657600" y="4495800"/>
            <a:ext cx="2895600" cy="1752600"/>
          </a:xfrm>
          <a:prstGeom prst="cloudCallout">
            <a:avLst>
              <a:gd name="adj1" fmla="val -43530"/>
              <a:gd name="adj2" fmla="val -55436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哈斯图法</a:t>
            </a:r>
            <a:endParaRPr lang="zh-CN" altLang="en-US" sz="2800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6000" y="2590800"/>
            <a:ext cx="198002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控制一切人</a:t>
            </a:r>
            <a:endParaRPr lang="zh-CN" altLang="en-US" sz="2800" dirty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96000" y="3528536"/>
            <a:ext cx="233910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被一切人控制</a:t>
            </a:r>
            <a:endParaRPr lang="zh-CN" altLang="en-US" sz="2800" dirty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Text Box 19"/>
          <p:cNvSpPr txBox="1">
            <a:spLocks noChangeArrowheads="1"/>
          </p:cNvSpPr>
          <p:nvPr/>
        </p:nvSpPr>
        <p:spPr bwMode="auto">
          <a:xfrm>
            <a:off x="937042" y="5764729"/>
            <a:ext cx="7138987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dirty="0">
                <a:solidFill>
                  <a:srgbClr val="8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定理  </a:t>
            </a: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最大</a:t>
            </a: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小</a:t>
            </a: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元最多一个。</a:t>
            </a:r>
            <a:endParaRPr kumimoji="1" lang="zh-CN" altLang="en-US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11" grpId="0"/>
      <p:bldP spid="12" grpId="0"/>
      <p:bldP spid="13" grpId="0" animBg="1"/>
      <p:bldP spid="15" grpId="0"/>
      <p:bldP spid="16" grpId="0"/>
      <p:bldP spid="17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878240" y="783155"/>
            <a:ext cx="7122760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：集合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A={2,3,6,12,24,36}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上的整除关系。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152400" y="2307155"/>
            <a:ext cx="2374666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1)B={2,3,6,12}</a:t>
            </a:r>
            <a:endParaRPr lang="en-US" altLang="zh-CN" sz="2800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1801837" y="3108403"/>
            <a:ext cx="2438400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最大元：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12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878038" y="3810000"/>
            <a:ext cx="1701536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FF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最小元？</a:t>
            </a:r>
            <a:endParaRPr lang="zh-CN" altLang="en-US" sz="2800" dirty="0">
              <a:solidFill>
                <a:srgbClr val="FF0066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AutoShape 12"/>
          <p:cNvSpPr>
            <a:spLocks noChangeArrowheads="1"/>
          </p:cNvSpPr>
          <p:nvPr/>
        </p:nvSpPr>
        <p:spPr bwMode="auto">
          <a:xfrm>
            <a:off x="2553774" y="5181600"/>
            <a:ext cx="990600" cy="457200"/>
          </a:xfrm>
          <a:prstGeom prst="wedgeEllipseCallout">
            <a:avLst>
              <a:gd name="adj1" fmla="val 31251"/>
              <a:gd name="adj2" fmla="val -248611"/>
            </a:avLst>
          </a:prstGeom>
          <a:solidFill>
            <a:srgbClr val="FFFF00"/>
          </a:solidFill>
          <a:ln w="25400" algn="ctr">
            <a:solidFill>
              <a:srgbClr val="00FFFF"/>
            </a:solidFill>
            <a:miter lim="800000"/>
          </a:ln>
          <a:effectLst/>
        </p:spPr>
        <p:txBody>
          <a:bodyPr lIns="90000" tIns="46800" rIns="90000" bIns="46800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无</a:t>
            </a:r>
            <a:endParaRPr lang="zh-CN" altLang="en-US" sz="240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燕尾形 9"/>
          <p:cNvSpPr/>
          <p:nvPr/>
        </p:nvSpPr>
        <p:spPr>
          <a:xfrm>
            <a:off x="1107113" y="302449"/>
            <a:ext cx="1636087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练习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-76200" y="2211073"/>
            <a:ext cx="9144000" cy="4562081"/>
            <a:chOff x="0" y="2302212"/>
            <a:chExt cx="9144000" cy="3365365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4515820" y="2302212"/>
              <a:ext cx="56180" cy="3365365"/>
            </a:xfrm>
            <a:prstGeom prst="line">
              <a:avLst/>
            </a:prstGeom>
            <a:ln w="12700">
              <a:solidFill>
                <a:srgbClr val="0099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0" y="2302212"/>
              <a:ext cx="9144000" cy="6485"/>
            </a:xfrm>
            <a:prstGeom prst="line">
              <a:avLst/>
            </a:prstGeom>
            <a:ln w="28575">
              <a:solidFill>
                <a:srgbClr val="0099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76200" y="3048000"/>
            <a:ext cx="1852472" cy="2193400"/>
            <a:chOff x="569403" y="2165100"/>
            <a:chExt cx="2334580" cy="2030918"/>
          </a:xfrm>
        </p:grpSpPr>
        <p:grpSp>
          <p:nvGrpSpPr>
            <p:cNvPr id="17" name="组合 16"/>
            <p:cNvGrpSpPr/>
            <p:nvPr/>
          </p:nvGrpSpPr>
          <p:grpSpPr>
            <a:xfrm>
              <a:off x="569403" y="2165100"/>
              <a:ext cx="2334580" cy="2030918"/>
              <a:chOff x="5861163" y="2716325"/>
              <a:chExt cx="2334580" cy="2030918"/>
            </a:xfrm>
          </p:grpSpPr>
          <p:sp>
            <p:nvSpPr>
              <p:cNvPr id="23" name="流程图: 联系 22"/>
              <p:cNvSpPr/>
              <p:nvPr/>
            </p:nvSpPr>
            <p:spPr>
              <a:xfrm>
                <a:off x="6219169" y="4370961"/>
                <a:ext cx="136188" cy="129702"/>
              </a:xfrm>
              <a:prstGeom prst="flowChartConnector">
                <a:avLst/>
              </a:prstGeom>
              <a:solidFill>
                <a:srgbClr val="0099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流程图: 联系 23"/>
              <p:cNvSpPr/>
              <p:nvPr/>
            </p:nvSpPr>
            <p:spPr>
              <a:xfrm>
                <a:off x="7675054" y="4387176"/>
                <a:ext cx="136188" cy="129702"/>
              </a:xfrm>
              <a:prstGeom prst="flowChartConnector">
                <a:avLst/>
              </a:prstGeom>
              <a:solidFill>
                <a:srgbClr val="0099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流程图: 联系 24"/>
              <p:cNvSpPr/>
              <p:nvPr/>
            </p:nvSpPr>
            <p:spPr>
              <a:xfrm>
                <a:off x="7033039" y="3693281"/>
                <a:ext cx="136188" cy="129702"/>
              </a:xfrm>
              <a:prstGeom prst="flowChartConnector">
                <a:avLst/>
              </a:prstGeom>
              <a:solidFill>
                <a:srgbClr val="0099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流程图: 联系 26"/>
              <p:cNvSpPr/>
              <p:nvPr/>
            </p:nvSpPr>
            <p:spPr>
              <a:xfrm>
                <a:off x="7003859" y="2846993"/>
                <a:ext cx="136188" cy="129702"/>
              </a:xfrm>
              <a:prstGeom prst="flowChartConnector">
                <a:avLst/>
              </a:prstGeom>
              <a:solidFill>
                <a:srgbClr val="0099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Text Box 21"/>
              <p:cNvSpPr txBox="1">
                <a:spLocks noChangeArrowheads="1"/>
              </p:cNvSpPr>
              <p:nvPr/>
            </p:nvSpPr>
            <p:spPr bwMode="auto">
              <a:xfrm>
                <a:off x="6479194" y="2716325"/>
                <a:ext cx="552290" cy="492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0000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12</a:t>
                </a:r>
                <a:endParaRPr lang="en-US" altLang="zh-CN" sz="20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" name="Text Box 22"/>
              <p:cNvSpPr txBox="1">
                <a:spLocks noChangeArrowheads="1"/>
              </p:cNvSpPr>
              <p:nvPr/>
            </p:nvSpPr>
            <p:spPr bwMode="auto">
              <a:xfrm>
                <a:off x="6629412" y="3421878"/>
                <a:ext cx="390675" cy="492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0000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6</a:t>
                </a:r>
                <a:endParaRPr lang="en-US" altLang="zh-CN" sz="20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3" name="Text Box 23"/>
              <p:cNvSpPr txBox="1">
                <a:spLocks noChangeArrowheads="1"/>
              </p:cNvSpPr>
              <p:nvPr/>
            </p:nvSpPr>
            <p:spPr bwMode="auto">
              <a:xfrm>
                <a:off x="5861163" y="4254925"/>
                <a:ext cx="390675" cy="492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0000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2</a:t>
                </a:r>
                <a:endParaRPr lang="en-US" altLang="zh-CN" sz="20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4" name="Text Box 24"/>
              <p:cNvSpPr txBox="1">
                <a:spLocks noChangeArrowheads="1"/>
              </p:cNvSpPr>
              <p:nvPr/>
            </p:nvSpPr>
            <p:spPr bwMode="auto">
              <a:xfrm>
                <a:off x="7805068" y="4243575"/>
                <a:ext cx="390675" cy="492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0000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3</a:t>
                </a:r>
                <a:endParaRPr lang="en-US" altLang="zh-CN" sz="2000" b="1" dirty="0">
                  <a:latin typeface="Times New Roman" panose="02020603050405020304" pitchFamily="18" charset="0"/>
                </a:endParaRPr>
              </a:p>
            </p:txBody>
          </p:sp>
        </p:grpSp>
        <p:cxnSp>
          <p:nvCxnSpPr>
            <p:cNvPr id="18" name="直接连接符 17"/>
            <p:cNvCxnSpPr/>
            <p:nvPr/>
          </p:nvCxnSpPr>
          <p:spPr>
            <a:xfrm flipV="1">
              <a:off x="1027918" y="3204184"/>
              <a:ext cx="717248" cy="608807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>
              <a:stCxn id="24" idx="0"/>
              <a:endCxn id="25" idx="5"/>
            </p:cNvCxnSpPr>
            <p:nvPr/>
          </p:nvCxnSpPr>
          <p:spPr>
            <a:xfrm flipH="1" flipV="1">
              <a:off x="1857523" y="3252764"/>
              <a:ext cx="593865" cy="583187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>
              <a:stCxn id="25" idx="0"/>
              <a:endCxn id="27" idx="4"/>
            </p:cNvCxnSpPr>
            <p:nvPr/>
          </p:nvCxnSpPr>
          <p:spPr>
            <a:xfrm flipH="1" flipV="1">
              <a:off x="1780193" y="2425470"/>
              <a:ext cx="29180" cy="716586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 Box 29"/>
          <p:cNvSpPr txBox="1">
            <a:spLocks noChangeArrowheads="1"/>
          </p:cNvSpPr>
          <p:nvPr/>
        </p:nvSpPr>
        <p:spPr bwMode="auto">
          <a:xfrm>
            <a:off x="4572000" y="2438400"/>
            <a:ext cx="3062287" cy="82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2)B={2,6,12}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36" name="Text Box 30"/>
          <p:cNvSpPr txBox="1">
            <a:spLocks noChangeArrowheads="1"/>
          </p:cNvSpPr>
          <p:nvPr/>
        </p:nvSpPr>
        <p:spPr bwMode="auto">
          <a:xfrm>
            <a:off x="4586287" y="3490912"/>
            <a:ext cx="228600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3) B={2,3}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grpSp>
        <p:nvGrpSpPr>
          <p:cNvPr id="38" name="Group 21"/>
          <p:cNvGrpSpPr/>
          <p:nvPr/>
        </p:nvGrpSpPr>
        <p:grpSpPr bwMode="auto">
          <a:xfrm>
            <a:off x="6945312" y="2286000"/>
            <a:ext cx="1970088" cy="3032125"/>
            <a:chOff x="1488" y="1708"/>
            <a:chExt cx="1241" cy="2074"/>
          </a:xfrm>
        </p:grpSpPr>
        <p:sp>
          <p:nvSpPr>
            <p:cNvPr id="39" name="Oval 4"/>
            <p:cNvSpPr>
              <a:spLocks noChangeArrowheads="1"/>
            </p:cNvSpPr>
            <p:nvPr/>
          </p:nvSpPr>
          <p:spPr bwMode="auto">
            <a:xfrm>
              <a:off x="1728" y="1920"/>
              <a:ext cx="96" cy="96"/>
            </a:xfrm>
            <a:prstGeom prst="ellipse">
              <a:avLst/>
            </a:prstGeom>
            <a:noFill/>
            <a:ln w="31750" algn="ctr">
              <a:solidFill>
                <a:srgbClr val="000099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40" name="Oval 5"/>
            <p:cNvSpPr>
              <a:spLocks noChangeArrowheads="1"/>
            </p:cNvSpPr>
            <p:nvPr/>
          </p:nvSpPr>
          <p:spPr bwMode="auto">
            <a:xfrm>
              <a:off x="2400" y="1872"/>
              <a:ext cx="96" cy="96"/>
            </a:xfrm>
            <a:prstGeom prst="ellipse">
              <a:avLst/>
            </a:prstGeom>
            <a:noFill/>
            <a:ln w="31750" algn="ctr">
              <a:solidFill>
                <a:srgbClr val="000099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41" name="Oval 6"/>
            <p:cNvSpPr>
              <a:spLocks noChangeArrowheads="1"/>
            </p:cNvSpPr>
            <p:nvPr/>
          </p:nvSpPr>
          <p:spPr bwMode="auto">
            <a:xfrm>
              <a:off x="2064" y="2304"/>
              <a:ext cx="96" cy="96"/>
            </a:xfrm>
            <a:prstGeom prst="ellipse">
              <a:avLst/>
            </a:prstGeom>
            <a:noFill/>
            <a:ln w="31750" algn="ctr">
              <a:solidFill>
                <a:srgbClr val="000099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 bwMode="auto">
            <a:xfrm>
              <a:off x="2112" y="2928"/>
              <a:ext cx="96" cy="96"/>
            </a:xfrm>
            <a:prstGeom prst="ellipse">
              <a:avLst/>
            </a:prstGeom>
            <a:noFill/>
            <a:ln w="31750" algn="ctr">
              <a:solidFill>
                <a:srgbClr val="000099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43" name="Oval 8"/>
            <p:cNvSpPr>
              <a:spLocks noChangeArrowheads="1"/>
            </p:cNvSpPr>
            <p:nvPr/>
          </p:nvSpPr>
          <p:spPr bwMode="auto">
            <a:xfrm>
              <a:off x="1680" y="3600"/>
              <a:ext cx="96" cy="96"/>
            </a:xfrm>
            <a:prstGeom prst="ellipse">
              <a:avLst/>
            </a:prstGeom>
            <a:noFill/>
            <a:ln w="31750" algn="ctr">
              <a:solidFill>
                <a:srgbClr val="000099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44" name="Oval 9"/>
            <p:cNvSpPr>
              <a:spLocks noChangeArrowheads="1"/>
            </p:cNvSpPr>
            <p:nvPr/>
          </p:nvSpPr>
          <p:spPr bwMode="auto">
            <a:xfrm>
              <a:off x="2448" y="3552"/>
              <a:ext cx="96" cy="96"/>
            </a:xfrm>
            <a:prstGeom prst="ellipse">
              <a:avLst/>
            </a:prstGeom>
            <a:noFill/>
            <a:ln w="31750" algn="ctr">
              <a:solidFill>
                <a:srgbClr val="000099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45" name="Text Box 10"/>
            <p:cNvSpPr txBox="1">
              <a:spLocks noChangeArrowheads="1"/>
            </p:cNvSpPr>
            <p:nvPr/>
          </p:nvSpPr>
          <p:spPr bwMode="auto">
            <a:xfrm>
              <a:off x="1488" y="1773"/>
              <a:ext cx="274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0000FF"/>
                  </a:solidFill>
                  <a:latin typeface="Times New Roman" panose="02020603050405020304" pitchFamily="18" charset="0"/>
                </a:rPr>
                <a:t>24</a:t>
              </a:r>
              <a:endParaRPr lang="en-US" altLang="zh-CN" sz="200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" name="Text Box 11"/>
            <p:cNvSpPr txBox="1">
              <a:spLocks noChangeArrowheads="1"/>
            </p:cNvSpPr>
            <p:nvPr/>
          </p:nvSpPr>
          <p:spPr bwMode="auto">
            <a:xfrm>
              <a:off x="2448" y="1708"/>
              <a:ext cx="274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0000FF"/>
                  </a:solidFill>
                  <a:latin typeface="Times New Roman" panose="02020603050405020304" pitchFamily="18" charset="0"/>
                </a:rPr>
                <a:t>36</a:t>
              </a:r>
              <a:endParaRPr lang="en-US" altLang="zh-CN" sz="200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7" name="Text Box 12"/>
            <p:cNvSpPr txBox="1">
              <a:spLocks noChangeArrowheads="1"/>
            </p:cNvSpPr>
            <p:nvPr/>
          </p:nvSpPr>
          <p:spPr bwMode="auto">
            <a:xfrm>
              <a:off x="2112" y="2140"/>
              <a:ext cx="274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0000FF"/>
                  </a:solidFill>
                  <a:latin typeface="Times New Roman" panose="02020603050405020304" pitchFamily="18" charset="0"/>
                </a:rPr>
                <a:t>12</a:t>
              </a:r>
              <a:endParaRPr lang="en-US" altLang="zh-CN" sz="200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8" name="Text Box 13"/>
            <p:cNvSpPr txBox="1">
              <a:spLocks noChangeArrowheads="1"/>
            </p:cNvSpPr>
            <p:nvPr/>
          </p:nvSpPr>
          <p:spPr bwMode="auto">
            <a:xfrm>
              <a:off x="2199" y="2764"/>
              <a:ext cx="194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0000FF"/>
                  </a:solidFill>
                  <a:latin typeface="Times New Roman" panose="02020603050405020304" pitchFamily="18" charset="0"/>
                </a:rPr>
                <a:t>6</a:t>
              </a:r>
              <a:endParaRPr lang="en-US" altLang="zh-CN" sz="200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9" name="Text Box 14"/>
            <p:cNvSpPr txBox="1">
              <a:spLocks noChangeArrowheads="1"/>
            </p:cNvSpPr>
            <p:nvPr/>
          </p:nvSpPr>
          <p:spPr bwMode="auto">
            <a:xfrm>
              <a:off x="1527" y="3436"/>
              <a:ext cx="194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0000FF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200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0" name="Text Box 15"/>
            <p:cNvSpPr txBox="1">
              <a:spLocks noChangeArrowheads="1"/>
            </p:cNvSpPr>
            <p:nvPr/>
          </p:nvSpPr>
          <p:spPr bwMode="auto">
            <a:xfrm>
              <a:off x="2535" y="3388"/>
              <a:ext cx="194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0000FF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200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1" name="Line 16"/>
            <p:cNvSpPr>
              <a:spLocks noChangeShapeType="1"/>
            </p:cNvSpPr>
            <p:nvPr/>
          </p:nvSpPr>
          <p:spPr bwMode="auto">
            <a:xfrm flipV="1">
              <a:off x="1728" y="2976"/>
              <a:ext cx="384" cy="624"/>
            </a:xfrm>
            <a:prstGeom prst="line">
              <a:avLst/>
            </a:prstGeom>
            <a:noFill/>
            <a:ln w="31750">
              <a:solidFill>
                <a:srgbClr val="FF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2" name="Line 17"/>
            <p:cNvSpPr>
              <a:spLocks noChangeShapeType="1"/>
            </p:cNvSpPr>
            <p:nvPr/>
          </p:nvSpPr>
          <p:spPr bwMode="auto">
            <a:xfrm>
              <a:off x="2208" y="3024"/>
              <a:ext cx="288" cy="528"/>
            </a:xfrm>
            <a:prstGeom prst="line">
              <a:avLst/>
            </a:prstGeom>
            <a:noFill/>
            <a:ln w="31750">
              <a:solidFill>
                <a:srgbClr val="FF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3" name="Line 18"/>
            <p:cNvSpPr>
              <a:spLocks noChangeShapeType="1"/>
            </p:cNvSpPr>
            <p:nvPr/>
          </p:nvSpPr>
          <p:spPr bwMode="auto">
            <a:xfrm flipV="1">
              <a:off x="2160" y="2352"/>
              <a:ext cx="0" cy="576"/>
            </a:xfrm>
            <a:prstGeom prst="line">
              <a:avLst/>
            </a:prstGeom>
            <a:noFill/>
            <a:ln w="31750">
              <a:solidFill>
                <a:srgbClr val="FF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4" name="Line 19"/>
            <p:cNvSpPr>
              <a:spLocks noChangeShapeType="1"/>
            </p:cNvSpPr>
            <p:nvPr/>
          </p:nvSpPr>
          <p:spPr bwMode="auto">
            <a:xfrm flipH="1" flipV="1">
              <a:off x="1824" y="2016"/>
              <a:ext cx="240" cy="288"/>
            </a:xfrm>
            <a:prstGeom prst="line">
              <a:avLst/>
            </a:prstGeom>
            <a:noFill/>
            <a:ln w="31750">
              <a:solidFill>
                <a:srgbClr val="FF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5" name="Line 20"/>
            <p:cNvSpPr>
              <a:spLocks noChangeShapeType="1"/>
            </p:cNvSpPr>
            <p:nvPr/>
          </p:nvSpPr>
          <p:spPr bwMode="auto">
            <a:xfrm flipV="1">
              <a:off x="2112" y="1968"/>
              <a:ext cx="288" cy="336"/>
            </a:xfrm>
            <a:prstGeom prst="line">
              <a:avLst/>
            </a:prstGeom>
            <a:noFill/>
            <a:ln w="31750">
              <a:solidFill>
                <a:srgbClr val="FF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 animBg="1"/>
      <p:bldP spid="35" grpId="0"/>
      <p:bldP spid="36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533400" y="977205"/>
            <a:ext cx="8229600" cy="1384995"/>
          </a:xfrm>
          <a:prstGeom prst="rect">
            <a:avLst/>
          </a:prstGeom>
          <a:noFill/>
          <a:ln w="9525">
            <a:solidFill>
              <a:srgbClr val="008000"/>
            </a:solidFill>
            <a:miter lim="800000"/>
          </a:ln>
          <a:effectLst/>
        </p:spPr>
        <p:txBody>
          <a:bodyPr wrap="square">
            <a:spAutoFit/>
          </a:bodyPr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buClrTx/>
              <a:buSzTx/>
              <a:buFontTx/>
              <a:buNone/>
            </a:pP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</a:t>
            </a: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是</a:t>
            </a: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A={ 2, 3, … , 12 }</a:t>
            </a: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上整除关系</a:t>
            </a: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,</a:t>
            </a: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子集： </a:t>
            </a:r>
            <a:endParaRPr kumimoji="1" lang="zh-CN" altLang="en-US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Wingdings 2" panose="05020102010507070707" pitchFamily="18" charset="2"/>
            </a:endParaRPr>
          </a:p>
          <a:p>
            <a:pPr eaLnBrk="1" hangingPunct="1">
              <a:lnSpc>
                <a:spcPct val="140000"/>
              </a:lnSpc>
              <a:buClrTx/>
              <a:buSzTx/>
              <a:buFontTx/>
              <a:buNone/>
            </a:pP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{2,3,6},{2,4,6},{3,5},{4},</a:t>
            </a: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最大、小元，极大、小元</a:t>
            </a:r>
            <a:endParaRPr kumimoji="1" lang="zh-CN" altLang="en-US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Wingdings 2" panose="05020102010507070707" pitchFamily="18" charset="2"/>
            </a:endParaRPr>
          </a:p>
        </p:txBody>
      </p:sp>
      <p:sp>
        <p:nvSpPr>
          <p:cNvPr id="5" name="Text Box 18"/>
          <p:cNvSpPr txBox="1">
            <a:spLocks noChangeArrowheads="1"/>
          </p:cNvSpPr>
          <p:nvPr/>
        </p:nvSpPr>
        <p:spPr bwMode="auto">
          <a:xfrm>
            <a:off x="996019" y="2449512"/>
            <a:ext cx="2300287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极小元：</a:t>
            </a:r>
            <a:endParaRPr kumimoji="1" lang="zh-CN" altLang="en-US" sz="280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Wingdings 2" panose="05020102010507070707" pitchFamily="18" charset="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极大元： </a:t>
            </a:r>
            <a:endParaRPr kumimoji="1" lang="zh-CN" altLang="en-US" sz="280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Wingdings 2" panose="05020102010507070707" pitchFamily="18" charset="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最小元：</a:t>
            </a:r>
            <a:endParaRPr kumimoji="1" lang="zh-CN" altLang="en-US" sz="280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Wingdings 2" panose="05020102010507070707" pitchFamily="18" charset="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最大元：</a:t>
            </a:r>
            <a:endParaRPr lang="zh-CN" altLang="en-US" sz="280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Text Box 21"/>
          <p:cNvSpPr txBox="1">
            <a:spLocks noChangeArrowheads="1"/>
          </p:cNvSpPr>
          <p:nvPr/>
        </p:nvSpPr>
        <p:spPr bwMode="auto">
          <a:xfrm>
            <a:off x="2458106" y="2362200"/>
            <a:ext cx="752475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>
                <a:latin typeface="Times New Roman" panose="02020603050405020304" pitchFamily="18" charset="0"/>
              </a:rPr>
              <a:t>2,3</a:t>
            </a:r>
            <a:endParaRPr lang="en-US" altLang="zh-CN" sz="3600">
              <a:latin typeface="Times New Roman" panose="02020603050405020304" pitchFamily="18" charset="0"/>
            </a:endParaRPr>
          </a:p>
        </p:txBody>
      </p:sp>
      <p:sp>
        <p:nvSpPr>
          <p:cNvPr id="8" name="Text Box 22"/>
          <p:cNvSpPr txBox="1">
            <a:spLocks noChangeArrowheads="1"/>
          </p:cNvSpPr>
          <p:nvPr/>
        </p:nvSpPr>
        <p:spPr bwMode="auto">
          <a:xfrm>
            <a:off x="2458106" y="3048000"/>
            <a:ext cx="361294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6</a:t>
            </a:r>
            <a:endParaRPr lang="en-US" altLang="zh-CN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Text Box 23"/>
          <p:cNvSpPr txBox="1">
            <a:spLocks noChangeArrowheads="1"/>
          </p:cNvSpPr>
          <p:nvPr/>
        </p:nvSpPr>
        <p:spPr bwMode="auto">
          <a:xfrm>
            <a:off x="2381906" y="3694112"/>
            <a:ext cx="540830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无</a:t>
            </a:r>
            <a:endParaRPr lang="zh-CN" altLang="en-US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Text Box 24"/>
          <p:cNvSpPr txBox="1">
            <a:spLocks noChangeArrowheads="1"/>
          </p:cNvSpPr>
          <p:nvPr/>
        </p:nvSpPr>
        <p:spPr bwMode="auto">
          <a:xfrm>
            <a:off x="2534306" y="4343400"/>
            <a:ext cx="361294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6</a:t>
            </a:r>
            <a:endParaRPr lang="en-US" altLang="zh-CN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Text Box 25"/>
          <p:cNvSpPr txBox="1">
            <a:spLocks noChangeArrowheads="1"/>
          </p:cNvSpPr>
          <p:nvPr/>
        </p:nvSpPr>
        <p:spPr bwMode="auto">
          <a:xfrm>
            <a:off x="3524906" y="2362200"/>
            <a:ext cx="409575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>
                <a:latin typeface="Times New Roman" panose="02020603050405020304" pitchFamily="18" charset="0"/>
              </a:rPr>
              <a:t>2</a:t>
            </a:r>
            <a:endParaRPr lang="en-US" altLang="zh-CN" sz="3600">
              <a:latin typeface="Times New Roman" panose="02020603050405020304" pitchFamily="18" charset="0"/>
            </a:endParaRPr>
          </a:p>
        </p:txBody>
      </p:sp>
      <p:sp>
        <p:nvSpPr>
          <p:cNvPr id="12" name="Text Box 26"/>
          <p:cNvSpPr txBox="1">
            <a:spLocks noChangeArrowheads="1"/>
          </p:cNvSpPr>
          <p:nvPr/>
        </p:nvSpPr>
        <p:spPr bwMode="auto">
          <a:xfrm>
            <a:off x="3382031" y="3048000"/>
            <a:ext cx="630599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4,6</a:t>
            </a:r>
            <a:endParaRPr lang="en-US" altLang="zh-CN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Text Box 27"/>
          <p:cNvSpPr txBox="1">
            <a:spLocks noChangeArrowheads="1"/>
          </p:cNvSpPr>
          <p:nvPr/>
        </p:nvSpPr>
        <p:spPr bwMode="auto">
          <a:xfrm>
            <a:off x="3496331" y="3733800"/>
            <a:ext cx="361294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endParaRPr lang="en-US" altLang="zh-CN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Text Box 28"/>
          <p:cNvSpPr txBox="1">
            <a:spLocks noChangeArrowheads="1"/>
          </p:cNvSpPr>
          <p:nvPr/>
        </p:nvSpPr>
        <p:spPr bwMode="auto">
          <a:xfrm>
            <a:off x="3296306" y="4422775"/>
            <a:ext cx="540830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无</a:t>
            </a:r>
            <a:endParaRPr lang="zh-CN" altLang="en-US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Text Box 29"/>
          <p:cNvSpPr txBox="1">
            <a:spLocks noChangeArrowheads="1"/>
          </p:cNvSpPr>
          <p:nvPr/>
        </p:nvSpPr>
        <p:spPr bwMode="auto">
          <a:xfrm>
            <a:off x="4501219" y="2439987"/>
            <a:ext cx="630599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3,5</a:t>
            </a:r>
            <a:endParaRPr lang="en-US" altLang="zh-CN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Text Box 30"/>
          <p:cNvSpPr txBox="1">
            <a:spLocks noChangeArrowheads="1"/>
          </p:cNvSpPr>
          <p:nvPr/>
        </p:nvSpPr>
        <p:spPr bwMode="auto">
          <a:xfrm>
            <a:off x="4439306" y="3048000"/>
            <a:ext cx="630599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3,5</a:t>
            </a:r>
            <a:endParaRPr lang="en-US" altLang="zh-CN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Text Box 31"/>
          <p:cNvSpPr txBox="1">
            <a:spLocks noChangeArrowheads="1"/>
          </p:cNvSpPr>
          <p:nvPr/>
        </p:nvSpPr>
        <p:spPr bwMode="auto">
          <a:xfrm>
            <a:off x="4515506" y="3840162"/>
            <a:ext cx="540830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无</a:t>
            </a:r>
            <a:endParaRPr lang="zh-CN" altLang="en-US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Text Box 32"/>
          <p:cNvSpPr txBox="1">
            <a:spLocks noChangeArrowheads="1"/>
          </p:cNvSpPr>
          <p:nvPr/>
        </p:nvSpPr>
        <p:spPr bwMode="auto">
          <a:xfrm>
            <a:off x="4515506" y="4449762"/>
            <a:ext cx="540830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无</a:t>
            </a:r>
            <a:endParaRPr lang="zh-CN" altLang="en-US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Text Box 33"/>
          <p:cNvSpPr txBox="1">
            <a:spLocks noChangeArrowheads="1"/>
          </p:cNvSpPr>
          <p:nvPr/>
        </p:nvSpPr>
        <p:spPr bwMode="auto">
          <a:xfrm>
            <a:off x="5506106" y="2363787"/>
            <a:ext cx="409575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>
                <a:latin typeface="Times New Roman" panose="02020603050405020304" pitchFamily="18" charset="0"/>
              </a:rPr>
              <a:t>4</a:t>
            </a:r>
            <a:endParaRPr lang="en-US" altLang="zh-CN" sz="3600">
              <a:latin typeface="Times New Roman" panose="02020603050405020304" pitchFamily="18" charset="0"/>
            </a:endParaRPr>
          </a:p>
        </p:txBody>
      </p:sp>
      <p:sp>
        <p:nvSpPr>
          <p:cNvPr id="20" name="Text Box 34"/>
          <p:cNvSpPr txBox="1">
            <a:spLocks noChangeArrowheads="1"/>
          </p:cNvSpPr>
          <p:nvPr/>
        </p:nvSpPr>
        <p:spPr bwMode="auto">
          <a:xfrm>
            <a:off x="5582306" y="3048000"/>
            <a:ext cx="361294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4</a:t>
            </a:r>
            <a:endParaRPr lang="en-US" altLang="zh-CN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Text Box 35"/>
          <p:cNvSpPr txBox="1">
            <a:spLocks noChangeArrowheads="1"/>
          </p:cNvSpPr>
          <p:nvPr/>
        </p:nvSpPr>
        <p:spPr bwMode="auto">
          <a:xfrm>
            <a:off x="5582306" y="3629025"/>
            <a:ext cx="361294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4</a:t>
            </a:r>
            <a:endParaRPr lang="en-US" altLang="zh-CN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Text Box 36"/>
          <p:cNvSpPr txBox="1">
            <a:spLocks noChangeArrowheads="1"/>
          </p:cNvSpPr>
          <p:nvPr/>
        </p:nvSpPr>
        <p:spPr bwMode="auto">
          <a:xfrm>
            <a:off x="5582306" y="4343400"/>
            <a:ext cx="361294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4</a:t>
            </a:r>
            <a:endParaRPr lang="en-US" altLang="zh-CN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1107113" y="302449"/>
            <a:ext cx="1636087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练习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云形标注 23"/>
          <p:cNvSpPr/>
          <p:nvPr/>
        </p:nvSpPr>
        <p:spPr>
          <a:xfrm>
            <a:off x="5903445" y="4953000"/>
            <a:ext cx="2895600" cy="1752600"/>
          </a:xfrm>
          <a:prstGeom prst="cloudCallout">
            <a:avLst>
              <a:gd name="adj1" fmla="val -88268"/>
              <a:gd name="adj2" fmla="val -36413"/>
            </a:avLst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定义法</a:t>
            </a:r>
            <a:endParaRPr lang="zh-CN" altLang="en-US" sz="2800" dirty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4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 1"/>
          <p:cNvSpPr/>
          <p:nvPr/>
        </p:nvSpPr>
        <p:spPr>
          <a:xfrm>
            <a:off x="1030912" y="210035"/>
            <a:ext cx="3464888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最大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小元素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定义法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ext Box 25"/>
          <p:cNvSpPr txBox="1">
            <a:spLocks noChangeArrowheads="1"/>
          </p:cNvSpPr>
          <p:nvPr/>
        </p:nvSpPr>
        <p:spPr bwMode="auto">
          <a:xfrm>
            <a:off x="381000" y="3457575"/>
            <a:ext cx="2374666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1)B={2,3,6,12}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Text Box 27"/>
          <p:cNvSpPr txBox="1">
            <a:spLocks noChangeArrowheads="1"/>
          </p:cNvSpPr>
          <p:nvPr/>
        </p:nvSpPr>
        <p:spPr bwMode="auto">
          <a:xfrm>
            <a:off x="609600" y="4448175"/>
            <a:ext cx="4129088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最大元素：</a:t>
            </a:r>
            <a:r>
              <a:rPr lang="en-US" altLang="zh-CN" sz="280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12</a:t>
            </a:r>
            <a:endParaRPr lang="en-US" altLang="zh-CN" sz="280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Text Box 28"/>
          <p:cNvSpPr txBox="1">
            <a:spLocks noChangeArrowheads="1"/>
          </p:cNvSpPr>
          <p:nvPr/>
        </p:nvSpPr>
        <p:spPr bwMode="auto">
          <a:xfrm>
            <a:off x="4350543" y="4495800"/>
            <a:ext cx="2881313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FF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最小元素？</a:t>
            </a:r>
            <a:endParaRPr lang="zh-CN" altLang="en-US" sz="2800" dirty="0">
              <a:solidFill>
                <a:srgbClr val="FF0066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AutoShape 29"/>
          <p:cNvSpPr>
            <a:spLocks noChangeArrowheads="1"/>
          </p:cNvSpPr>
          <p:nvPr/>
        </p:nvSpPr>
        <p:spPr bwMode="auto">
          <a:xfrm>
            <a:off x="4648200" y="5514975"/>
            <a:ext cx="1143000" cy="457200"/>
          </a:xfrm>
          <a:prstGeom prst="wedgeEllipseCallout">
            <a:avLst>
              <a:gd name="adj1" fmla="val 1250"/>
              <a:gd name="adj2" fmla="val -159028"/>
            </a:avLst>
          </a:prstGeom>
          <a:noFill/>
          <a:ln w="25400" algn="ctr">
            <a:solidFill>
              <a:srgbClr val="00FF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0066"/>
                </a:solidFill>
                <a:ea typeface="楷体_GB2312" pitchFamily="49" charset="-122"/>
              </a:rPr>
              <a:t>无</a:t>
            </a:r>
            <a:endParaRPr lang="zh-CN" altLang="en-US" sz="2400">
              <a:solidFill>
                <a:srgbClr val="FF0066"/>
              </a:solidFill>
              <a:ea typeface="楷体_GB2312" pitchFamily="49" charset="-122"/>
            </a:endParaRPr>
          </a:p>
        </p:txBody>
      </p:sp>
      <p:sp>
        <p:nvSpPr>
          <p:cNvPr id="9" name="Text Box 37"/>
          <p:cNvSpPr txBox="1">
            <a:spLocks noChangeArrowheads="1"/>
          </p:cNvSpPr>
          <p:nvPr/>
        </p:nvSpPr>
        <p:spPr bwMode="auto">
          <a:xfrm>
            <a:off x="457200" y="685800"/>
            <a:ext cx="8447088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：集合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A={2,3,6,12,24,36}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上的整除关系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R:R={(2,2),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(2,6),(2,12),(2,24),(2,36),(3,3),(3,6),(3,12),(3,24),(3,36),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(6,6),(6,12),(6,24),(6,36),(12,12),(12,24),(12,36),(24,24),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(36,36)}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Line 38"/>
          <p:cNvSpPr>
            <a:spLocks noChangeShapeType="1"/>
          </p:cNvSpPr>
          <p:nvPr/>
        </p:nvSpPr>
        <p:spPr bwMode="auto">
          <a:xfrm>
            <a:off x="1371600" y="1905000"/>
            <a:ext cx="7620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11" name="Line 39"/>
          <p:cNvSpPr>
            <a:spLocks noChangeShapeType="1"/>
          </p:cNvSpPr>
          <p:nvPr/>
        </p:nvSpPr>
        <p:spPr bwMode="auto">
          <a:xfrm>
            <a:off x="5791200" y="1905000"/>
            <a:ext cx="6096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12" name="Line 40"/>
          <p:cNvSpPr>
            <a:spLocks noChangeShapeType="1"/>
          </p:cNvSpPr>
          <p:nvPr/>
        </p:nvSpPr>
        <p:spPr bwMode="auto">
          <a:xfrm>
            <a:off x="1524000" y="2590800"/>
            <a:ext cx="5334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13" name="Line 41"/>
          <p:cNvSpPr>
            <a:spLocks noChangeShapeType="1"/>
          </p:cNvSpPr>
          <p:nvPr/>
        </p:nvSpPr>
        <p:spPr bwMode="auto">
          <a:xfrm>
            <a:off x="4267200" y="2590800"/>
            <a:ext cx="8382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14" name="Text Box 43"/>
          <p:cNvSpPr txBox="1">
            <a:spLocks noChangeArrowheads="1"/>
          </p:cNvSpPr>
          <p:nvPr/>
        </p:nvSpPr>
        <p:spPr bwMode="auto">
          <a:xfrm>
            <a:off x="3124200" y="3581400"/>
            <a:ext cx="5334000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>2≤12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>3 ≤12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>6 ≤12,12 ≤12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" name="AutoShape 44"/>
          <p:cNvSpPr>
            <a:spLocks noChangeArrowheads="1"/>
          </p:cNvSpPr>
          <p:nvPr/>
        </p:nvSpPr>
        <p:spPr bwMode="auto">
          <a:xfrm>
            <a:off x="5105400" y="3076575"/>
            <a:ext cx="2286000" cy="609600"/>
          </a:xfrm>
          <a:prstGeom prst="wedgeEllipseCallout">
            <a:avLst>
              <a:gd name="adj1" fmla="val -12292"/>
              <a:gd name="adj2" fmla="val -209634"/>
            </a:avLst>
          </a:prstGeom>
          <a:solidFill>
            <a:srgbClr val="FFFF00"/>
          </a:solidFill>
          <a:ln w="50800" algn="ctr">
            <a:solidFill>
              <a:srgbClr val="0000FF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C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第二元素</a:t>
            </a:r>
            <a:endParaRPr lang="zh-CN" altLang="en-US" sz="2400">
              <a:solidFill>
                <a:srgbClr val="CC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Line 41"/>
          <p:cNvSpPr>
            <a:spLocks noChangeShapeType="1"/>
          </p:cNvSpPr>
          <p:nvPr/>
        </p:nvSpPr>
        <p:spPr bwMode="auto">
          <a:xfrm>
            <a:off x="2431256" y="1524000"/>
            <a:ext cx="464344" cy="414337"/>
          </a:xfrm>
          <a:prstGeom prst="line">
            <a:avLst/>
          </a:prstGeom>
          <a:noFill/>
          <a:ln w="50800">
            <a:solidFill>
              <a:srgbClr val="C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17" name="Line 41"/>
          <p:cNvSpPr>
            <a:spLocks noChangeShapeType="1"/>
          </p:cNvSpPr>
          <p:nvPr/>
        </p:nvSpPr>
        <p:spPr bwMode="auto">
          <a:xfrm>
            <a:off x="3421856" y="1524000"/>
            <a:ext cx="464344" cy="414337"/>
          </a:xfrm>
          <a:prstGeom prst="line">
            <a:avLst/>
          </a:prstGeom>
          <a:noFill/>
          <a:ln w="50800">
            <a:solidFill>
              <a:srgbClr val="C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18" name="Line 41"/>
          <p:cNvSpPr>
            <a:spLocks noChangeShapeType="1"/>
          </p:cNvSpPr>
          <p:nvPr/>
        </p:nvSpPr>
        <p:spPr bwMode="auto">
          <a:xfrm>
            <a:off x="6909112" y="1600200"/>
            <a:ext cx="464344" cy="414337"/>
          </a:xfrm>
          <a:prstGeom prst="line">
            <a:avLst/>
          </a:prstGeom>
          <a:noFill/>
          <a:ln w="50800">
            <a:solidFill>
              <a:srgbClr val="C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19" name="Line 41"/>
          <p:cNvSpPr>
            <a:spLocks noChangeShapeType="1"/>
          </p:cNvSpPr>
          <p:nvPr/>
        </p:nvSpPr>
        <p:spPr bwMode="auto">
          <a:xfrm>
            <a:off x="7772400" y="1490663"/>
            <a:ext cx="464344" cy="414337"/>
          </a:xfrm>
          <a:prstGeom prst="line">
            <a:avLst/>
          </a:prstGeom>
          <a:noFill/>
          <a:ln w="50800">
            <a:solidFill>
              <a:srgbClr val="C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20" name="Line 41"/>
          <p:cNvSpPr>
            <a:spLocks noChangeShapeType="1"/>
          </p:cNvSpPr>
          <p:nvPr/>
        </p:nvSpPr>
        <p:spPr bwMode="auto">
          <a:xfrm>
            <a:off x="2431256" y="2219325"/>
            <a:ext cx="464344" cy="414337"/>
          </a:xfrm>
          <a:prstGeom prst="line">
            <a:avLst/>
          </a:prstGeom>
          <a:noFill/>
          <a:ln w="50800">
            <a:solidFill>
              <a:srgbClr val="C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21" name="Line 41"/>
          <p:cNvSpPr>
            <a:spLocks noChangeShapeType="1"/>
          </p:cNvSpPr>
          <p:nvPr/>
        </p:nvSpPr>
        <p:spPr bwMode="auto">
          <a:xfrm>
            <a:off x="3352800" y="2124074"/>
            <a:ext cx="464344" cy="414337"/>
          </a:xfrm>
          <a:prstGeom prst="line">
            <a:avLst/>
          </a:prstGeom>
          <a:noFill/>
          <a:ln w="50800">
            <a:solidFill>
              <a:srgbClr val="C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22" name="Line 41"/>
          <p:cNvSpPr>
            <a:spLocks noChangeShapeType="1"/>
          </p:cNvSpPr>
          <p:nvPr/>
        </p:nvSpPr>
        <p:spPr bwMode="auto">
          <a:xfrm>
            <a:off x="5559028" y="2233612"/>
            <a:ext cx="464344" cy="414337"/>
          </a:xfrm>
          <a:prstGeom prst="line">
            <a:avLst/>
          </a:prstGeom>
          <a:noFill/>
          <a:ln w="50800">
            <a:solidFill>
              <a:srgbClr val="C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23" name="Line 41"/>
          <p:cNvSpPr>
            <a:spLocks noChangeShapeType="1"/>
          </p:cNvSpPr>
          <p:nvPr/>
        </p:nvSpPr>
        <p:spPr bwMode="auto">
          <a:xfrm>
            <a:off x="6676940" y="2143125"/>
            <a:ext cx="464344" cy="414337"/>
          </a:xfrm>
          <a:prstGeom prst="line">
            <a:avLst/>
          </a:prstGeom>
          <a:noFill/>
          <a:ln w="50800">
            <a:solidFill>
              <a:srgbClr val="C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24" name="Line 41"/>
          <p:cNvSpPr>
            <a:spLocks noChangeShapeType="1"/>
          </p:cNvSpPr>
          <p:nvPr/>
        </p:nvSpPr>
        <p:spPr bwMode="auto">
          <a:xfrm>
            <a:off x="7772400" y="2178842"/>
            <a:ext cx="464344" cy="414337"/>
          </a:xfrm>
          <a:prstGeom prst="line">
            <a:avLst/>
          </a:prstGeom>
          <a:noFill/>
          <a:ln w="50800">
            <a:solidFill>
              <a:srgbClr val="C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25" name="Line 41"/>
          <p:cNvSpPr>
            <a:spLocks noChangeShapeType="1"/>
          </p:cNvSpPr>
          <p:nvPr/>
        </p:nvSpPr>
        <p:spPr bwMode="auto">
          <a:xfrm>
            <a:off x="1103989" y="2869405"/>
            <a:ext cx="464344" cy="414337"/>
          </a:xfrm>
          <a:prstGeom prst="line">
            <a:avLst/>
          </a:prstGeom>
          <a:noFill/>
          <a:ln w="50800">
            <a:solidFill>
              <a:srgbClr val="C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/>
          <p:cNvSpPr txBox="1">
            <a:spLocks noChangeArrowheads="1"/>
          </p:cNvSpPr>
          <p:nvPr/>
        </p:nvSpPr>
        <p:spPr bwMode="auto">
          <a:xfrm>
            <a:off x="457200" y="3429000"/>
            <a:ext cx="30622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>2)B={2,6,12}</a:t>
            </a:r>
            <a:endParaRPr lang="en-US" altLang="zh-CN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Text Box 10"/>
          <p:cNvSpPr txBox="1">
            <a:spLocks noChangeArrowheads="1"/>
          </p:cNvSpPr>
          <p:nvPr/>
        </p:nvSpPr>
        <p:spPr bwMode="auto">
          <a:xfrm>
            <a:off x="533400" y="4724400"/>
            <a:ext cx="228600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rgbClr val="CC0000"/>
                </a:solidFill>
                <a:latin typeface="Times New Roman" panose="02020603050405020304" pitchFamily="18" charset="0"/>
              </a:rPr>
              <a:t>3) B={2,3}</a:t>
            </a:r>
            <a:endParaRPr lang="en-US" altLang="zh-CN">
              <a:solidFill>
                <a:srgbClr val="CC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AutoShape 14"/>
          <p:cNvSpPr>
            <a:spLocks noChangeArrowheads="1"/>
          </p:cNvSpPr>
          <p:nvPr/>
        </p:nvSpPr>
        <p:spPr bwMode="auto">
          <a:xfrm>
            <a:off x="4800600" y="4316413"/>
            <a:ext cx="1981200" cy="1447800"/>
          </a:xfrm>
          <a:prstGeom prst="wedgeEllipseCallout">
            <a:avLst>
              <a:gd name="adj1" fmla="val -164423"/>
              <a:gd name="adj2" fmla="val 2850"/>
            </a:avLst>
          </a:prstGeom>
          <a:solidFill>
            <a:srgbClr val="CCFFFF"/>
          </a:solidFill>
          <a:ln w="15875" algn="ctr">
            <a:solidFill>
              <a:srgbClr val="8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ea typeface="华文行楷" panose="02010800040101010101" pitchFamily="2" charset="-122"/>
              </a:rPr>
              <a:t>无</a:t>
            </a:r>
            <a:endParaRPr lang="zh-CN" altLang="en-US" sz="2800">
              <a:ea typeface="华文行楷" panose="02010800040101010101" pitchFamily="2" charset="-122"/>
            </a:endParaRPr>
          </a:p>
        </p:txBody>
      </p:sp>
      <p:sp>
        <p:nvSpPr>
          <p:cNvPr id="7" name="Text Box 15"/>
          <p:cNvSpPr txBox="1">
            <a:spLocks noChangeArrowheads="1"/>
          </p:cNvSpPr>
          <p:nvPr/>
        </p:nvSpPr>
        <p:spPr bwMode="auto">
          <a:xfrm>
            <a:off x="228600" y="771525"/>
            <a:ext cx="8447088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：集合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A={2,3,6,12,24,36}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上的整除关系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R:R={(2,2),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(2,6),(2,12),(2,24),(2,36),(3,3),(3,6),(3,12),(3,24),(3,36),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(6,6),(6,12),(6,24),(6,36),(12,12),(12,24),(12,36),(24,24),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(36,36)}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Oval 18"/>
          <p:cNvSpPr>
            <a:spLocks noChangeArrowheads="1"/>
          </p:cNvSpPr>
          <p:nvPr/>
        </p:nvSpPr>
        <p:spPr bwMode="auto">
          <a:xfrm>
            <a:off x="1143000" y="3560763"/>
            <a:ext cx="763588" cy="727075"/>
          </a:xfrm>
          <a:prstGeom prst="ellipse">
            <a:avLst/>
          </a:prstGeom>
          <a:noFill/>
          <a:ln w="50800" algn="ctr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9" name="Line 19"/>
          <p:cNvSpPr>
            <a:spLocks noChangeShapeType="1"/>
          </p:cNvSpPr>
          <p:nvPr/>
        </p:nvSpPr>
        <p:spPr bwMode="auto">
          <a:xfrm>
            <a:off x="381000" y="1979613"/>
            <a:ext cx="6858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10" name="Line 20"/>
          <p:cNvSpPr>
            <a:spLocks noChangeShapeType="1"/>
          </p:cNvSpPr>
          <p:nvPr/>
        </p:nvSpPr>
        <p:spPr bwMode="auto">
          <a:xfrm>
            <a:off x="1219200" y="1981200"/>
            <a:ext cx="7620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11" name="Text Box 21"/>
          <p:cNvSpPr txBox="1">
            <a:spLocks noChangeArrowheads="1"/>
          </p:cNvSpPr>
          <p:nvPr/>
        </p:nvSpPr>
        <p:spPr bwMode="auto">
          <a:xfrm>
            <a:off x="3124200" y="3429000"/>
            <a:ext cx="4038600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>
                <a:solidFill>
                  <a:srgbClr val="CC0000"/>
                </a:solidFill>
                <a:latin typeface="Times New Roman" panose="02020603050405020304" pitchFamily="18" charset="0"/>
              </a:rPr>
              <a:t>2≤2</a:t>
            </a:r>
            <a:r>
              <a:rPr lang="zh-CN" altLang="en-US" dirty="0">
                <a:solidFill>
                  <a:srgbClr val="CC0000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dirty="0">
                <a:solidFill>
                  <a:srgbClr val="CC0000"/>
                </a:solidFill>
                <a:latin typeface="Times New Roman" panose="02020603050405020304" pitchFamily="18" charset="0"/>
              </a:rPr>
              <a:t>2≤6</a:t>
            </a:r>
            <a:r>
              <a:rPr lang="zh-CN" altLang="en-US" dirty="0">
                <a:solidFill>
                  <a:srgbClr val="CC0000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dirty="0">
                <a:solidFill>
                  <a:srgbClr val="CC0000"/>
                </a:solidFill>
                <a:latin typeface="Times New Roman" panose="02020603050405020304" pitchFamily="18" charset="0"/>
              </a:rPr>
              <a:t>2 ≤12</a:t>
            </a:r>
            <a:endParaRPr lang="en-US" altLang="zh-CN" dirty="0">
              <a:solidFill>
                <a:srgbClr val="CC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Line 19"/>
          <p:cNvSpPr>
            <a:spLocks noChangeShapeType="1"/>
          </p:cNvSpPr>
          <p:nvPr/>
        </p:nvSpPr>
        <p:spPr bwMode="auto">
          <a:xfrm>
            <a:off x="7848600" y="1371600"/>
            <a:ext cx="6858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13" name="燕尾形 12"/>
          <p:cNvSpPr/>
          <p:nvPr/>
        </p:nvSpPr>
        <p:spPr>
          <a:xfrm>
            <a:off x="1030912" y="210035"/>
            <a:ext cx="3464888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最大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小元素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定义法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 animBg="1"/>
      <p:bldP spid="8" grpId="0" animBg="1"/>
      <p:bldP spid="9" grpId="0" animBg="1"/>
      <p:bldP spid="10" grpId="0" animBg="1"/>
      <p:bldP spid="11" grpId="0"/>
      <p:bldP spid="12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云形标注 1"/>
          <p:cNvSpPr/>
          <p:nvPr/>
        </p:nvSpPr>
        <p:spPr>
          <a:xfrm>
            <a:off x="1676400" y="2057400"/>
            <a:ext cx="6781800" cy="1752600"/>
          </a:xfrm>
          <a:prstGeom prst="cloudCallou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大局观</a:t>
            </a:r>
            <a:r>
              <a:rPr lang="en-US" altLang="zh-CN" sz="4800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4800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上下界</a:t>
            </a:r>
            <a:endParaRPr lang="zh-CN" altLang="en-US" sz="4800" dirty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5"/>
          <p:cNvSpPr>
            <a:spLocks noChangeArrowheads="1"/>
          </p:cNvSpPr>
          <p:nvPr/>
        </p:nvSpPr>
        <p:spPr bwMode="auto">
          <a:xfrm>
            <a:off x="1066800" y="2049462"/>
            <a:ext cx="2057400" cy="1608138"/>
          </a:xfrm>
          <a:prstGeom prst="rect">
            <a:avLst/>
          </a:prstGeom>
          <a:pattFill prst="wdDnDiag">
            <a:fgClr>
              <a:srgbClr val="66FF66"/>
            </a:fgClr>
            <a:bgClr>
              <a:schemeClr val="bg1"/>
            </a:bgClr>
          </a:pattFill>
          <a:ln w="19050" algn="ctr">
            <a:solidFill>
              <a:srgbClr val="FF0000"/>
            </a:solidFill>
            <a:miter lim="800000"/>
          </a:ln>
          <a:effectLst/>
        </p:spPr>
        <p:txBody>
          <a:bodyPr lIns="90000" tIns="46800" rIns="90000" bIns="46800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grpSp>
        <p:nvGrpSpPr>
          <p:cNvPr id="2" name="Group 21"/>
          <p:cNvGrpSpPr/>
          <p:nvPr/>
        </p:nvGrpSpPr>
        <p:grpSpPr bwMode="auto">
          <a:xfrm>
            <a:off x="990600" y="1295400"/>
            <a:ext cx="1970088" cy="3292475"/>
            <a:chOff x="1488" y="1708"/>
            <a:chExt cx="1241" cy="2074"/>
          </a:xfrm>
        </p:grpSpPr>
        <p:sp>
          <p:nvSpPr>
            <p:cNvPr id="3" name="Oval 4"/>
            <p:cNvSpPr>
              <a:spLocks noChangeArrowheads="1"/>
            </p:cNvSpPr>
            <p:nvPr/>
          </p:nvSpPr>
          <p:spPr bwMode="auto">
            <a:xfrm>
              <a:off x="1728" y="1920"/>
              <a:ext cx="96" cy="96"/>
            </a:xfrm>
            <a:prstGeom prst="ellipse">
              <a:avLst/>
            </a:prstGeom>
            <a:noFill/>
            <a:ln w="31750" algn="ctr">
              <a:solidFill>
                <a:srgbClr val="000099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2400" y="1872"/>
              <a:ext cx="96" cy="96"/>
            </a:xfrm>
            <a:prstGeom prst="ellipse">
              <a:avLst/>
            </a:prstGeom>
            <a:noFill/>
            <a:ln w="31750" algn="ctr">
              <a:solidFill>
                <a:srgbClr val="000099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5" name="Oval 6"/>
            <p:cNvSpPr>
              <a:spLocks noChangeArrowheads="1"/>
            </p:cNvSpPr>
            <p:nvPr/>
          </p:nvSpPr>
          <p:spPr bwMode="auto">
            <a:xfrm>
              <a:off x="2064" y="2304"/>
              <a:ext cx="96" cy="96"/>
            </a:xfrm>
            <a:prstGeom prst="ellipse">
              <a:avLst/>
            </a:prstGeom>
            <a:noFill/>
            <a:ln w="31750" algn="ctr">
              <a:solidFill>
                <a:srgbClr val="000099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6" name="Oval 7"/>
            <p:cNvSpPr>
              <a:spLocks noChangeArrowheads="1"/>
            </p:cNvSpPr>
            <p:nvPr/>
          </p:nvSpPr>
          <p:spPr bwMode="auto">
            <a:xfrm>
              <a:off x="2112" y="2928"/>
              <a:ext cx="96" cy="96"/>
            </a:xfrm>
            <a:prstGeom prst="ellipse">
              <a:avLst/>
            </a:prstGeom>
            <a:noFill/>
            <a:ln w="31750" algn="ctr">
              <a:solidFill>
                <a:srgbClr val="000099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7" name="Oval 8"/>
            <p:cNvSpPr>
              <a:spLocks noChangeArrowheads="1"/>
            </p:cNvSpPr>
            <p:nvPr/>
          </p:nvSpPr>
          <p:spPr bwMode="auto">
            <a:xfrm>
              <a:off x="1680" y="3600"/>
              <a:ext cx="96" cy="96"/>
            </a:xfrm>
            <a:prstGeom prst="ellipse">
              <a:avLst/>
            </a:prstGeom>
            <a:noFill/>
            <a:ln w="31750" algn="ctr">
              <a:solidFill>
                <a:srgbClr val="000099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8" name="Oval 9"/>
            <p:cNvSpPr>
              <a:spLocks noChangeArrowheads="1"/>
            </p:cNvSpPr>
            <p:nvPr/>
          </p:nvSpPr>
          <p:spPr bwMode="auto">
            <a:xfrm>
              <a:off x="2448" y="3552"/>
              <a:ext cx="96" cy="96"/>
            </a:xfrm>
            <a:prstGeom prst="ellipse">
              <a:avLst/>
            </a:prstGeom>
            <a:noFill/>
            <a:ln w="31750" algn="ctr">
              <a:solidFill>
                <a:srgbClr val="000099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9" name="Text Box 10"/>
            <p:cNvSpPr txBox="1">
              <a:spLocks noChangeArrowheads="1"/>
            </p:cNvSpPr>
            <p:nvPr/>
          </p:nvSpPr>
          <p:spPr bwMode="auto">
            <a:xfrm>
              <a:off x="1488" y="1773"/>
              <a:ext cx="274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0000FF"/>
                  </a:solidFill>
                  <a:latin typeface="Times New Roman" panose="02020603050405020304" pitchFamily="18" charset="0"/>
                </a:rPr>
                <a:t>24</a:t>
              </a:r>
              <a:endParaRPr lang="en-US" altLang="zh-CN" sz="200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" name="Text Box 11"/>
            <p:cNvSpPr txBox="1">
              <a:spLocks noChangeArrowheads="1"/>
            </p:cNvSpPr>
            <p:nvPr/>
          </p:nvSpPr>
          <p:spPr bwMode="auto">
            <a:xfrm>
              <a:off x="2448" y="1708"/>
              <a:ext cx="274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0000FF"/>
                  </a:solidFill>
                  <a:latin typeface="Times New Roman" panose="02020603050405020304" pitchFamily="18" charset="0"/>
                </a:rPr>
                <a:t>36</a:t>
              </a:r>
              <a:endParaRPr lang="en-US" altLang="zh-CN" sz="200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" name="Text Box 12"/>
            <p:cNvSpPr txBox="1">
              <a:spLocks noChangeArrowheads="1"/>
            </p:cNvSpPr>
            <p:nvPr/>
          </p:nvSpPr>
          <p:spPr bwMode="auto">
            <a:xfrm>
              <a:off x="2112" y="2140"/>
              <a:ext cx="274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12</a:t>
              </a:r>
              <a:endPara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" name="Text Box 13"/>
            <p:cNvSpPr txBox="1">
              <a:spLocks noChangeArrowheads="1"/>
            </p:cNvSpPr>
            <p:nvPr/>
          </p:nvSpPr>
          <p:spPr bwMode="auto">
            <a:xfrm>
              <a:off x="2199" y="2764"/>
              <a:ext cx="194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0000FF"/>
                  </a:solidFill>
                  <a:latin typeface="Times New Roman" panose="02020603050405020304" pitchFamily="18" charset="0"/>
                </a:rPr>
                <a:t>6</a:t>
              </a:r>
              <a:endParaRPr lang="en-US" altLang="zh-CN" sz="200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" name="Text Box 14"/>
            <p:cNvSpPr txBox="1">
              <a:spLocks noChangeArrowheads="1"/>
            </p:cNvSpPr>
            <p:nvPr/>
          </p:nvSpPr>
          <p:spPr bwMode="auto">
            <a:xfrm>
              <a:off x="1527" y="3436"/>
              <a:ext cx="194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0000FF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200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4" name="Text Box 15"/>
            <p:cNvSpPr txBox="1">
              <a:spLocks noChangeArrowheads="1"/>
            </p:cNvSpPr>
            <p:nvPr/>
          </p:nvSpPr>
          <p:spPr bwMode="auto">
            <a:xfrm>
              <a:off x="2535" y="3388"/>
              <a:ext cx="194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0000FF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200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" name="Line 16"/>
            <p:cNvSpPr>
              <a:spLocks noChangeShapeType="1"/>
            </p:cNvSpPr>
            <p:nvPr/>
          </p:nvSpPr>
          <p:spPr bwMode="auto">
            <a:xfrm flipV="1">
              <a:off x="1728" y="2976"/>
              <a:ext cx="384" cy="624"/>
            </a:xfrm>
            <a:prstGeom prst="line">
              <a:avLst/>
            </a:prstGeom>
            <a:noFill/>
            <a:ln w="31750">
              <a:solidFill>
                <a:srgbClr val="FF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" name="Line 17"/>
            <p:cNvSpPr>
              <a:spLocks noChangeShapeType="1"/>
            </p:cNvSpPr>
            <p:nvPr/>
          </p:nvSpPr>
          <p:spPr bwMode="auto">
            <a:xfrm>
              <a:off x="2208" y="3024"/>
              <a:ext cx="288" cy="528"/>
            </a:xfrm>
            <a:prstGeom prst="line">
              <a:avLst/>
            </a:prstGeom>
            <a:noFill/>
            <a:ln w="31750">
              <a:solidFill>
                <a:srgbClr val="FF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" name="Line 18"/>
            <p:cNvSpPr>
              <a:spLocks noChangeShapeType="1"/>
            </p:cNvSpPr>
            <p:nvPr/>
          </p:nvSpPr>
          <p:spPr bwMode="auto">
            <a:xfrm flipV="1">
              <a:off x="2160" y="2352"/>
              <a:ext cx="0" cy="576"/>
            </a:xfrm>
            <a:prstGeom prst="line">
              <a:avLst/>
            </a:prstGeom>
            <a:noFill/>
            <a:ln w="31750">
              <a:solidFill>
                <a:srgbClr val="FF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" name="Line 19"/>
            <p:cNvSpPr>
              <a:spLocks noChangeShapeType="1"/>
            </p:cNvSpPr>
            <p:nvPr/>
          </p:nvSpPr>
          <p:spPr bwMode="auto">
            <a:xfrm flipH="1" flipV="1">
              <a:off x="1824" y="2016"/>
              <a:ext cx="240" cy="288"/>
            </a:xfrm>
            <a:prstGeom prst="line">
              <a:avLst/>
            </a:prstGeom>
            <a:noFill/>
            <a:ln w="31750">
              <a:solidFill>
                <a:srgbClr val="FF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" name="Line 20"/>
            <p:cNvSpPr>
              <a:spLocks noChangeShapeType="1"/>
            </p:cNvSpPr>
            <p:nvPr/>
          </p:nvSpPr>
          <p:spPr bwMode="auto">
            <a:xfrm flipV="1">
              <a:off x="2112" y="1968"/>
              <a:ext cx="288" cy="336"/>
            </a:xfrm>
            <a:prstGeom prst="line">
              <a:avLst/>
            </a:prstGeom>
            <a:noFill/>
            <a:ln w="31750">
              <a:solidFill>
                <a:srgbClr val="FF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0" name="Text Box 24"/>
          <p:cNvSpPr txBox="1">
            <a:spLocks noChangeArrowheads="1"/>
          </p:cNvSpPr>
          <p:nvPr/>
        </p:nvSpPr>
        <p:spPr bwMode="auto">
          <a:xfrm>
            <a:off x="3352800" y="914400"/>
            <a:ext cx="3276600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1)B={,6,12}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22" name="Text Box 26"/>
          <p:cNvSpPr txBox="1">
            <a:spLocks noChangeArrowheads="1"/>
          </p:cNvSpPr>
          <p:nvPr/>
        </p:nvSpPr>
        <p:spPr bwMode="auto">
          <a:xfrm>
            <a:off x="3352801" y="1600200"/>
            <a:ext cx="3200400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最大元素：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12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Text Box 27"/>
          <p:cNvSpPr txBox="1">
            <a:spLocks noChangeArrowheads="1"/>
          </p:cNvSpPr>
          <p:nvPr/>
        </p:nvSpPr>
        <p:spPr bwMode="auto">
          <a:xfrm>
            <a:off x="3429000" y="2362200"/>
            <a:ext cx="2202656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FF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最小元素</a:t>
            </a:r>
            <a:r>
              <a:rPr lang="en-US" altLang="zh-CN" sz="2800" dirty="0">
                <a:solidFill>
                  <a:srgbClr val="FF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: 6</a:t>
            </a:r>
            <a:endParaRPr lang="zh-CN" altLang="en-US" sz="2800" dirty="0">
              <a:solidFill>
                <a:srgbClr val="FF0066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燕尾形 23"/>
          <p:cNvSpPr/>
          <p:nvPr/>
        </p:nvSpPr>
        <p:spPr>
          <a:xfrm>
            <a:off x="1030912" y="210035"/>
            <a:ext cx="2017088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上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下界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标注 24"/>
          <p:cNvSpPr/>
          <p:nvPr/>
        </p:nvSpPr>
        <p:spPr>
          <a:xfrm>
            <a:off x="3581400" y="3103045"/>
            <a:ext cx="2286000" cy="700605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中控制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B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019800" y="3048000"/>
            <a:ext cx="198323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标注 26"/>
          <p:cNvSpPr/>
          <p:nvPr/>
        </p:nvSpPr>
        <p:spPr>
          <a:xfrm>
            <a:off x="3505200" y="4252395"/>
            <a:ext cx="2286000" cy="700605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中被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B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控制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96000" y="4214336"/>
            <a:ext cx="1444626" cy="656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/>
      <p:bldP spid="22" grpId="0"/>
      <p:bldP spid="23" grpId="0"/>
      <p:bldP spid="25" grpId="0" animBg="1"/>
      <p:bldP spid="26" grpId="0"/>
      <p:bldP spid="27" grpId="0" animBg="1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 1"/>
          <p:cNvSpPr/>
          <p:nvPr/>
        </p:nvSpPr>
        <p:spPr>
          <a:xfrm>
            <a:off x="971600" y="164638"/>
            <a:ext cx="2228800" cy="67207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例题</a:t>
            </a:r>
            <a:endParaRPr lang="zh-CN" altLang="en-US" sz="28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228600" y="3581400"/>
            <a:ext cx="93154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kumimoji="1"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解：</a:t>
            </a:r>
            <a:r>
              <a:rPr kumimoji="1" lang="en-US" altLang="zh-CN" sz="4000" dirty="0">
                <a:solidFill>
                  <a:srgbClr val="8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R={ (</a:t>
            </a:r>
            <a:r>
              <a:rPr kumimoji="1" lang="zh-CN" altLang="en-US" sz="4000" dirty="0">
                <a:solidFill>
                  <a:srgbClr val="8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王一</a:t>
            </a:r>
            <a:r>
              <a:rPr kumimoji="1" lang="en-US" altLang="zh-CN" sz="4000" dirty="0">
                <a:solidFill>
                  <a:srgbClr val="8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,1), (</a:t>
            </a:r>
            <a:r>
              <a:rPr kumimoji="1" lang="zh-CN" altLang="en-US" sz="4000" dirty="0">
                <a:solidFill>
                  <a:srgbClr val="8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李二</a:t>
            </a:r>
            <a:r>
              <a:rPr kumimoji="1" lang="en-US" altLang="zh-CN" sz="4000" dirty="0">
                <a:solidFill>
                  <a:srgbClr val="8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,2), (</a:t>
            </a:r>
            <a:r>
              <a:rPr kumimoji="1" lang="zh-CN" altLang="en-US" sz="4000" dirty="0">
                <a:solidFill>
                  <a:srgbClr val="8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丁三</a:t>
            </a:r>
            <a:r>
              <a:rPr kumimoji="1" lang="en-US" altLang="zh-CN" sz="4000" dirty="0">
                <a:solidFill>
                  <a:srgbClr val="8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,3) }</a:t>
            </a:r>
            <a:endParaRPr kumimoji="1" lang="en-US" altLang="zh-CN" sz="4000" dirty="0">
              <a:solidFill>
                <a:srgbClr val="80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400050" y="1066800"/>
            <a:ext cx="8743950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ClrTx/>
              <a:buSzTx/>
              <a:buFontTx/>
              <a:buNone/>
            </a:pPr>
            <a:r>
              <a:rPr kumimoji="1"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例</a:t>
            </a:r>
            <a:r>
              <a:rPr kumimoji="1"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3. “</a:t>
            </a:r>
            <a:r>
              <a:rPr kumimoji="1"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对号关系”</a:t>
            </a: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有学生集</a:t>
            </a: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A={</a:t>
            </a: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王一</a:t>
            </a: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李二</a:t>
            </a: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丁三</a:t>
            </a: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}</a:t>
            </a: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，数字</a:t>
            </a:r>
            <a:endParaRPr kumimoji="1"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buClrTx/>
              <a:buSzTx/>
              <a:buFontTx/>
              <a:buNone/>
            </a:pP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集</a:t>
            </a: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B={ 1, 2, 3, 4 }</a:t>
            </a: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。已知王一、李二、丁三的</a:t>
            </a:r>
            <a:endParaRPr kumimoji="1" lang="zh-CN" altLang="en-US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buClrTx/>
              <a:buSzTx/>
              <a:buFontTx/>
              <a:buNone/>
            </a:pP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学号分别是</a:t>
            </a: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3,</a:t>
            </a: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表示出</a:t>
            </a: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到</a:t>
            </a: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的对号关系</a:t>
            </a: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</a:t>
            </a: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endParaRPr kumimoji="1" lang="zh-CN" altLang="en-US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AutoShape 10"/>
          <p:cNvSpPr>
            <a:spLocks noChangeArrowheads="1"/>
          </p:cNvSpPr>
          <p:nvPr/>
        </p:nvSpPr>
        <p:spPr bwMode="auto">
          <a:xfrm>
            <a:off x="2743200" y="4283075"/>
            <a:ext cx="1219200" cy="533400"/>
          </a:xfrm>
          <a:prstGeom prst="curvedUpArrow">
            <a:avLst>
              <a:gd name="adj1" fmla="val 45714"/>
              <a:gd name="adj2" fmla="val 91429"/>
              <a:gd name="adj3" fmla="val 33333"/>
            </a:avLst>
          </a:prstGeom>
          <a:solidFill>
            <a:srgbClr val="FF00FF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 b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AutoShape 11"/>
          <p:cNvSpPr>
            <a:spLocks noChangeArrowheads="1"/>
          </p:cNvSpPr>
          <p:nvPr/>
        </p:nvSpPr>
        <p:spPr bwMode="auto">
          <a:xfrm>
            <a:off x="4705350" y="4248150"/>
            <a:ext cx="1219200" cy="609600"/>
          </a:xfrm>
          <a:prstGeom prst="curvedUpArrow">
            <a:avLst>
              <a:gd name="adj1" fmla="val 40000"/>
              <a:gd name="adj2" fmla="val 80000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 b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AutoShape 12"/>
          <p:cNvSpPr>
            <a:spLocks noChangeArrowheads="1"/>
          </p:cNvSpPr>
          <p:nvPr/>
        </p:nvSpPr>
        <p:spPr bwMode="auto">
          <a:xfrm>
            <a:off x="6705600" y="4248150"/>
            <a:ext cx="1295400" cy="457200"/>
          </a:xfrm>
          <a:prstGeom prst="curvedUpArrow">
            <a:avLst>
              <a:gd name="adj1" fmla="val 56667"/>
              <a:gd name="adj2" fmla="val 113333"/>
              <a:gd name="adj3" fmla="val 33333"/>
            </a:avLst>
          </a:prstGeom>
          <a:solidFill>
            <a:srgbClr val="00FFFF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 b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2362200" y="4997450"/>
            <a:ext cx="2362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王一</a:t>
            </a:r>
            <a:r>
              <a:rPr lang="en-US" altLang="zh-CN" sz="3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R1</a:t>
            </a:r>
            <a:endParaRPr lang="en-US" altLang="zh-CN" sz="36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Text Box 14"/>
          <p:cNvSpPr txBox="1">
            <a:spLocks noChangeArrowheads="1"/>
          </p:cNvSpPr>
          <p:nvPr/>
        </p:nvSpPr>
        <p:spPr bwMode="auto">
          <a:xfrm>
            <a:off x="4556125" y="5073650"/>
            <a:ext cx="18446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王一</a:t>
            </a:r>
            <a:r>
              <a:rPr lang="en-US" altLang="zh-CN" sz="36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R2</a:t>
            </a:r>
            <a:endParaRPr lang="en-US" altLang="zh-CN" sz="3600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3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/>
      <p:bldP spid="6" grpId="0" animBg="1"/>
      <p:bldP spid="7" grpId="0" animBg="1"/>
      <p:bldP spid="8" grpId="0" animBg="1"/>
      <p:bldP spid="9" grpId="0"/>
      <p:bldP spid="10" grpId="0"/>
      <p:bldP spid="10" grpId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任意多边形 45"/>
          <p:cNvSpPr/>
          <p:nvPr/>
        </p:nvSpPr>
        <p:spPr>
          <a:xfrm>
            <a:off x="625037" y="4314825"/>
            <a:ext cx="1508563" cy="2162175"/>
          </a:xfrm>
          <a:custGeom>
            <a:avLst/>
            <a:gdLst>
              <a:gd name="connsiteX0" fmla="*/ 3613 w 1508563"/>
              <a:gd name="connsiteY0" fmla="*/ 1143000 h 2162175"/>
              <a:gd name="connsiteX1" fmla="*/ 98863 w 1508563"/>
              <a:gd name="connsiteY1" fmla="*/ 1257300 h 2162175"/>
              <a:gd name="connsiteX2" fmla="*/ 156013 w 1508563"/>
              <a:gd name="connsiteY2" fmla="*/ 1314450 h 2162175"/>
              <a:gd name="connsiteX3" fmla="*/ 175063 w 1508563"/>
              <a:gd name="connsiteY3" fmla="*/ 1343025 h 2162175"/>
              <a:gd name="connsiteX4" fmla="*/ 184588 w 1508563"/>
              <a:gd name="connsiteY4" fmla="*/ 1371600 h 2162175"/>
              <a:gd name="connsiteX5" fmla="*/ 222688 w 1508563"/>
              <a:gd name="connsiteY5" fmla="*/ 1409700 h 2162175"/>
              <a:gd name="connsiteX6" fmla="*/ 260788 w 1508563"/>
              <a:gd name="connsiteY6" fmla="*/ 1466850 h 2162175"/>
              <a:gd name="connsiteX7" fmla="*/ 317938 w 1508563"/>
              <a:gd name="connsiteY7" fmla="*/ 1524000 h 2162175"/>
              <a:gd name="connsiteX8" fmla="*/ 346513 w 1508563"/>
              <a:gd name="connsiteY8" fmla="*/ 1571625 h 2162175"/>
              <a:gd name="connsiteX9" fmla="*/ 384613 w 1508563"/>
              <a:gd name="connsiteY9" fmla="*/ 1600200 h 2162175"/>
              <a:gd name="connsiteX10" fmla="*/ 413188 w 1508563"/>
              <a:gd name="connsiteY10" fmla="*/ 1638300 h 2162175"/>
              <a:gd name="connsiteX11" fmla="*/ 432238 w 1508563"/>
              <a:gd name="connsiteY11" fmla="*/ 1666875 h 2162175"/>
              <a:gd name="connsiteX12" fmla="*/ 489388 w 1508563"/>
              <a:gd name="connsiteY12" fmla="*/ 1714500 h 2162175"/>
              <a:gd name="connsiteX13" fmla="*/ 517963 w 1508563"/>
              <a:gd name="connsiteY13" fmla="*/ 1752600 h 2162175"/>
              <a:gd name="connsiteX14" fmla="*/ 537013 w 1508563"/>
              <a:gd name="connsiteY14" fmla="*/ 1781175 h 2162175"/>
              <a:gd name="connsiteX15" fmla="*/ 594163 w 1508563"/>
              <a:gd name="connsiteY15" fmla="*/ 1828800 h 2162175"/>
              <a:gd name="connsiteX16" fmla="*/ 651313 w 1508563"/>
              <a:gd name="connsiteY16" fmla="*/ 1876425 h 2162175"/>
              <a:gd name="connsiteX17" fmla="*/ 708463 w 1508563"/>
              <a:gd name="connsiteY17" fmla="*/ 1895475 h 2162175"/>
              <a:gd name="connsiteX18" fmla="*/ 803713 w 1508563"/>
              <a:gd name="connsiteY18" fmla="*/ 1962150 h 2162175"/>
              <a:gd name="connsiteX19" fmla="*/ 898963 w 1508563"/>
              <a:gd name="connsiteY19" fmla="*/ 2000250 h 2162175"/>
              <a:gd name="connsiteX20" fmla="*/ 937063 w 1508563"/>
              <a:gd name="connsiteY20" fmla="*/ 2028825 h 2162175"/>
              <a:gd name="connsiteX21" fmla="*/ 975163 w 1508563"/>
              <a:gd name="connsiteY21" fmla="*/ 2038350 h 2162175"/>
              <a:gd name="connsiteX22" fmla="*/ 1013263 w 1508563"/>
              <a:gd name="connsiteY22" fmla="*/ 2057400 h 2162175"/>
              <a:gd name="connsiteX23" fmla="*/ 1070413 w 1508563"/>
              <a:gd name="connsiteY23" fmla="*/ 2105025 h 2162175"/>
              <a:gd name="connsiteX24" fmla="*/ 1165663 w 1508563"/>
              <a:gd name="connsiteY24" fmla="*/ 2143125 h 2162175"/>
              <a:gd name="connsiteX25" fmla="*/ 1232338 w 1508563"/>
              <a:gd name="connsiteY25" fmla="*/ 2162175 h 2162175"/>
              <a:gd name="connsiteX26" fmla="*/ 1394263 w 1508563"/>
              <a:gd name="connsiteY26" fmla="*/ 2143125 h 2162175"/>
              <a:gd name="connsiteX27" fmla="*/ 1441888 w 1508563"/>
              <a:gd name="connsiteY27" fmla="*/ 2124075 h 2162175"/>
              <a:gd name="connsiteX28" fmla="*/ 1508563 w 1508563"/>
              <a:gd name="connsiteY28" fmla="*/ 2105025 h 2162175"/>
              <a:gd name="connsiteX29" fmla="*/ 1499038 w 1508563"/>
              <a:gd name="connsiteY29" fmla="*/ 1943100 h 2162175"/>
              <a:gd name="connsiteX30" fmla="*/ 1460938 w 1508563"/>
              <a:gd name="connsiteY30" fmla="*/ 1857375 h 2162175"/>
              <a:gd name="connsiteX31" fmla="*/ 1451413 w 1508563"/>
              <a:gd name="connsiteY31" fmla="*/ 1828800 h 2162175"/>
              <a:gd name="connsiteX32" fmla="*/ 1432363 w 1508563"/>
              <a:gd name="connsiteY32" fmla="*/ 1800225 h 2162175"/>
              <a:gd name="connsiteX33" fmla="*/ 1413313 w 1508563"/>
              <a:gd name="connsiteY33" fmla="*/ 1762125 h 2162175"/>
              <a:gd name="connsiteX34" fmla="*/ 1356163 w 1508563"/>
              <a:gd name="connsiteY34" fmla="*/ 1695450 h 2162175"/>
              <a:gd name="connsiteX35" fmla="*/ 1337113 w 1508563"/>
              <a:gd name="connsiteY35" fmla="*/ 1657350 h 2162175"/>
              <a:gd name="connsiteX36" fmla="*/ 1318063 w 1508563"/>
              <a:gd name="connsiteY36" fmla="*/ 1590675 h 2162175"/>
              <a:gd name="connsiteX37" fmla="*/ 1299013 w 1508563"/>
              <a:gd name="connsiteY37" fmla="*/ 1562100 h 2162175"/>
              <a:gd name="connsiteX38" fmla="*/ 1279963 w 1508563"/>
              <a:gd name="connsiteY38" fmla="*/ 1524000 h 2162175"/>
              <a:gd name="connsiteX39" fmla="*/ 1251388 w 1508563"/>
              <a:gd name="connsiteY39" fmla="*/ 1485900 h 2162175"/>
              <a:gd name="connsiteX40" fmla="*/ 1203763 w 1508563"/>
              <a:gd name="connsiteY40" fmla="*/ 1419225 h 2162175"/>
              <a:gd name="connsiteX41" fmla="*/ 1194238 w 1508563"/>
              <a:gd name="connsiteY41" fmla="*/ 1343025 h 2162175"/>
              <a:gd name="connsiteX42" fmla="*/ 1165663 w 1508563"/>
              <a:gd name="connsiteY42" fmla="*/ 1257300 h 2162175"/>
              <a:gd name="connsiteX43" fmla="*/ 1137088 w 1508563"/>
              <a:gd name="connsiteY43" fmla="*/ 1181100 h 2162175"/>
              <a:gd name="connsiteX44" fmla="*/ 1127563 w 1508563"/>
              <a:gd name="connsiteY44" fmla="*/ 1143000 h 2162175"/>
              <a:gd name="connsiteX45" fmla="*/ 1118038 w 1508563"/>
              <a:gd name="connsiteY45" fmla="*/ 1076325 h 2162175"/>
              <a:gd name="connsiteX46" fmla="*/ 1098988 w 1508563"/>
              <a:gd name="connsiteY46" fmla="*/ 1038225 h 2162175"/>
              <a:gd name="connsiteX47" fmla="*/ 1060888 w 1508563"/>
              <a:gd name="connsiteY47" fmla="*/ 962025 h 2162175"/>
              <a:gd name="connsiteX48" fmla="*/ 1022788 w 1508563"/>
              <a:gd name="connsiteY48" fmla="*/ 866775 h 2162175"/>
              <a:gd name="connsiteX49" fmla="*/ 994213 w 1508563"/>
              <a:gd name="connsiteY49" fmla="*/ 800100 h 2162175"/>
              <a:gd name="connsiteX50" fmla="*/ 984688 w 1508563"/>
              <a:gd name="connsiteY50" fmla="*/ 762000 h 2162175"/>
              <a:gd name="connsiteX51" fmla="*/ 956113 w 1508563"/>
              <a:gd name="connsiteY51" fmla="*/ 666750 h 2162175"/>
              <a:gd name="connsiteX52" fmla="*/ 918013 w 1508563"/>
              <a:gd name="connsiteY52" fmla="*/ 485775 h 2162175"/>
              <a:gd name="connsiteX53" fmla="*/ 889438 w 1508563"/>
              <a:gd name="connsiteY53" fmla="*/ 428625 h 2162175"/>
              <a:gd name="connsiteX54" fmla="*/ 841813 w 1508563"/>
              <a:gd name="connsiteY54" fmla="*/ 342900 h 2162175"/>
              <a:gd name="connsiteX55" fmla="*/ 832288 w 1508563"/>
              <a:gd name="connsiteY55" fmla="*/ 314325 h 2162175"/>
              <a:gd name="connsiteX56" fmla="*/ 813238 w 1508563"/>
              <a:gd name="connsiteY56" fmla="*/ 276225 h 2162175"/>
              <a:gd name="connsiteX57" fmla="*/ 803713 w 1508563"/>
              <a:gd name="connsiteY57" fmla="*/ 247650 h 2162175"/>
              <a:gd name="connsiteX58" fmla="*/ 756088 w 1508563"/>
              <a:gd name="connsiteY58" fmla="*/ 180975 h 2162175"/>
              <a:gd name="connsiteX59" fmla="*/ 727513 w 1508563"/>
              <a:gd name="connsiteY59" fmla="*/ 161925 h 2162175"/>
              <a:gd name="connsiteX60" fmla="*/ 698938 w 1508563"/>
              <a:gd name="connsiteY60" fmla="*/ 133350 h 2162175"/>
              <a:gd name="connsiteX61" fmla="*/ 641788 w 1508563"/>
              <a:gd name="connsiteY61" fmla="*/ 95250 h 2162175"/>
              <a:gd name="connsiteX62" fmla="*/ 575113 w 1508563"/>
              <a:gd name="connsiteY62" fmla="*/ 47625 h 2162175"/>
              <a:gd name="connsiteX63" fmla="*/ 546538 w 1508563"/>
              <a:gd name="connsiteY63" fmla="*/ 28575 h 2162175"/>
              <a:gd name="connsiteX64" fmla="*/ 517963 w 1508563"/>
              <a:gd name="connsiteY64" fmla="*/ 19050 h 2162175"/>
              <a:gd name="connsiteX65" fmla="*/ 346513 w 1508563"/>
              <a:gd name="connsiteY65" fmla="*/ 0 h 2162175"/>
              <a:gd name="connsiteX66" fmla="*/ 298888 w 1508563"/>
              <a:gd name="connsiteY66" fmla="*/ 9525 h 2162175"/>
              <a:gd name="connsiteX67" fmla="*/ 270313 w 1508563"/>
              <a:gd name="connsiteY67" fmla="*/ 28575 h 2162175"/>
              <a:gd name="connsiteX68" fmla="*/ 241738 w 1508563"/>
              <a:gd name="connsiteY68" fmla="*/ 38100 h 2162175"/>
              <a:gd name="connsiteX69" fmla="*/ 213163 w 1508563"/>
              <a:gd name="connsiteY69" fmla="*/ 57150 h 2162175"/>
              <a:gd name="connsiteX70" fmla="*/ 165538 w 1508563"/>
              <a:gd name="connsiteY70" fmla="*/ 76200 h 2162175"/>
              <a:gd name="connsiteX71" fmla="*/ 127438 w 1508563"/>
              <a:gd name="connsiteY71" fmla="*/ 152400 h 2162175"/>
              <a:gd name="connsiteX72" fmla="*/ 108388 w 1508563"/>
              <a:gd name="connsiteY72" fmla="*/ 514350 h 2162175"/>
              <a:gd name="connsiteX73" fmla="*/ 98863 w 1508563"/>
              <a:gd name="connsiteY73" fmla="*/ 571500 h 2162175"/>
              <a:gd name="connsiteX74" fmla="*/ 79813 w 1508563"/>
              <a:gd name="connsiteY74" fmla="*/ 685800 h 2162175"/>
              <a:gd name="connsiteX75" fmla="*/ 70288 w 1508563"/>
              <a:gd name="connsiteY75" fmla="*/ 1038225 h 2162175"/>
              <a:gd name="connsiteX76" fmla="*/ 60763 w 1508563"/>
              <a:gd name="connsiteY76" fmla="*/ 1085850 h 2162175"/>
              <a:gd name="connsiteX77" fmla="*/ 22663 w 1508563"/>
              <a:gd name="connsiteY77" fmla="*/ 1104900 h 2162175"/>
              <a:gd name="connsiteX78" fmla="*/ 3613 w 1508563"/>
              <a:gd name="connsiteY78" fmla="*/ 1143000 h 216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508563" h="2162175">
                <a:moveTo>
                  <a:pt x="3613" y="1143000"/>
                </a:moveTo>
                <a:cubicBezTo>
                  <a:pt x="16313" y="1168400"/>
                  <a:pt x="63794" y="1222231"/>
                  <a:pt x="98863" y="1257300"/>
                </a:cubicBezTo>
                <a:cubicBezTo>
                  <a:pt x="117913" y="1276350"/>
                  <a:pt x="141069" y="1292034"/>
                  <a:pt x="156013" y="1314450"/>
                </a:cubicBezTo>
                <a:cubicBezTo>
                  <a:pt x="162363" y="1323975"/>
                  <a:pt x="169943" y="1332786"/>
                  <a:pt x="175063" y="1343025"/>
                </a:cubicBezTo>
                <a:cubicBezTo>
                  <a:pt x="179553" y="1352005"/>
                  <a:pt x="178752" y="1363430"/>
                  <a:pt x="184588" y="1371600"/>
                </a:cubicBezTo>
                <a:cubicBezTo>
                  <a:pt x="195027" y="1386215"/>
                  <a:pt x="211468" y="1395675"/>
                  <a:pt x="222688" y="1409700"/>
                </a:cubicBezTo>
                <a:cubicBezTo>
                  <a:pt x="236991" y="1427578"/>
                  <a:pt x="244599" y="1450661"/>
                  <a:pt x="260788" y="1466850"/>
                </a:cubicBezTo>
                <a:cubicBezTo>
                  <a:pt x="279838" y="1485900"/>
                  <a:pt x="304077" y="1500898"/>
                  <a:pt x="317938" y="1524000"/>
                </a:cubicBezTo>
                <a:cubicBezTo>
                  <a:pt x="327463" y="1539875"/>
                  <a:pt x="334322" y="1557692"/>
                  <a:pt x="346513" y="1571625"/>
                </a:cubicBezTo>
                <a:cubicBezTo>
                  <a:pt x="356967" y="1583572"/>
                  <a:pt x="373388" y="1588975"/>
                  <a:pt x="384613" y="1600200"/>
                </a:cubicBezTo>
                <a:cubicBezTo>
                  <a:pt x="395838" y="1611425"/>
                  <a:pt x="403961" y="1625382"/>
                  <a:pt x="413188" y="1638300"/>
                </a:cubicBezTo>
                <a:cubicBezTo>
                  <a:pt x="419842" y="1647615"/>
                  <a:pt x="424143" y="1658780"/>
                  <a:pt x="432238" y="1666875"/>
                </a:cubicBezTo>
                <a:cubicBezTo>
                  <a:pt x="520424" y="1755061"/>
                  <a:pt x="395763" y="1605271"/>
                  <a:pt x="489388" y="1714500"/>
                </a:cubicBezTo>
                <a:cubicBezTo>
                  <a:pt x="499719" y="1726553"/>
                  <a:pt x="508736" y="1739682"/>
                  <a:pt x="517963" y="1752600"/>
                </a:cubicBezTo>
                <a:cubicBezTo>
                  <a:pt x="524617" y="1761915"/>
                  <a:pt x="529684" y="1772381"/>
                  <a:pt x="537013" y="1781175"/>
                </a:cubicBezTo>
                <a:cubicBezTo>
                  <a:pt x="574959" y="1826711"/>
                  <a:pt x="553295" y="1794743"/>
                  <a:pt x="594163" y="1828800"/>
                </a:cubicBezTo>
                <a:cubicBezTo>
                  <a:pt x="619798" y="1850163"/>
                  <a:pt x="620907" y="1862911"/>
                  <a:pt x="651313" y="1876425"/>
                </a:cubicBezTo>
                <a:cubicBezTo>
                  <a:pt x="669663" y="1884580"/>
                  <a:pt x="708463" y="1895475"/>
                  <a:pt x="708463" y="1895475"/>
                </a:cubicBezTo>
                <a:cubicBezTo>
                  <a:pt x="725851" y="1908516"/>
                  <a:pt x="789641" y="1957459"/>
                  <a:pt x="803713" y="1962150"/>
                </a:cubicBezTo>
                <a:cubicBezTo>
                  <a:pt x="840356" y="1974364"/>
                  <a:pt x="866928" y="1980228"/>
                  <a:pt x="898963" y="2000250"/>
                </a:cubicBezTo>
                <a:cubicBezTo>
                  <a:pt x="912425" y="2008664"/>
                  <a:pt x="922864" y="2021725"/>
                  <a:pt x="937063" y="2028825"/>
                </a:cubicBezTo>
                <a:cubicBezTo>
                  <a:pt x="948772" y="2034679"/>
                  <a:pt x="962906" y="2033753"/>
                  <a:pt x="975163" y="2038350"/>
                </a:cubicBezTo>
                <a:cubicBezTo>
                  <a:pt x="988458" y="2043336"/>
                  <a:pt x="1000935" y="2050355"/>
                  <a:pt x="1013263" y="2057400"/>
                </a:cubicBezTo>
                <a:cubicBezTo>
                  <a:pt x="1088851" y="2100593"/>
                  <a:pt x="991612" y="2048739"/>
                  <a:pt x="1070413" y="2105025"/>
                </a:cubicBezTo>
                <a:cubicBezTo>
                  <a:pt x="1094939" y="2122544"/>
                  <a:pt x="1139638" y="2134450"/>
                  <a:pt x="1165663" y="2143125"/>
                </a:cubicBezTo>
                <a:cubicBezTo>
                  <a:pt x="1206657" y="2156790"/>
                  <a:pt x="1184498" y="2150215"/>
                  <a:pt x="1232338" y="2162175"/>
                </a:cubicBezTo>
                <a:cubicBezTo>
                  <a:pt x="1286313" y="2155825"/>
                  <a:pt x="1340792" y="2152847"/>
                  <a:pt x="1394263" y="2143125"/>
                </a:cubicBezTo>
                <a:cubicBezTo>
                  <a:pt x="1411085" y="2140066"/>
                  <a:pt x="1425879" y="2130078"/>
                  <a:pt x="1441888" y="2124075"/>
                </a:cubicBezTo>
                <a:cubicBezTo>
                  <a:pt x="1469217" y="2113826"/>
                  <a:pt x="1478539" y="2112531"/>
                  <a:pt x="1508563" y="2105025"/>
                </a:cubicBezTo>
                <a:cubicBezTo>
                  <a:pt x="1505388" y="2051050"/>
                  <a:pt x="1506031" y="1996714"/>
                  <a:pt x="1499038" y="1943100"/>
                </a:cubicBezTo>
                <a:cubicBezTo>
                  <a:pt x="1490365" y="1876607"/>
                  <a:pt x="1483147" y="1901793"/>
                  <a:pt x="1460938" y="1857375"/>
                </a:cubicBezTo>
                <a:cubicBezTo>
                  <a:pt x="1456448" y="1848395"/>
                  <a:pt x="1455903" y="1837780"/>
                  <a:pt x="1451413" y="1828800"/>
                </a:cubicBezTo>
                <a:cubicBezTo>
                  <a:pt x="1446293" y="1818561"/>
                  <a:pt x="1438043" y="1810164"/>
                  <a:pt x="1432363" y="1800225"/>
                </a:cubicBezTo>
                <a:cubicBezTo>
                  <a:pt x="1425318" y="1787897"/>
                  <a:pt x="1421832" y="1773484"/>
                  <a:pt x="1413313" y="1762125"/>
                </a:cubicBezTo>
                <a:cubicBezTo>
                  <a:pt x="1357474" y="1687673"/>
                  <a:pt x="1391323" y="1756980"/>
                  <a:pt x="1356163" y="1695450"/>
                </a:cubicBezTo>
                <a:cubicBezTo>
                  <a:pt x="1349118" y="1683122"/>
                  <a:pt x="1342099" y="1670645"/>
                  <a:pt x="1337113" y="1657350"/>
                </a:cubicBezTo>
                <a:cubicBezTo>
                  <a:pt x="1327958" y="1632935"/>
                  <a:pt x="1329577" y="1613702"/>
                  <a:pt x="1318063" y="1590675"/>
                </a:cubicBezTo>
                <a:cubicBezTo>
                  <a:pt x="1312943" y="1580436"/>
                  <a:pt x="1304693" y="1572039"/>
                  <a:pt x="1299013" y="1562100"/>
                </a:cubicBezTo>
                <a:cubicBezTo>
                  <a:pt x="1291968" y="1549772"/>
                  <a:pt x="1287488" y="1536041"/>
                  <a:pt x="1279963" y="1524000"/>
                </a:cubicBezTo>
                <a:cubicBezTo>
                  <a:pt x="1271549" y="1510538"/>
                  <a:pt x="1260615" y="1498818"/>
                  <a:pt x="1251388" y="1485900"/>
                </a:cubicBezTo>
                <a:cubicBezTo>
                  <a:pt x="1181748" y="1388404"/>
                  <a:pt x="1297150" y="1543741"/>
                  <a:pt x="1203763" y="1419225"/>
                </a:cubicBezTo>
                <a:cubicBezTo>
                  <a:pt x="1200588" y="1393825"/>
                  <a:pt x="1200101" y="1367942"/>
                  <a:pt x="1194238" y="1343025"/>
                </a:cubicBezTo>
                <a:cubicBezTo>
                  <a:pt x="1187339" y="1313705"/>
                  <a:pt x="1171570" y="1286836"/>
                  <a:pt x="1165663" y="1257300"/>
                </a:cubicBezTo>
                <a:cubicBezTo>
                  <a:pt x="1153893" y="1198450"/>
                  <a:pt x="1165118" y="1223145"/>
                  <a:pt x="1137088" y="1181100"/>
                </a:cubicBezTo>
                <a:cubicBezTo>
                  <a:pt x="1133913" y="1168400"/>
                  <a:pt x="1129905" y="1155880"/>
                  <a:pt x="1127563" y="1143000"/>
                </a:cubicBezTo>
                <a:cubicBezTo>
                  <a:pt x="1123547" y="1120911"/>
                  <a:pt x="1123945" y="1097985"/>
                  <a:pt x="1118038" y="1076325"/>
                </a:cubicBezTo>
                <a:cubicBezTo>
                  <a:pt x="1114302" y="1062626"/>
                  <a:pt x="1105338" y="1050925"/>
                  <a:pt x="1098988" y="1038225"/>
                </a:cubicBezTo>
                <a:cubicBezTo>
                  <a:pt x="1081477" y="950668"/>
                  <a:pt x="1105358" y="1024282"/>
                  <a:pt x="1060888" y="962025"/>
                </a:cubicBezTo>
                <a:cubicBezTo>
                  <a:pt x="1033146" y="923186"/>
                  <a:pt x="1045921" y="913041"/>
                  <a:pt x="1022788" y="866775"/>
                </a:cubicBezTo>
                <a:cubicBezTo>
                  <a:pt x="1005855" y="832908"/>
                  <a:pt x="1003556" y="832802"/>
                  <a:pt x="994213" y="800100"/>
                </a:cubicBezTo>
                <a:cubicBezTo>
                  <a:pt x="990617" y="787513"/>
                  <a:pt x="988450" y="774539"/>
                  <a:pt x="984688" y="762000"/>
                </a:cubicBezTo>
                <a:cubicBezTo>
                  <a:pt x="965855" y="699224"/>
                  <a:pt x="967668" y="719902"/>
                  <a:pt x="956113" y="666750"/>
                </a:cubicBezTo>
                <a:cubicBezTo>
                  <a:pt x="943017" y="606510"/>
                  <a:pt x="952209" y="537069"/>
                  <a:pt x="918013" y="485775"/>
                </a:cubicBezTo>
                <a:cubicBezTo>
                  <a:pt x="863418" y="403883"/>
                  <a:pt x="928873" y="507495"/>
                  <a:pt x="889438" y="428625"/>
                </a:cubicBezTo>
                <a:cubicBezTo>
                  <a:pt x="853310" y="356370"/>
                  <a:pt x="869332" y="407111"/>
                  <a:pt x="841813" y="342900"/>
                </a:cubicBezTo>
                <a:cubicBezTo>
                  <a:pt x="837858" y="333672"/>
                  <a:pt x="836243" y="323553"/>
                  <a:pt x="832288" y="314325"/>
                </a:cubicBezTo>
                <a:cubicBezTo>
                  <a:pt x="826695" y="301274"/>
                  <a:pt x="818831" y="289276"/>
                  <a:pt x="813238" y="276225"/>
                </a:cubicBezTo>
                <a:cubicBezTo>
                  <a:pt x="809283" y="266997"/>
                  <a:pt x="808203" y="256630"/>
                  <a:pt x="803713" y="247650"/>
                </a:cubicBezTo>
                <a:cubicBezTo>
                  <a:pt x="798305" y="236833"/>
                  <a:pt x="760402" y="185289"/>
                  <a:pt x="756088" y="180975"/>
                </a:cubicBezTo>
                <a:cubicBezTo>
                  <a:pt x="747993" y="172880"/>
                  <a:pt x="736307" y="169254"/>
                  <a:pt x="727513" y="161925"/>
                </a:cubicBezTo>
                <a:cubicBezTo>
                  <a:pt x="717165" y="153301"/>
                  <a:pt x="709571" y="141620"/>
                  <a:pt x="698938" y="133350"/>
                </a:cubicBezTo>
                <a:cubicBezTo>
                  <a:pt x="680866" y="119294"/>
                  <a:pt x="657977" y="111439"/>
                  <a:pt x="641788" y="95250"/>
                </a:cubicBezTo>
                <a:cubicBezTo>
                  <a:pt x="595244" y="48706"/>
                  <a:pt x="633619" y="81057"/>
                  <a:pt x="575113" y="47625"/>
                </a:cubicBezTo>
                <a:cubicBezTo>
                  <a:pt x="565174" y="41945"/>
                  <a:pt x="556777" y="33695"/>
                  <a:pt x="546538" y="28575"/>
                </a:cubicBezTo>
                <a:cubicBezTo>
                  <a:pt x="537558" y="24085"/>
                  <a:pt x="527902" y="20470"/>
                  <a:pt x="517963" y="19050"/>
                </a:cubicBezTo>
                <a:cubicBezTo>
                  <a:pt x="461039" y="10918"/>
                  <a:pt x="403663" y="6350"/>
                  <a:pt x="346513" y="0"/>
                </a:cubicBezTo>
                <a:cubicBezTo>
                  <a:pt x="330638" y="3175"/>
                  <a:pt x="314047" y="3841"/>
                  <a:pt x="298888" y="9525"/>
                </a:cubicBezTo>
                <a:cubicBezTo>
                  <a:pt x="288169" y="13545"/>
                  <a:pt x="280552" y="23455"/>
                  <a:pt x="270313" y="28575"/>
                </a:cubicBezTo>
                <a:cubicBezTo>
                  <a:pt x="261333" y="33065"/>
                  <a:pt x="250718" y="33610"/>
                  <a:pt x="241738" y="38100"/>
                </a:cubicBezTo>
                <a:cubicBezTo>
                  <a:pt x="231499" y="43220"/>
                  <a:pt x="223402" y="52030"/>
                  <a:pt x="213163" y="57150"/>
                </a:cubicBezTo>
                <a:cubicBezTo>
                  <a:pt x="197870" y="64796"/>
                  <a:pt x="181413" y="69850"/>
                  <a:pt x="165538" y="76200"/>
                </a:cubicBezTo>
                <a:cubicBezTo>
                  <a:pt x="132602" y="109136"/>
                  <a:pt x="131088" y="100083"/>
                  <a:pt x="127438" y="152400"/>
                </a:cubicBezTo>
                <a:cubicBezTo>
                  <a:pt x="119029" y="272924"/>
                  <a:pt x="116606" y="393813"/>
                  <a:pt x="108388" y="514350"/>
                </a:cubicBezTo>
                <a:cubicBezTo>
                  <a:pt x="107074" y="533618"/>
                  <a:pt x="101415" y="552357"/>
                  <a:pt x="98863" y="571500"/>
                </a:cubicBezTo>
                <a:cubicBezTo>
                  <a:pt x="84685" y="677838"/>
                  <a:pt x="99668" y="626236"/>
                  <a:pt x="79813" y="685800"/>
                </a:cubicBezTo>
                <a:cubicBezTo>
                  <a:pt x="76638" y="803275"/>
                  <a:pt x="75878" y="920840"/>
                  <a:pt x="70288" y="1038225"/>
                </a:cubicBezTo>
                <a:cubicBezTo>
                  <a:pt x="69518" y="1054396"/>
                  <a:pt x="70173" y="1072676"/>
                  <a:pt x="60763" y="1085850"/>
                </a:cubicBezTo>
                <a:cubicBezTo>
                  <a:pt x="52510" y="1097404"/>
                  <a:pt x="34477" y="1097024"/>
                  <a:pt x="22663" y="1104900"/>
                </a:cubicBezTo>
                <a:cubicBezTo>
                  <a:pt x="15191" y="1109881"/>
                  <a:pt x="-9087" y="1117600"/>
                  <a:pt x="3613" y="114300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41"/>
              <p:cNvSpPr txBox="1">
                <a:spLocks noChangeArrowheads="1"/>
              </p:cNvSpPr>
              <p:nvPr/>
            </p:nvSpPr>
            <p:spPr bwMode="auto">
              <a:xfrm>
                <a:off x="429378" y="1530845"/>
                <a:ext cx="8315535" cy="648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w="15875" algn="ctr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itchFamily="18" charset="2"/>
                  <a:buChar char="¡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itchFamily="2" charset="2"/>
                  <a:buChar char="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itchFamily="2" charset="2"/>
                  <a:buChar char="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 dirty="0">
                    <a:solidFill>
                      <a:srgbClr val="0000FF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集合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B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的下界</a:t>
                </a:r>
                <a:r>
                  <a:rPr lang="zh-CN" altLang="en-US" sz="2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：若存在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/>
                        <a:ea typeface="华文楷体" panose="02010600040101010101" pitchFamily="2" charset="-122"/>
                      </a:rPr>
                      <m:t>𝒂</m:t>
                    </m:r>
                    <m:r>
                      <a:rPr lang="en-US" altLang="zh-CN" sz="2400" b="1" i="1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altLang="zh-CN" sz="2400" b="1" i="1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𝑨</m:t>
                    </m:r>
                  </m:oMath>
                </a14:m>
                <a:r>
                  <a:rPr lang="zh-CN" altLang="en-US" sz="2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，</a:t>
                </a:r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对一切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/>
                        <a:ea typeface="华文楷体" panose="02010600040101010101" pitchFamily="2" charset="-122"/>
                      </a:rPr>
                      <m:t>𝒙</m:t>
                    </m:r>
                    <m:r>
                      <a:rPr lang="en-US" altLang="zh-CN" sz="2400" b="1" i="1" smtClean="0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altLang="zh-CN" sz="2400" b="1" i="1" smtClean="0">
                        <a:latin typeface="Cambria Math"/>
                        <a:ea typeface="Cambria Math"/>
                      </a:rPr>
                      <m:t>𝑩</m:t>
                    </m:r>
                  </m:oMath>
                </a14:m>
                <a:r>
                  <a:rPr lang="zh-CN" altLang="en-US" sz="2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，有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/>
                        <a:ea typeface="华文楷体" panose="02010600040101010101" pitchFamily="2" charset="-122"/>
                      </a:rPr>
                      <m:t>𝒂</m:t>
                    </m:r>
                    <m:r>
                      <a:rPr lang="en-US" altLang="zh-CN" sz="2400" b="1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2400" b="1" i="1" smtClean="0">
                        <a:latin typeface="Cambria Math"/>
                        <a:ea typeface="华文楷体" panose="02010600040101010101" pitchFamily="2" charset="-122"/>
                      </a:rPr>
                      <m:t>𝒙</m:t>
                    </m:r>
                  </m:oMath>
                </a14:m>
                <a:r>
                  <a:rPr lang="zh-CN" altLang="en-US" sz="2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。</a:t>
                </a:r>
              </a:p>
            </p:txBody>
          </p:sp>
        </mc:Choice>
        <mc:Fallback>
          <p:sp>
            <p:nvSpPr>
              <p:cNvPr id="3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9378" y="1530845"/>
                <a:ext cx="8315535" cy="648512"/>
              </a:xfrm>
              <a:prstGeom prst="rect">
                <a:avLst/>
              </a:prstGeom>
              <a:blipFill rotWithShape="1">
                <a:blip r:embed="rId1"/>
                <a:stretch>
                  <a:fillRect l="-1099" b="-1215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4" name="燕尾形 3"/>
          <p:cNvSpPr/>
          <p:nvPr/>
        </p:nvSpPr>
        <p:spPr>
          <a:xfrm>
            <a:off x="1030912" y="302449"/>
            <a:ext cx="3464888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上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下界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哈斯图法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1"/>
              <p:cNvSpPr txBox="1">
                <a:spLocks noChangeArrowheads="1"/>
              </p:cNvSpPr>
              <p:nvPr/>
            </p:nvSpPr>
            <p:spPr bwMode="auto">
              <a:xfrm>
                <a:off x="864129" y="838200"/>
                <a:ext cx="6832071" cy="648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w="15875" algn="ctr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itchFamily="18" charset="2"/>
                  <a:buChar char="¡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itchFamily="2" charset="2"/>
                  <a:buChar char="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itchFamily="2" charset="2"/>
                  <a:buChar char="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设集合</a:t>
                </a:r>
                <a:r>
                  <a:rPr lang="en-US" altLang="zh-CN" sz="2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A</a:t>
                </a:r>
                <a:r>
                  <a:rPr lang="zh-CN" altLang="en-US" sz="2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上的偏序关系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/>
                        <a:ea typeface="华文楷体" panose="02010600040101010101" pitchFamily="2" charset="-122"/>
                      </a:rPr>
                      <m:t>"</m:t>
                    </m:r>
                    <m:r>
                      <a:rPr lang="en-US" altLang="zh-CN" sz="2400" b="1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2400" b="1" i="1" smtClean="0">
                        <a:latin typeface="Cambria Math"/>
                        <a:ea typeface="华文楷体" panose="02010600040101010101" pitchFamily="2" charset="-122"/>
                      </a:rPr>
                      <m:t>"</m:t>
                    </m:r>
                  </m:oMath>
                </a14:m>
                <a:r>
                  <a:rPr lang="zh-CN" altLang="en-US" sz="2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，对集合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/>
                        <a:ea typeface="华文楷体" panose="02010600040101010101" pitchFamily="2" charset="-122"/>
                      </a:rPr>
                      <m:t>𝑩</m:t>
                    </m:r>
                    <m:r>
                      <a:rPr lang="en-US" altLang="zh-CN" sz="2400" b="1" i="1" smtClean="0">
                        <a:latin typeface="Cambria Math"/>
                        <a:ea typeface="Cambria Math"/>
                      </a:rPr>
                      <m:t>⊆</m:t>
                    </m:r>
                    <m:r>
                      <a:rPr lang="en-US" altLang="zh-CN" sz="2400" b="1" i="1" smtClean="0">
                        <a:latin typeface="Cambria Math"/>
                        <a:ea typeface="Cambria Math"/>
                      </a:rPr>
                      <m:t>𝑨</m:t>
                    </m:r>
                  </m:oMath>
                </a14:m>
                <a:endParaRPr lang="zh-CN" altLang="en-US" sz="2400" b="1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mc:Choice>
        <mc:Fallback>
          <p:sp>
            <p:nvSpPr>
              <p:cNvPr id="5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4129" y="838200"/>
                <a:ext cx="6832071" cy="648512"/>
              </a:xfrm>
              <a:prstGeom prst="rect">
                <a:avLst/>
              </a:prstGeom>
              <a:blipFill rotWithShape="1">
                <a:blip r:embed="rId2"/>
                <a:stretch>
                  <a:fillRect l="-1427" b="-1320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6"/>
              <p:cNvSpPr txBox="1">
                <a:spLocks noChangeArrowheads="1"/>
              </p:cNvSpPr>
              <p:nvPr/>
            </p:nvSpPr>
            <p:spPr bwMode="auto">
              <a:xfrm>
                <a:off x="457200" y="2133600"/>
                <a:ext cx="7429792" cy="648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25400" algn="ctr">
                    <a:solidFill>
                      <a:srgbClr val="008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itchFamily="18" charset="2"/>
                  <a:buChar char="¡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itchFamily="2" charset="2"/>
                  <a:buChar char="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itchFamily="2" charset="2"/>
                  <a:buChar char="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 dirty="0">
                    <a:solidFill>
                      <a:srgbClr val="0000FF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集合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A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的上界</a:t>
                </a:r>
                <a:r>
                  <a:rPr lang="zh-CN" altLang="en-US" sz="2400" b="1" dirty="0">
                    <a:solidFill>
                      <a:srgbClr val="0000FF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：</a:t>
                </a:r>
                <a:r>
                  <a:rPr lang="zh-CN" altLang="en-US" sz="2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若存在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/>
                        <a:ea typeface="华文楷体" panose="02010600040101010101" pitchFamily="2" charset="-122"/>
                      </a:rPr>
                      <m:t>𝒂</m:t>
                    </m:r>
                    <m:r>
                      <a:rPr lang="en-US" altLang="zh-CN" sz="2400" b="1" i="1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altLang="zh-CN" sz="2400" b="1" i="1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𝑨</m:t>
                    </m:r>
                  </m:oMath>
                </a14:m>
                <a:r>
                  <a:rPr lang="zh-CN" altLang="en-US" sz="2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，对一切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/>
                        <a:ea typeface="华文楷体" panose="02010600040101010101" pitchFamily="2" charset="-122"/>
                      </a:rPr>
                      <m:t>𝒙</m:t>
                    </m:r>
                    <m:r>
                      <a:rPr lang="en-US" altLang="zh-CN" sz="2400" b="1" i="1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altLang="zh-CN" sz="2400" b="1" i="1">
                        <a:latin typeface="Cambria Math"/>
                        <a:ea typeface="Cambria Math"/>
                      </a:rPr>
                      <m:t>𝑩</m:t>
                    </m:r>
                  </m:oMath>
                </a14:m>
                <a:r>
                  <a:rPr lang="zh-CN" altLang="en-US" sz="2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，使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/>
                        <a:ea typeface="Cambria Math"/>
                      </a:rPr>
                      <m:t>𝐱</m:t>
                    </m:r>
                    <m:r>
                      <a:rPr lang="en-US" altLang="zh-CN" sz="2400" b="1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2400" b="1" i="1" smtClean="0">
                        <a:latin typeface="Cambria Math"/>
                        <a:ea typeface="Cambria Math"/>
                      </a:rPr>
                      <m:t>𝒂</m:t>
                    </m:r>
                    <m:r>
                      <a:rPr lang="en-US" altLang="zh-CN" sz="2400" b="1" i="1">
                        <a:latin typeface="Cambria Math"/>
                        <a:ea typeface="华文楷体" panose="02010600040101010101" pitchFamily="2" charset="-122"/>
                      </a:rPr>
                      <m:t> </m:t>
                    </m:r>
                  </m:oMath>
                </a14:m>
                <a:r>
                  <a:rPr lang="zh-CN" altLang="en-US" sz="2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。</a:t>
                </a:r>
              </a:p>
            </p:txBody>
          </p:sp>
        </mc:Choice>
        <mc:Fallback>
          <p:sp>
            <p:nvSpPr>
              <p:cNvPr id="6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2133600"/>
                <a:ext cx="7429792" cy="648512"/>
              </a:xfrm>
              <a:prstGeom prst="rect">
                <a:avLst/>
              </a:prstGeom>
              <a:blipFill rotWithShape="1">
                <a:blip r:embed="rId3"/>
                <a:stretch>
                  <a:fillRect l="-1313" r="-5332" b="-1320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8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7" name="Text Box 41"/>
          <p:cNvSpPr txBox="1">
            <a:spLocks noChangeArrowheads="1"/>
          </p:cNvSpPr>
          <p:nvPr/>
        </p:nvSpPr>
        <p:spPr bwMode="auto">
          <a:xfrm>
            <a:off x="2094034" y="3231589"/>
            <a:ext cx="2803844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1)B={3,6,12}</a:t>
            </a:r>
            <a:endParaRPr lang="en-US" altLang="zh-CN" sz="2400" b="1" dirty="0">
              <a:latin typeface="Times New Roman" panose="02020603050405020304" pitchFamily="18" charset="0"/>
            </a:endParaRPr>
          </a:p>
        </p:txBody>
      </p:sp>
      <p:sp>
        <p:nvSpPr>
          <p:cNvPr id="18" name="Text Box 43"/>
          <p:cNvSpPr txBox="1">
            <a:spLocks noChangeArrowheads="1"/>
          </p:cNvSpPr>
          <p:nvPr/>
        </p:nvSpPr>
        <p:spPr bwMode="auto">
          <a:xfrm>
            <a:off x="1676400" y="3989712"/>
            <a:ext cx="2821006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上界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12</a:t>
            </a:r>
            <a:r>
              <a: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24</a:t>
            </a:r>
            <a:r>
              <a: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36</a:t>
            </a:r>
            <a:endParaRPr lang="en-US" altLang="zh-CN" sz="2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Text Box 44"/>
          <p:cNvSpPr txBox="1">
            <a:spLocks noChangeArrowheads="1"/>
          </p:cNvSpPr>
          <p:nvPr/>
        </p:nvSpPr>
        <p:spPr bwMode="auto">
          <a:xfrm>
            <a:off x="1905000" y="4724400"/>
            <a:ext cx="2321653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下界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endParaRPr lang="en-US" altLang="zh-CN" sz="2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Text Box 41"/>
          <p:cNvSpPr txBox="1">
            <a:spLocks noChangeArrowheads="1"/>
          </p:cNvSpPr>
          <p:nvPr/>
        </p:nvSpPr>
        <p:spPr bwMode="auto">
          <a:xfrm>
            <a:off x="4751935" y="3237688"/>
            <a:ext cx="2487065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2)B={2</a:t>
            </a:r>
            <a:r>
              <a:rPr lang="en-US" altLang="zh-CN" sz="2400" dirty="0">
                <a:latin typeface="Times New Roman" panose="02020603050405020304" pitchFamily="18" charset="0"/>
              </a:rPr>
              <a:t>, </a:t>
            </a:r>
            <a:r>
              <a:rPr lang="en-US" altLang="zh-CN" sz="2400" b="1" dirty="0">
                <a:latin typeface="Times New Roman" panose="02020603050405020304" pitchFamily="18" charset="0"/>
              </a:rPr>
              <a:t>3}</a:t>
            </a:r>
            <a:endParaRPr lang="en-US" altLang="zh-CN" sz="2400" b="1" dirty="0">
              <a:latin typeface="Times New Roman" panose="02020603050405020304" pitchFamily="18" charset="0"/>
            </a:endParaRPr>
          </a:p>
        </p:txBody>
      </p:sp>
      <p:sp>
        <p:nvSpPr>
          <p:cNvPr id="21" name="Text Box 43"/>
          <p:cNvSpPr txBox="1">
            <a:spLocks noChangeArrowheads="1"/>
          </p:cNvSpPr>
          <p:nvPr/>
        </p:nvSpPr>
        <p:spPr bwMode="auto">
          <a:xfrm>
            <a:off x="4661148" y="3950806"/>
            <a:ext cx="4330452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上界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6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12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24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36</a:t>
            </a:r>
            <a:endParaRPr lang="en-US" altLang="zh-CN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2" name="Text Box 44"/>
          <p:cNvSpPr txBox="1">
            <a:spLocks noChangeArrowheads="1"/>
          </p:cNvSpPr>
          <p:nvPr/>
        </p:nvSpPr>
        <p:spPr bwMode="auto">
          <a:xfrm>
            <a:off x="4751935" y="4724400"/>
            <a:ext cx="2208206" cy="595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下界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：无</a:t>
            </a:r>
            <a:endParaRPr lang="en-US" altLang="zh-CN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-76200" y="3140952"/>
            <a:ext cx="9144000" cy="3788384"/>
            <a:chOff x="0" y="2302212"/>
            <a:chExt cx="9144000" cy="2841288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4705548" y="2308697"/>
              <a:ext cx="0" cy="2834803"/>
            </a:xfrm>
            <a:prstGeom prst="line">
              <a:avLst/>
            </a:prstGeom>
            <a:ln w="12700">
              <a:solidFill>
                <a:srgbClr val="0099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V="1">
              <a:off x="0" y="2302212"/>
              <a:ext cx="9144000" cy="6485"/>
            </a:xfrm>
            <a:prstGeom prst="line">
              <a:avLst/>
            </a:prstGeom>
            <a:ln w="28575">
              <a:solidFill>
                <a:srgbClr val="0099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32465" y="3401397"/>
            <a:ext cx="2192976" cy="3151804"/>
            <a:chOff x="384275" y="1277693"/>
            <a:chExt cx="2763700" cy="2918325"/>
          </a:xfrm>
        </p:grpSpPr>
        <p:grpSp>
          <p:nvGrpSpPr>
            <p:cNvPr id="27" name="组合 26"/>
            <p:cNvGrpSpPr/>
            <p:nvPr/>
          </p:nvGrpSpPr>
          <p:grpSpPr>
            <a:xfrm>
              <a:off x="384275" y="1277693"/>
              <a:ext cx="2763700" cy="2918325"/>
              <a:chOff x="5676035" y="1828918"/>
              <a:chExt cx="2763700" cy="2918325"/>
            </a:xfrm>
          </p:grpSpPr>
          <p:sp>
            <p:nvSpPr>
              <p:cNvPr id="33" name="流程图: 联系 32"/>
              <p:cNvSpPr/>
              <p:nvPr/>
            </p:nvSpPr>
            <p:spPr>
              <a:xfrm>
                <a:off x="6219169" y="4370961"/>
                <a:ext cx="136188" cy="129702"/>
              </a:xfrm>
              <a:prstGeom prst="flowChartConnector">
                <a:avLst/>
              </a:prstGeom>
              <a:solidFill>
                <a:srgbClr val="0099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流程图: 联系 33"/>
              <p:cNvSpPr/>
              <p:nvPr/>
            </p:nvSpPr>
            <p:spPr>
              <a:xfrm>
                <a:off x="7675054" y="4387176"/>
                <a:ext cx="136188" cy="129702"/>
              </a:xfrm>
              <a:prstGeom prst="flowChartConnector">
                <a:avLst/>
              </a:prstGeom>
              <a:solidFill>
                <a:srgbClr val="0099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流程图: 联系 34"/>
              <p:cNvSpPr/>
              <p:nvPr/>
            </p:nvSpPr>
            <p:spPr>
              <a:xfrm>
                <a:off x="7033039" y="3693281"/>
                <a:ext cx="136188" cy="129702"/>
              </a:xfrm>
              <a:prstGeom prst="flowChartConnector">
                <a:avLst/>
              </a:prstGeom>
              <a:solidFill>
                <a:srgbClr val="0099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流程图: 联系 35"/>
              <p:cNvSpPr/>
              <p:nvPr/>
            </p:nvSpPr>
            <p:spPr>
              <a:xfrm>
                <a:off x="6102442" y="1969442"/>
                <a:ext cx="136188" cy="129702"/>
              </a:xfrm>
              <a:prstGeom prst="flowChartConnector">
                <a:avLst/>
              </a:prstGeom>
              <a:solidFill>
                <a:srgbClr val="0099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流程图: 联系 36"/>
              <p:cNvSpPr/>
              <p:nvPr/>
            </p:nvSpPr>
            <p:spPr>
              <a:xfrm>
                <a:off x="7003859" y="2846993"/>
                <a:ext cx="136188" cy="129702"/>
              </a:xfrm>
              <a:prstGeom prst="flowChartConnector">
                <a:avLst/>
              </a:prstGeom>
              <a:solidFill>
                <a:srgbClr val="0099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流程图: 联系 37"/>
              <p:cNvSpPr/>
              <p:nvPr/>
            </p:nvSpPr>
            <p:spPr>
              <a:xfrm>
                <a:off x="7801456" y="2008353"/>
                <a:ext cx="136188" cy="129702"/>
              </a:xfrm>
              <a:prstGeom prst="flowChartConnector">
                <a:avLst/>
              </a:prstGeom>
              <a:solidFill>
                <a:srgbClr val="0099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Text Box 19"/>
              <p:cNvSpPr txBox="1">
                <a:spLocks noChangeArrowheads="1"/>
              </p:cNvSpPr>
              <p:nvPr/>
            </p:nvSpPr>
            <p:spPr bwMode="auto">
              <a:xfrm>
                <a:off x="5676035" y="1828918"/>
                <a:ext cx="552290" cy="492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0000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24</a:t>
                </a:r>
                <a:endParaRPr lang="en-US" altLang="zh-CN" sz="20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" name="Text Box 20"/>
              <p:cNvSpPr txBox="1">
                <a:spLocks noChangeArrowheads="1"/>
              </p:cNvSpPr>
              <p:nvPr/>
            </p:nvSpPr>
            <p:spPr bwMode="auto">
              <a:xfrm>
                <a:off x="7887445" y="1829490"/>
                <a:ext cx="552290" cy="492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0000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36</a:t>
                </a:r>
                <a:endParaRPr lang="en-US" altLang="zh-CN" sz="20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" name="Text Box 21"/>
              <p:cNvSpPr txBox="1">
                <a:spLocks noChangeArrowheads="1"/>
              </p:cNvSpPr>
              <p:nvPr/>
            </p:nvSpPr>
            <p:spPr bwMode="auto">
              <a:xfrm>
                <a:off x="6479194" y="2716325"/>
                <a:ext cx="552290" cy="492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0000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12</a:t>
                </a:r>
                <a:endParaRPr lang="en-US" altLang="zh-CN" sz="20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2" name="Text Box 22"/>
              <p:cNvSpPr txBox="1">
                <a:spLocks noChangeArrowheads="1"/>
              </p:cNvSpPr>
              <p:nvPr/>
            </p:nvSpPr>
            <p:spPr bwMode="auto">
              <a:xfrm>
                <a:off x="6726928" y="3485378"/>
                <a:ext cx="390675" cy="492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0000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6</a:t>
                </a:r>
                <a:endParaRPr lang="en-US" altLang="zh-CN" sz="20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3" name="Text Box 23"/>
              <p:cNvSpPr txBox="1">
                <a:spLocks noChangeArrowheads="1"/>
              </p:cNvSpPr>
              <p:nvPr/>
            </p:nvSpPr>
            <p:spPr bwMode="auto">
              <a:xfrm>
                <a:off x="5861163" y="4254925"/>
                <a:ext cx="390675" cy="492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0000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2</a:t>
                </a:r>
                <a:endParaRPr lang="en-US" altLang="zh-CN" sz="20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4" name="Text Box 24"/>
              <p:cNvSpPr txBox="1">
                <a:spLocks noChangeArrowheads="1"/>
              </p:cNvSpPr>
              <p:nvPr/>
            </p:nvSpPr>
            <p:spPr bwMode="auto">
              <a:xfrm>
                <a:off x="7805068" y="4243575"/>
                <a:ext cx="390675" cy="492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0000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3</a:t>
                </a:r>
                <a:endParaRPr lang="en-US" altLang="zh-CN" sz="2000" b="1" dirty="0">
                  <a:latin typeface="Times New Roman" panose="02020603050405020304" pitchFamily="18" charset="0"/>
                </a:endParaRPr>
              </a:p>
            </p:txBody>
          </p:sp>
        </p:grpSp>
        <p:cxnSp>
          <p:nvCxnSpPr>
            <p:cNvPr id="28" name="直接连接符 27"/>
            <p:cNvCxnSpPr/>
            <p:nvPr/>
          </p:nvCxnSpPr>
          <p:spPr>
            <a:xfrm flipV="1">
              <a:off x="1027918" y="3204184"/>
              <a:ext cx="717248" cy="608807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>
              <a:stCxn id="34" idx="0"/>
              <a:endCxn id="35" idx="5"/>
            </p:cNvCxnSpPr>
            <p:nvPr/>
          </p:nvCxnSpPr>
          <p:spPr>
            <a:xfrm flipH="1" flipV="1">
              <a:off x="1857523" y="3252764"/>
              <a:ext cx="593865" cy="583187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>
              <a:stCxn id="35" idx="0"/>
              <a:endCxn id="37" idx="4"/>
            </p:cNvCxnSpPr>
            <p:nvPr/>
          </p:nvCxnSpPr>
          <p:spPr>
            <a:xfrm flipH="1" flipV="1">
              <a:off x="1780193" y="2425470"/>
              <a:ext cx="29180" cy="716586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>
              <a:stCxn id="37" idx="2"/>
              <a:endCxn id="36" idx="5"/>
            </p:cNvCxnSpPr>
            <p:nvPr/>
          </p:nvCxnSpPr>
          <p:spPr>
            <a:xfrm flipH="1" flipV="1">
              <a:off x="926925" y="1528925"/>
              <a:ext cx="785174" cy="831695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>
              <a:endCxn id="38" idx="3"/>
            </p:cNvCxnSpPr>
            <p:nvPr/>
          </p:nvCxnSpPr>
          <p:spPr>
            <a:xfrm flipV="1">
              <a:off x="1796060" y="1567836"/>
              <a:ext cx="733580" cy="727932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云形标注 46"/>
          <p:cNvSpPr/>
          <p:nvPr/>
        </p:nvSpPr>
        <p:spPr>
          <a:xfrm>
            <a:off x="6912516" y="5372912"/>
            <a:ext cx="2316412" cy="1405562"/>
          </a:xfrm>
          <a:prstGeom prst="cloudCallout">
            <a:avLst>
              <a:gd name="adj1" fmla="val -43530"/>
              <a:gd name="adj2" fmla="val -55436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哈斯图法</a:t>
            </a:r>
            <a:endParaRPr lang="zh-CN" altLang="en-US" sz="2800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6" grpId="0"/>
      <p:bldP spid="17" grpId="0"/>
      <p:bldP spid="18" grpId="0"/>
      <p:bldP spid="19" grpId="0"/>
      <p:bldP spid="20" grpId="0"/>
      <p:bldP spid="21" grpId="0"/>
      <p:bldP spid="22" grpId="0"/>
      <p:bldP spid="47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962024" y="827089"/>
            <a:ext cx="4524375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B={b1,b2,b3,…..}</a:t>
            </a: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4405313" y="1524000"/>
            <a:ext cx="3900487" cy="2310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下界：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a≤b1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    a≤b2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   a≤b3…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809625" y="1524000"/>
            <a:ext cx="3900488" cy="2310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上界：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b1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≤a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     b2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≤a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    b3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≤a…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燕尾形 9"/>
          <p:cNvSpPr/>
          <p:nvPr/>
        </p:nvSpPr>
        <p:spPr>
          <a:xfrm>
            <a:off x="1030912" y="302449"/>
            <a:ext cx="3464888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上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下界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定义法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228600" y="3352800"/>
            <a:ext cx="29718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 dirty="0">
                <a:latin typeface="Times New Roman" panose="02020603050405020304" pitchFamily="18" charset="0"/>
              </a:rPr>
              <a:t>1)B={2,3,6,12}</a:t>
            </a:r>
            <a:endParaRPr lang="en-US" altLang="zh-CN" sz="3600" dirty="0">
              <a:latin typeface="Times New Roman" panose="02020603050405020304" pitchFamily="18" charset="0"/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252412" y="4267200"/>
            <a:ext cx="3481388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上界：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12</a:t>
            </a: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24</a:t>
            </a: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36</a:t>
            </a:r>
            <a:endParaRPr lang="en-US" altLang="zh-CN" sz="2800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304800" y="4876800"/>
            <a:ext cx="1535906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FF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下界：</a:t>
            </a:r>
            <a:endParaRPr lang="zh-CN" altLang="en-US" sz="2800" dirty="0">
              <a:solidFill>
                <a:srgbClr val="FF0066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2590800" y="5410200"/>
            <a:ext cx="1143000" cy="457200"/>
          </a:xfrm>
          <a:prstGeom prst="wedgeEllipseCallout">
            <a:avLst>
              <a:gd name="adj1" fmla="val -162083"/>
              <a:gd name="adj2" fmla="val -86111"/>
            </a:avLst>
          </a:prstGeom>
          <a:noFill/>
          <a:ln w="25400" algn="ctr">
            <a:solidFill>
              <a:srgbClr val="00FF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0066"/>
                </a:solidFill>
                <a:ea typeface="楷体_GB2312" pitchFamily="49" charset="-122"/>
              </a:rPr>
              <a:t>无</a:t>
            </a:r>
            <a:endParaRPr lang="zh-CN" altLang="en-US" sz="2400">
              <a:solidFill>
                <a:srgbClr val="FF0066"/>
              </a:solidFill>
              <a:ea typeface="楷体_GB2312" pitchFamily="49" charset="-122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381000" y="762000"/>
            <a:ext cx="8544625" cy="2679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：集合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A={2,3,6,12,24,36}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上的整除关系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R:R={(2,2),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(2,6),(2,12),(2,24),(2,36),(3,3),(3,6),(3,12),(3,24),(3,36),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(6,6),(6,12),(6,24),(6,36),(12,12),(12,24),(12,36),(24,24),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(36,36)}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auto">
          <a:xfrm>
            <a:off x="1143000" y="2057400"/>
            <a:ext cx="7620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10" name="Line 12"/>
          <p:cNvSpPr>
            <a:spLocks noChangeShapeType="1"/>
          </p:cNvSpPr>
          <p:nvPr/>
        </p:nvSpPr>
        <p:spPr bwMode="auto">
          <a:xfrm>
            <a:off x="5715000" y="2057400"/>
            <a:ext cx="6096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auto">
          <a:xfrm>
            <a:off x="1371600" y="2667000"/>
            <a:ext cx="5334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12" name="Line 14"/>
          <p:cNvSpPr>
            <a:spLocks noChangeShapeType="1"/>
          </p:cNvSpPr>
          <p:nvPr/>
        </p:nvSpPr>
        <p:spPr bwMode="auto">
          <a:xfrm>
            <a:off x="4191000" y="2667000"/>
            <a:ext cx="8382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13" name="Text Box 15"/>
          <p:cNvSpPr txBox="1">
            <a:spLocks noChangeArrowheads="1"/>
          </p:cNvSpPr>
          <p:nvPr/>
        </p:nvSpPr>
        <p:spPr bwMode="auto">
          <a:xfrm>
            <a:off x="3505200" y="3429000"/>
            <a:ext cx="5410200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2≤12</a:t>
            </a:r>
            <a:r>
              <a:rPr lang="zh-CN" altLang="en-US" dirty="0">
                <a:latin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</a:rPr>
              <a:t>3 ≤12</a:t>
            </a:r>
            <a:r>
              <a:rPr lang="zh-CN" altLang="en-US" dirty="0">
                <a:latin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</a:rPr>
              <a:t>6 ≤12,12 ≤12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14" name="AutoShape 16"/>
          <p:cNvSpPr>
            <a:spLocks noChangeArrowheads="1"/>
          </p:cNvSpPr>
          <p:nvPr/>
        </p:nvSpPr>
        <p:spPr bwMode="auto">
          <a:xfrm>
            <a:off x="5105400" y="3048000"/>
            <a:ext cx="2286000" cy="609600"/>
          </a:xfrm>
          <a:prstGeom prst="wedgeEllipseCallout">
            <a:avLst>
              <a:gd name="adj1" fmla="val -12292"/>
              <a:gd name="adj2" fmla="val -209634"/>
            </a:avLst>
          </a:prstGeom>
          <a:solidFill>
            <a:srgbClr val="FFFF00"/>
          </a:solidFill>
          <a:ln w="50800" algn="ctr">
            <a:solidFill>
              <a:srgbClr val="0000FF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C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第二元素</a:t>
            </a:r>
            <a:endParaRPr lang="zh-CN" altLang="en-US" sz="2400">
              <a:solidFill>
                <a:srgbClr val="CC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3581400" y="4038600"/>
            <a:ext cx="5410200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2≤24</a:t>
            </a:r>
            <a:r>
              <a:rPr lang="zh-CN" altLang="en-US" dirty="0">
                <a:latin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</a:rPr>
              <a:t>3 ≤24</a:t>
            </a:r>
            <a:r>
              <a:rPr lang="zh-CN" altLang="en-US" dirty="0">
                <a:latin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</a:rPr>
              <a:t>6 ≤24,12 ≤24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3581400" y="4572000"/>
            <a:ext cx="5105400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2≤36</a:t>
            </a:r>
            <a:r>
              <a:rPr lang="zh-CN" altLang="en-US" dirty="0">
                <a:latin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</a:rPr>
              <a:t>3 ≤36</a:t>
            </a:r>
            <a:r>
              <a:rPr lang="zh-CN" altLang="en-US" dirty="0">
                <a:latin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</a:rPr>
              <a:t>6≤36,12 ≤36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030912" y="302449"/>
            <a:ext cx="3464888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上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下界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定义法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 animBg="1"/>
      <p:bldP spid="15" grpId="0"/>
      <p:bldP spid="16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44512" y="3429000"/>
            <a:ext cx="2218844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2)B={6,12}</a:t>
            </a:r>
            <a:endParaRPr lang="en-US" altLang="zh-CN" sz="2800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41324" y="762000"/>
            <a:ext cx="8447088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：集合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A={2,3,6,12,24,36}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上的整除关系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R:R={(2,2),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(2,6),(2,12),(2,24),(2,36),(3,3),(3,6),(3,12),(3,24),(3,36),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(6,6),(6,12),(6,24),(6,36),(12,12),(12,24),(12,36),(24,24),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(36,36)}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Line 11"/>
          <p:cNvSpPr>
            <a:spLocks noChangeShapeType="1"/>
          </p:cNvSpPr>
          <p:nvPr/>
        </p:nvSpPr>
        <p:spPr bwMode="auto">
          <a:xfrm>
            <a:off x="1382712" y="2667000"/>
            <a:ext cx="6858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Text Box 15"/>
          <p:cNvSpPr txBox="1">
            <a:spLocks noChangeArrowheads="1"/>
          </p:cNvSpPr>
          <p:nvPr/>
        </p:nvSpPr>
        <p:spPr bwMode="auto">
          <a:xfrm>
            <a:off x="620712" y="4267200"/>
            <a:ext cx="3048000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CC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2≤6</a:t>
            </a:r>
            <a:r>
              <a:rPr lang="zh-CN" altLang="en-US" sz="2800" dirty="0">
                <a:solidFill>
                  <a:srgbClr val="CC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800" dirty="0">
                <a:solidFill>
                  <a:srgbClr val="CC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 ≤12</a:t>
            </a:r>
            <a:endParaRPr lang="en-US" altLang="zh-CN" sz="2800" dirty="0">
              <a:solidFill>
                <a:srgbClr val="CC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Line 16"/>
          <p:cNvSpPr>
            <a:spLocks noChangeShapeType="1"/>
          </p:cNvSpPr>
          <p:nvPr/>
        </p:nvSpPr>
        <p:spPr bwMode="auto">
          <a:xfrm>
            <a:off x="2220912" y="2667000"/>
            <a:ext cx="7620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Line 17"/>
          <p:cNvSpPr>
            <a:spLocks noChangeShapeType="1"/>
          </p:cNvSpPr>
          <p:nvPr/>
        </p:nvSpPr>
        <p:spPr bwMode="auto">
          <a:xfrm>
            <a:off x="3211512" y="2743200"/>
            <a:ext cx="762000" cy="0"/>
          </a:xfrm>
          <a:prstGeom prst="line">
            <a:avLst/>
          </a:prstGeom>
          <a:noFill/>
          <a:ln w="50800">
            <a:solidFill>
              <a:srgbClr val="008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Line 18"/>
          <p:cNvSpPr>
            <a:spLocks noChangeShapeType="1"/>
          </p:cNvSpPr>
          <p:nvPr/>
        </p:nvSpPr>
        <p:spPr bwMode="auto">
          <a:xfrm>
            <a:off x="5268912" y="2667000"/>
            <a:ext cx="9144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Line 19"/>
          <p:cNvSpPr>
            <a:spLocks noChangeShapeType="1"/>
          </p:cNvSpPr>
          <p:nvPr/>
        </p:nvSpPr>
        <p:spPr bwMode="auto">
          <a:xfrm>
            <a:off x="6411912" y="2667000"/>
            <a:ext cx="914400" cy="0"/>
          </a:xfrm>
          <a:prstGeom prst="line">
            <a:avLst/>
          </a:prstGeom>
          <a:noFill/>
          <a:ln w="50800">
            <a:solidFill>
              <a:srgbClr val="008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/>
        </p:nvSpPr>
        <p:spPr bwMode="auto">
          <a:xfrm>
            <a:off x="2828924" y="3419475"/>
            <a:ext cx="3671887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FF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上界：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12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24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36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Line 21"/>
          <p:cNvSpPr>
            <a:spLocks noChangeShapeType="1"/>
          </p:cNvSpPr>
          <p:nvPr/>
        </p:nvSpPr>
        <p:spPr bwMode="auto">
          <a:xfrm>
            <a:off x="468312" y="1979613"/>
            <a:ext cx="6858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Line 22"/>
          <p:cNvSpPr>
            <a:spLocks noChangeShapeType="1"/>
          </p:cNvSpPr>
          <p:nvPr/>
        </p:nvSpPr>
        <p:spPr bwMode="auto">
          <a:xfrm>
            <a:off x="1154112" y="1981200"/>
            <a:ext cx="8382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Line 23"/>
          <p:cNvSpPr>
            <a:spLocks noChangeShapeType="1"/>
          </p:cNvSpPr>
          <p:nvPr/>
        </p:nvSpPr>
        <p:spPr bwMode="auto">
          <a:xfrm>
            <a:off x="4964112" y="1981200"/>
            <a:ext cx="1447800" cy="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Text Box 24"/>
          <p:cNvSpPr txBox="1">
            <a:spLocks noChangeArrowheads="1"/>
          </p:cNvSpPr>
          <p:nvPr/>
        </p:nvSpPr>
        <p:spPr bwMode="auto">
          <a:xfrm>
            <a:off x="2895600" y="4267200"/>
            <a:ext cx="3810000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CC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3≤6</a:t>
            </a:r>
            <a:r>
              <a:rPr lang="zh-CN" altLang="en-US" sz="2800" dirty="0">
                <a:solidFill>
                  <a:srgbClr val="CC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800" dirty="0">
                <a:solidFill>
                  <a:srgbClr val="CC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 ≤12</a:t>
            </a:r>
            <a:endParaRPr lang="en-US" altLang="zh-CN" sz="2800" dirty="0">
              <a:solidFill>
                <a:srgbClr val="CC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Text Box 25"/>
          <p:cNvSpPr txBox="1">
            <a:spLocks noChangeArrowheads="1"/>
          </p:cNvSpPr>
          <p:nvPr/>
        </p:nvSpPr>
        <p:spPr bwMode="auto">
          <a:xfrm>
            <a:off x="5287962" y="4267199"/>
            <a:ext cx="3671888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FF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下界：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6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燕尾形 18"/>
          <p:cNvSpPr/>
          <p:nvPr/>
        </p:nvSpPr>
        <p:spPr>
          <a:xfrm>
            <a:off x="1030912" y="302449"/>
            <a:ext cx="3464888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上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下界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定义法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练习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/>
      <p:bldP spid="8" grpId="0" animBg="1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 animBg="1"/>
      <p:bldP spid="16" grpId="0"/>
      <p:bldP spid="17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676756" y="838200"/>
            <a:ext cx="2218844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2)B={6,12}</a:t>
            </a:r>
            <a:endParaRPr lang="en-US" altLang="zh-CN" sz="2800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Text Box 20"/>
          <p:cNvSpPr txBox="1">
            <a:spLocks noChangeArrowheads="1"/>
          </p:cNvSpPr>
          <p:nvPr/>
        </p:nvSpPr>
        <p:spPr bwMode="auto">
          <a:xfrm>
            <a:off x="823913" y="1524000"/>
            <a:ext cx="3671887" cy="675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上界：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12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24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36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Text Box 25"/>
          <p:cNvSpPr txBox="1">
            <a:spLocks noChangeArrowheads="1"/>
          </p:cNvSpPr>
          <p:nvPr/>
        </p:nvSpPr>
        <p:spPr bwMode="auto">
          <a:xfrm>
            <a:off x="685800" y="3929350"/>
            <a:ext cx="3671888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下界：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6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燕尾形 4"/>
          <p:cNvSpPr/>
          <p:nvPr/>
        </p:nvSpPr>
        <p:spPr>
          <a:xfrm>
            <a:off x="1030912" y="302449"/>
            <a:ext cx="3464888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上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下确界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云形标注 5"/>
          <p:cNvSpPr/>
          <p:nvPr/>
        </p:nvSpPr>
        <p:spPr>
          <a:xfrm>
            <a:off x="4495800" y="1143000"/>
            <a:ext cx="3352800" cy="849254"/>
          </a:xfrm>
          <a:prstGeom prst="cloudCallout">
            <a:avLst>
              <a:gd name="adj1" fmla="val -62026"/>
              <a:gd name="adj2" fmla="val 299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最小元素？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" name="Text Box 15"/>
          <p:cNvSpPr txBox="1">
            <a:spLocks noChangeArrowheads="1"/>
          </p:cNvSpPr>
          <p:nvPr/>
        </p:nvSpPr>
        <p:spPr bwMode="auto">
          <a:xfrm>
            <a:off x="1905000" y="2133600"/>
            <a:ext cx="5410200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12≤12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12 ≤24,   12 ≤36</a:t>
            </a: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云形标注 7"/>
          <p:cNvSpPr/>
          <p:nvPr/>
        </p:nvSpPr>
        <p:spPr>
          <a:xfrm>
            <a:off x="4191000" y="3798946"/>
            <a:ext cx="3352800" cy="849254"/>
          </a:xfrm>
          <a:prstGeom prst="cloudCallout">
            <a:avLst>
              <a:gd name="adj1" fmla="val -62026"/>
              <a:gd name="adj2" fmla="val 299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最大元素？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1752600" y="4648200"/>
            <a:ext cx="3048000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CC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2≤6</a:t>
            </a:r>
            <a:r>
              <a:rPr lang="zh-CN" altLang="en-US" sz="2800" dirty="0">
                <a:solidFill>
                  <a:srgbClr val="CC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800" dirty="0">
                <a:solidFill>
                  <a:srgbClr val="CC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 ≤6</a:t>
            </a:r>
            <a:r>
              <a:rPr lang="zh-CN" altLang="en-US" sz="2800" dirty="0">
                <a:solidFill>
                  <a:srgbClr val="CC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800" dirty="0">
                <a:solidFill>
                  <a:srgbClr val="CC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6 ≤6</a:t>
            </a:r>
            <a:endParaRPr lang="en-US" altLang="zh-CN" sz="2800" dirty="0">
              <a:solidFill>
                <a:srgbClr val="CC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747713" y="5410200"/>
            <a:ext cx="5348287" cy="740845"/>
          </a:xfrm>
          <a:prstGeom prst="rect">
            <a:avLst/>
          </a:prstGeom>
          <a:solidFill>
            <a:srgbClr val="CCFFCC"/>
          </a:solidFill>
          <a:ln w="50800" algn="ctr">
            <a:solidFill>
              <a:srgbClr val="8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FF00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下确界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：下界中的最大元素。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776288" y="2960152"/>
            <a:ext cx="5624512" cy="740845"/>
          </a:xfrm>
          <a:prstGeom prst="rect">
            <a:avLst/>
          </a:prstGeom>
          <a:solidFill>
            <a:srgbClr val="CCFFCC"/>
          </a:solidFill>
          <a:ln w="50800" algn="ctr">
            <a:solidFill>
              <a:srgbClr val="8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FF00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上确界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：上界中的最小元素。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6" grpId="0" animBg="1"/>
      <p:bldP spid="7" grpId="0"/>
      <p:bldP spid="8" grpId="0" animBg="1"/>
      <p:bldP spid="9" grpId="0"/>
      <p:bldP spid="10" grpId="0" animBg="1"/>
      <p:bldP spid="11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625037" y="4314825"/>
            <a:ext cx="1508563" cy="2162175"/>
          </a:xfrm>
          <a:custGeom>
            <a:avLst/>
            <a:gdLst>
              <a:gd name="connsiteX0" fmla="*/ 3613 w 1508563"/>
              <a:gd name="connsiteY0" fmla="*/ 1143000 h 2162175"/>
              <a:gd name="connsiteX1" fmla="*/ 98863 w 1508563"/>
              <a:gd name="connsiteY1" fmla="*/ 1257300 h 2162175"/>
              <a:gd name="connsiteX2" fmla="*/ 156013 w 1508563"/>
              <a:gd name="connsiteY2" fmla="*/ 1314450 h 2162175"/>
              <a:gd name="connsiteX3" fmla="*/ 175063 w 1508563"/>
              <a:gd name="connsiteY3" fmla="*/ 1343025 h 2162175"/>
              <a:gd name="connsiteX4" fmla="*/ 184588 w 1508563"/>
              <a:gd name="connsiteY4" fmla="*/ 1371600 h 2162175"/>
              <a:gd name="connsiteX5" fmla="*/ 222688 w 1508563"/>
              <a:gd name="connsiteY5" fmla="*/ 1409700 h 2162175"/>
              <a:gd name="connsiteX6" fmla="*/ 260788 w 1508563"/>
              <a:gd name="connsiteY6" fmla="*/ 1466850 h 2162175"/>
              <a:gd name="connsiteX7" fmla="*/ 317938 w 1508563"/>
              <a:gd name="connsiteY7" fmla="*/ 1524000 h 2162175"/>
              <a:gd name="connsiteX8" fmla="*/ 346513 w 1508563"/>
              <a:gd name="connsiteY8" fmla="*/ 1571625 h 2162175"/>
              <a:gd name="connsiteX9" fmla="*/ 384613 w 1508563"/>
              <a:gd name="connsiteY9" fmla="*/ 1600200 h 2162175"/>
              <a:gd name="connsiteX10" fmla="*/ 413188 w 1508563"/>
              <a:gd name="connsiteY10" fmla="*/ 1638300 h 2162175"/>
              <a:gd name="connsiteX11" fmla="*/ 432238 w 1508563"/>
              <a:gd name="connsiteY11" fmla="*/ 1666875 h 2162175"/>
              <a:gd name="connsiteX12" fmla="*/ 489388 w 1508563"/>
              <a:gd name="connsiteY12" fmla="*/ 1714500 h 2162175"/>
              <a:gd name="connsiteX13" fmla="*/ 517963 w 1508563"/>
              <a:gd name="connsiteY13" fmla="*/ 1752600 h 2162175"/>
              <a:gd name="connsiteX14" fmla="*/ 537013 w 1508563"/>
              <a:gd name="connsiteY14" fmla="*/ 1781175 h 2162175"/>
              <a:gd name="connsiteX15" fmla="*/ 594163 w 1508563"/>
              <a:gd name="connsiteY15" fmla="*/ 1828800 h 2162175"/>
              <a:gd name="connsiteX16" fmla="*/ 651313 w 1508563"/>
              <a:gd name="connsiteY16" fmla="*/ 1876425 h 2162175"/>
              <a:gd name="connsiteX17" fmla="*/ 708463 w 1508563"/>
              <a:gd name="connsiteY17" fmla="*/ 1895475 h 2162175"/>
              <a:gd name="connsiteX18" fmla="*/ 803713 w 1508563"/>
              <a:gd name="connsiteY18" fmla="*/ 1962150 h 2162175"/>
              <a:gd name="connsiteX19" fmla="*/ 898963 w 1508563"/>
              <a:gd name="connsiteY19" fmla="*/ 2000250 h 2162175"/>
              <a:gd name="connsiteX20" fmla="*/ 937063 w 1508563"/>
              <a:gd name="connsiteY20" fmla="*/ 2028825 h 2162175"/>
              <a:gd name="connsiteX21" fmla="*/ 975163 w 1508563"/>
              <a:gd name="connsiteY21" fmla="*/ 2038350 h 2162175"/>
              <a:gd name="connsiteX22" fmla="*/ 1013263 w 1508563"/>
              <a:gd name="connsiteY22" fmla="*/ 2057400 h 2162175"/>
              <a:gd name="connsiteX23" fmla="*/ 1070413 w 1508563"/>
              <a:gd name="connsiteY23" fmla="*/ 2105025 h 2162175"/>
              <a:gd name="connsiteX24" fmla="*/ 1165663 w 1508563"/>
              <a:gd name="connsiteY24" fmla="*/ 2143125 h 2162175"/>
              <a:gd name="connsiteX25" fmla="*/ 1232338 w 1508563"/>
              <a:gd name="connsiteY25" fmla="*/ 2162175 h 2162175"/>
              <a:gd name="connsiteX26" fmla="*/ 1394263 w 1508563"/>
              <a:gd name="connsiteY26" fmla="*/ 2143125 h 2162175"/>
              <a:gd name="connsiteX27" fmla="*/ 1441888 w 1508563"/>
              <a:gd name="connsiteY27" fmla="*/ 2124075 h 2162175"/>
              <a:gd name="connsiteX28" fmla="*/ 1508563 w 1508563"/>
              <a:gd name="connsiteY28" fmla="*/ 2105025 h 2162175"/>
              <a:gd name="connsiteX29" fmla="*/ 1499038 w 1508563"/>
              <a:gd name="connsiteY29" fmla="*/ 1943100 h 2162175"/>
              <a:gd name="connsiteX30" fmla="*/ 1460938 w 1508563"/>
              <a:gd name="connsiteY30" fmla="*/ 1857375 h 2162175"/>
              <a:gd name="connsiteX31" fmla="*/ 1451413 w 1508563"/>
              <a:gd name="connsiteY31" fmla="*/ 1828800 h 2162175"/>
              <a:gd name="connsiteX32" fmla="*/ 1432363 w 1508563"/>
              <a:gd name="connsiteY32" fmla="*/ 1800225 h 2162175"/>
              <a:gd name="connsiteX33" fmla="*/ 1413313 w 1508563"/>
              <a:gd name="connsiteY33" fmla="*/ 1762125 h 2162175"/>
              <a:gd name="connsiteX34" fmla="*/ 1356163 w 1508563"/>
              <a:gd name="connsiteY34" fmla="*/ 1695450 h 2162175"/>
              <a:gd name="connsiteX35" fmla="*/ 1337113 w 1508563"/>
              <a:gd name="connsiteY35" fmla="*/ 1657350 h 2162175"/>
              <a:gd name="connsiteX36" fmla="*/ 1318063 w 1508563"/>
              <a:gd name="connsiteY36" fmla="*/ 1590675 h 2162175"/>
              <a:gd name="connsiteX37" fmla="*/ 1299013 w 1508563"/>
              <a:gd name="connsiteY37" fmla="*/ 1562100 h 2162175"/>
              <a:gd name="connsiteX38" fmla="*/ 1279963 w 1508563"/>
              <a:gd name="connsiteY38" fmla="*/ 1524000 h 2162175"/>
              <a:gd name="connsiteX39" fmla="*/ 1251388 w 1508563"/>
              <a:gd name="connsiteY39" fmla="*/ 1485900 h 2162175"/>
              <a:gd name="connsiteX40" fmla="*/ 1203763 w 1508563"/>
              <a:gd name="connsiteY40" fmla="*/ 1419225 h 2162175"/>
              <a:gd name="connsiteX41" fmla="*/ 1194238 w 1508563"/>
              <a:gd name="connsiteY41" fmla="*/ 1343025 h 2162175"/>
              <a:gd name="connsiteX42" fmla="*/ 1165663 w 1508563"/>
              <a:gd name="connsiteY42" fmla="*/ 1257300 h 2162175"/>
              <a:gd name="connsiteX43" fmla="*/ 1137088 w 1508563"/>
              <a:gd name="connsiteY43" fmla="*/ 1181100 h 2162175"/>
              <a:gd name="connsiteX44" fmla="*/ 1127563 w 1508563"/>
              <a:gd name="connsiteY44" fmla="*/ 1143000 h 2162175"/>
              <a:gd name="connsiteX45" fmla="*/ 1118038 w 1508563"/>
              <a:gd name="connsiteY45" fmla="*/ 1076325 h 2162175"/>
              <a:gd name="connsiteX46" fmla="*/ 1098988 w 1508563"/>
              <a:gd name="connsiteY46" fmla="*/ 1038225 h 2162175"/>
              <a:gd name="connsiteX47" fmla="*/ 1060888 w 1508563"/>
              <a:gd name="connsiteY47" fmla="*/ 962025 h 2162175"/>
              <a:gd name="connsiteX48" fmla="*/ 1022788 w 1508563"/>
              <a:gd name="connsiteY48" fmla="*/ 866775 h 2162175"/>
              <a:gd name="connsiteX49" fmla="*/ 994213 w 1508563"/>
              <a:gd name="connsiteY49" fmla="*/ 800100 h 2162175"/>
              <a:gd name="connsiteX50" fmla="*/ 984688 w 1508563"/>
              <a:gd name="connsiteY50" fmla="*/ 762000 h 2162175"/>
              <a:gd name="connsiteX51" fmla="*/ 956113 w 1508563"/>
              <a:gd name="connsiteY51" fmla="*/ 666750 h 2162175"/>
              <a:gd name="connsiteX52" fmla="*/ 918013 w 1508563"/>
              <a:gd name="connsiteY52" fmla="*/ 485775 h 2162175"/>
              <a:gd name="connsiteX53" fmla="*/ 889438 w 1508563"/>
              <a:gd name="connsiteY53" fmla="*/ 428625 h 2162175"/>
              <a:gd name="connsiteX54" fmla="*/ 841813 w 1508563"/>
              <a:gd name="connsiteY54" fmla="*/ 342900 h 2162175"/>
              <a:gd name="connsiteX55" fmla="*/ 832288 w 1508563"/>
              <a:gd name="connsiteY55" fmla="*/ 314325 h 2162175"/>
              <a:gd name="connsiteX56" fmla="*/ 813238 w 1508563"/>
              <a:gd name="connsiteY56" fmla="*/ 276225 h 2162175"/>
              <a:gd name="connsiteX57" fmla="*/ 803713 w 1508563"/>
              <a:gd name="connsiteY57" fmla="*/ 247650 h 2162175"/>
              <a:gd name="connsiteX58" fmla="*/ 756088 w 1508563"/>
              <a:gd name="connsiteY58" fmla="*/ 180975 h 2162175"/>
              <a:gd name="connsiteX59" fmla="*/ 727513 w 1508563"/>
              <a:gd name="connsiteY59" fmla="*/ 161925 h 2162175"/>
              <a:gd name="connsiteX60" fmla="*/ 698938 w 1508563"/>
              <a:gd name="connsiteY60" fmla="*/ 133350 h 2162175"/>
              <a:gd name="connsiteX61" fmla="*/ 641788 w 1508563"/>
              <a:gd name="connsiteY61" fmla="*/ 95250 h 2162175"/>
              <a:gd name="connsiteX62" fmla="*/ 575113 w 1508563"/>
              <a:gd name="connsiteY62" fmla="*/ 47625 h 2162175"/>
              <a:gd name="connsiteX63" fmla="*/ 546538 w 1508563"/>
              <a:gd name="connsiteY63" fmla="*/ 28575 h 2162175"/>
              <a:gd name="connsiteX64" fmla="*/ 517963 w 1508563"/>
              <a:gd name="connsiteY64" fmla="*/ 19050 h 2162175"/>
              <a:gd name="connsiteX65" fmla="*/ 346513 w 1508563"/>
              <a:gd name="connsiteY65" fmla="*/ 0 h 2162175"/>
              <a:gd name="connsiteX66" fmla="*/ 298888 w 1508563"/>
              <a:gd name="connsiteY66" fmla="*/ 9525 h 2162175"/>
              <a:gd name="connsiteX67" fmla="*/ 270313 w 1508563"/>
              <a:gd name="connsiteY67" fmla="*/ 28575 h 2162175"/>
              <a:gd name="connsiteX68" fmla="*/ 241738 w 1508563"/>
              <a:gd name="connsiteY68" fmla="*/ 38100 h 2162175"/>
              <a:gd name="connsiteX69" fmla="*/ 213163 w 1508563"/>
              <a:gd name="connsiteY69" fmla="*/ 57150 h 2162175"/>
              <a:gd name="connsiteX70" fmla="*/ 165538 w 1508563"/>
              <a:gd name="connsiteY70" fmla="*/ 76200 h 2162175"/>
              <a:gd name="connsiteX71" fmla="*/ 127438 w 1508563"/>
              <a:gd name="connsiteY71" fmla="*/ 152400 h 2162175"/>
              <a:gd name="connsiteX72" fmla="*/ 108388 w 1508563"/>
              <a:gd name="connsiteY72" fmla="*/ 514350 h 2162175"/>
              <a:gd name="connsiteX73" fmla="*/ 98863 w 1508563"/>
              <a:gd name="connsiteY73" fmla="*/ 571500 h 2162175"/>
              <a:gd name="connsiteX74" fmla="*/ 79813 w 1508563"/>
              <a:gd name="connsiteY74" fmla="*/ 685800 h 2162175"/>
              <a:gd name="connsiteX75" fmla="*/ 70288 w 1508563"/>
              <a:gd name="connsiteY75" fmla="*/ 1038225 h 2162175"/>
              <a:gd name="connsiteX76" fmla="*/ 60763 w 1508563"/>
              <a:gd name="connsiteY76" fmla="*/ 1085850 h 2162175"/>
              <a:gd name="connsiteX77" fmla="*/ 22663 w 1508563"/>
              <a:gd name="connsiteY77" fmla="*/ 1104900 h 2162175"/>
              <a:gd name="connsiteX78" fmla="*/ 3613 w 1508563"/>
              <a:gd name="connsiteY78" fmla="*/ 1143000 h 216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508563" h="2162175">
                <a:moveTo>
                  <a:pt x="3613" y="1143000"/>
                </a:moveTo>
                <a:cubicBezTo>
                  <a:pt x="16313" y="1168400"/>
                  <a:pt x="63794" y="1222231"/>
                  <a:pt x="98863" y="1257300"/>
                </a:cubicBezTo>
                <a:cubicBezTo>
                  <a:pt x="117913" y="1276350"/>
                  <a:pt x="141069" y="1292034"/>
                  <a:pt x="156013" y="1314450"/>
                </a:cubicBezTo>
                <a:cubicBezTo>
                  <a:pt x="162363" y="1323975"/>
                  <a:pt x="169943" y="1332786"/>
                  <a:pt x="175063" y="1343025"/>
                </a:cubicBezTo>
                <a:cubicBezTo>
                  <a:pt x="179553" y="1352005"/>
                  <a:pt x="178752" y="1363430"/>
                  <a:pt x="184588" y="1371600"/>
                </a:cubicBezTo>
                <a:cubicBezTo>
                  <a:pt x="195027" y="1386215"/>
                  <a:pt x="211468" y="1395675"/>
                  <a:pt x="222688" y="1409700"/>
                </a:cubicBezTo>
                <a:cubicBezTo>
                  <a:pt x="236991" y="1427578"/>
                  <a:pt x="244599" y="1450661"/>
                  <a:pt x="260788" y="1466850"/>
                </a:cubicBezTo>
                <a:cubicBezTo>
                  <a:pt x="279838" y="1485900"/>
                  <a:pt x="304077" y="1500898"/>
                  <a:pt x="317938" y="1524000"/>
                </a:cubicBezTo>
                <a:cubicBezTo>
                  <a:pt x="327463" y="1539875"/>
                  <a:pt x="334322" y="1557692"/>
                  <a:pt x="346513" y="1571625"/>
                </a:cubicBezTo>
                <a:cubicBezTo>
                  <a:pt x="356967" y="1583572"/>
                  <a:pt x="373388" y="1588975"/>
                  <a:pt x="384613" y="1600200"/>
                </a:cubicBezTo>
                <a:cubicBezTo>
                  <a:pt x="395838" y="1611425"/>
                  <a:pt x="403961" y="1625382"/>
                  <a:pt x="413188" y="1638300"/>
                </a:cubicBezTo>
                <a:cubicBezTo>
                  <a:pt x="419842" y="1647615"/>
                  <a:pt x="424143" y="1658780"/>
                  <a:pt x="432238" y="1666875"/>
                </a:cubicBezTo>
                <a:cubicBezTo>
                  <a:pt x="520424" y="1755061"/>
                  <a:pt x="395763" y="1605271"/>
                  <a:pt x="489388" y="1714500"/>
                </a:cubicBezTo>
                <a:cubicBezTo>
                  <a:pt x="499719" y="1726553"/>
                  <a:pt x="508736" y="1739682"/>
                  <a:pt x="517963" y="1752600"/>
                </a:cubicBezTo>
                <a:cubicBezTo>
                  <a:pt x="524617" y="1761915"/>
                  <a:pt x="529684" y="1772381"/>
                  <a:pt x="537013" y="1781175"/>
                </a:cubicBezTo>
                <a:cubicBezTo>
                  <a:pt x="574959" y="1826711"/>
                  <a:pt x="553295" y="1794743"/>
                  <a:pt x="594163" y="1828800"/>
                </a:cubicBezTo>
                <a:cubicBezTo>
                  <a:pt x="619798" y="1850163"/>
                  <a:pt x="620907" y="1862911"/>
                  <a:pt x="651313" y="1876425"/>
                </a:cubicBezTo>
                <a:cubicBezTo>
                  <a:pt x="669663" y="1884580"/>
                  <a:pt x="708463" y="1895475"/>
                  <a:pt x="708463" y="1895475"/>
                </a:cubicBezTo>
                <a:cubicBezTo>
                  <a:pt x="725851" y="1908516"/>
                  <a:pt x="789641" y="1957459"/>
                  <a:pt x="803713" y="1962150"/>
                </a:cubicBezTo>
                <a:cubicBezTo>
                  <a:pt x="840356" y="1974364"/>
                  <a:pt x="866928" y="1980228"/>
                  <a:pt x="898963" y="2000250"/>
                </a:cubicBezTo>
                <a:cubicBezTo>
                  <a:pt x="912425" y="2008664"/>
                  <a:pt x="922864" y="2021725"/>
                  <a:pt x="937063" y="2028825"/>
                </a:cubicBezTo>
                <a:cubicBezTo>
                  <a:pt x="948772" y="2034679"/>
                  <a:pt x="962906" y="2033753"/>
                  <a:pt x="975163" y="2038350"/>
                </a:cubicBezTo>
                <a:cubicBezTo>
                  <a:pt x="988458" y="2043336"/>
                  <a:pt x="1000935" y="2050355"/>
                  <a:pt x="1013263" y="2057400"/>
                </a:cubicBezTo>
                <a:cubicBezTo>
                  <a:pt x="1088851" y="2100593"/>
                  <a:pt x="991612" y="2048739"/>
                  <a:pt x="1070413" y="2105025"/>
                </a:cubicBezTo>
                <a:cubicBezTo>
                  <a:pt x="1094939" y="2122544"/>
                  <a:pt x="1139638" y="2134450"/>
                  <a:pt x="1165663" y="2143125"/>
                </a:cubicBezTo>
                <a:cubicBezTo>
                  <a:pt x="1206657" y="2156790"/>
                  <a:pt x="1184498" y="2150215"/>
                  <a:pt x="1232338" y="2162175"/>
                </a:cubicBezTo>
                <a:cubicBezTo>
                  <a:pt x="1286313" y="2155825"/>
                  <a:pt x="1340792" y="2152847"/>
                  <a:pt x="1394263" y="2143125"/>
                </a:cubicBezTo>
                <a:cubicBezTo>
                  <a:pt x="1411085" y="2140066"/>
                  <a:pt x="1425879" y="2130078"/>
                  <a:pt x="1441888" y="2124075"/>
                </a:cubicBezTo>
                <a:cubicBezTo>
                  <a:pt x="1469217" y="2113826"/>
                  <a:pt x="1478539" y="2112531"/>
                  <a:pt x="1508563" y="2105025"/>
                </a:cubicBezTo>
                <a:cubicBezTo>
                  <a:pt x="1505388" y="2051050"/>
                  <a:pt x="1506031" y="1996714"/>
                  <a:pt x="1499038" y="1943100"/>
                </a:cubicBezTo>
                <a:cubicBezTo>
                  <a:pt x="1490365" y="1876607"/>
                  <a:pt x="1483147" y="1901793"/>
                  <a:pt x="1460938" y="1857375"/>
                </a:cubicBezTo>
                <a:cubicBezTo>
                  <a:pt x="1456448" y="1848395"/>
                  <a:pt x="1455903" y="1837780"/>
                  <a:pt x="1451413" y="1828800"/>
                </a:cubicBezTo>
                <a:cubicBezTo>
                  <a:pt x="1446293" y="1818561"/>
                  <a:pt x="1438043" y="1810164"/>
                  <a:pt x="1432363" y="1800225"/>
                </a:cubicBezTo>
                <a:cubicBezTo>
                  <a:pt x="1425318" y="1787897"/>
                  <a:pt x="1421832" y="1773484"/>
                  <a:pt x="1413313" y="1762125"/>
                </a:cubicBezTo>
                <a:cubicBezTo>
                  <a:pt x="1357474" y="1687673"/>
                  <a:pt x="1391323" y="1756980"/>
                  <a:pt x="1356163" y="1695450"/>
                </a:cubicBezTo>
                <a:cubicBezTo>
                  <a:pt x="1349118" y="1683122"/>
                  <a:pt x="1342099" y="1670645"/>
                  <a:pt x="1337113" y="1657350"/>
                </a:cubicBezTo>
                <a:cubicBezTo>
                  <a:pt x="1327958" y="1632935"/>
                  <a:pt x="1329577" y="1613702"/>
                  <a:pt x="1318063" y="1590675"/>
                </a:cubicBezTo>
                <a:cubicBezTo>
                  <a:pt x="1312943" y="1580436"/>
                  <a:pt x="1304693" y="1572039"/>
                  <a:pt x="1299013" y="1562100"/>
                </a:cubicBezTo>
                <a:cubicBezTo>
                  <a:pt x="1291968" y="1549772"/>
                  <a:pt x="1287488" y="1536041"/>
                  <a:pt x="1279963" y="1524000"/>
                </a:cubicBezTo>
                <a:cubicBezTo>
                  <a:pt x="1271549" y="1510538"/>
                  <a:pt x="1260615" y="1498818"/>
                  <a:pt x="1251388" y="1485900"/>
                </a:cubicBezTo>
                <a:cubicBezTo>
                  <a:pt x="1181748" y="1388404"/>
                  <a:pt x="1297150" y="1543741"/>
                  <a:pt x="1203763" y="1419225"/>
                </a:cubicBezTo>
                <a:cubicBezTo>
                  <a:pt x="1200588" y="1393825"/>
                  <a:pt x="1200101" y="1367942"/>
                  <a:pt x="1194238" y="1343025"/>
                </a:cubicBezTo>
                <a:cubicBezTo>
                  <a:pt x="1187339" y="1313705"/>
                  <a:pt x="1171570" y="1286836"/>
                  <a:pt x="1165663" y="1257300"/>
                </a:cubicBezTo>
                <a:cubicBezTo>
                  <a:pt x="1153893" y="1198450"/>
                  <a:pt x="1165118" y="1223145"/>
                  <a:pt x="1137088" y="1181100"/>
                </a:cubicBezTo>
                <a:cubicBezTo>
                  <a:pt x="1133913" y="1168400"/>
                  <a:pt x="1129905" y="1155880"/>
                  <a:pt x="1127563" y="1143000"/>
                </a:cubicBezTo>
                <a:cubicBezTo>
                  <a:pt x="1123547" y="1120911"/>
                  <a:pt x="1123945" y="1097985"/>
                  <a:pt x="1118038" y="1076325"/>
                </a:cubicBezTo>
                <a:cubicBezTo>
                  <a:pt x="1114302" y="1062626"/>
                  <a:pt x="1105338" y="1050925"/>
                  <a:pt x="1098988" y="1038225"/>
                </a:cubicBezTo>
                <a:cubicBezTo>
                  <a:pt x="1081477" y="950668"/>
                  <a:pt x="1105358" y="1024282"/>
                  <a:pt x="1060888" y="962025"/>
                </a:cubicBezTo>
                <a:cubicBezTo>
                  <a:pt x="1033146" y="923186"/>
                  <a:pt x="1045921" y="913041"/>
                  <a:pt x="1022788" y="866775"/>
                </a:cubicBezTo>
                <a:cubicBezTo>
                  <a:pt x="1005855" y="832908"/>
                  <a:pt x="1003556" y="832802"/>
                  <a:pt x="994213" y="800100"/>
                </a:cubicBezTo>
                <a:cubicBezTo>
                  <a:pt x="990617" y="787513"/>
                  <a:pt x="988450" y="774539"/>
                  <a:pt x="984688" y="762000"/>
                </a:cubicBezTo>
                <a:cubicBezTo>
                  <a:pt x="965855" y="699224"/>
                  <a:pt x="967668" y="719902"/>
                  <a:pt x="956113" y="666750"/>
                </a:cubicBezTo>
                <a:cubicBezTo>
                  <a:pt x="943017" y="606510"/>
                  <a:pt x="952209" y="537069"/>
                  <a:pt x="918013" y="485775"/>
                </a:cubicBezTo>
                <a:cubicBezTo>
                  <a:pt x="863418" y="403883"/>
                  <a:pt x="928873" y="507495"/>
                  <a:pt x="889438" y="428625"/>
                </a:cubicBezTo>
                <a:cubicBezTo>
                  <a:pt x="853310" y="356370"/>
                  <a:pt x="869332" y="407111"/>
                  <a:pt x="841813" y="342900"/>
                </a:cubicBezTo>
                <a:cubicBezTo>
                  <a:pt x="837858" y="333672"/>
                  <a:pt x="836243" y="323553"/>
                  <a:pt x="832288" y="314325"/>
                </a:cubicBezTo>
                <a:cubicBezTo>
                  <a:pt x="826695" y="301274"/>
                  <a:pt x="818831" y="289276"/>
                  <a:pt x="813238" y="276225"/>
                </a:cubicBezTo>
                <a:cubicBezTo>
                  <a:pt x="809283" y="266997"/>
                  <a:pt x="808203" y="256630"/>
                  <a:pt x="803713" y="247650"/>
                </a:cubicBezTo>
                <a:cubicBezTo>
                  <a:pt x="798305" y="236833"/>
                  <a:pt x="760402" y="185289"/>
                  <a:pt x="756088" y="180975"/>
                </a:cubicBezTo>
                <a:cubicBezTo>
                  <a:pt x="747993" y="172880"/>
                  <a:pt x="736307" y="169254"/>
                  <a:pt x="727513" y="161925"/>
                </a:cubicBezTo>
                <a:cubicBezTo>
                  <a:pt x="717165" y="153301"/>
                  <a:pt x="709571" y="141620"/>
                  <a:pt x="698938" y="133350"/>
                </a:cubicBezTo>
                <a:cubicBezTo>
                  <a:pt x="680866" y="119294"/>
                  <a:pt x="657977" y="111439"/>
                  <a:pt x="641788" y="95250"/>
                </a:cubicBezTo>
                <a:cubicBezTo>
                  <a:pt x="595244" y="48706"/>
                  <a:pt x="633619" y="81057"/>
                  <a:pt x="575113" y="47625"/>
                </a:cubicBezTo>
                <a:cubicBezTo>
                  <a:pt x="565174" y="41945"/>
                  <a:pt x="556777" y="33695"/>
                  <a:pt x="546538" y="28575"/>
                </a:cubicBezTo>
                <a:cubicBezTo>
                  <a:pt x="537558" y="24085"/>
                  <a:pt x="527902" y="20470"/>
                  <a:pt x="517963" y="19050"/>
                </a:cubicBezTo>
                <a:cubicBezTo>
                  <a:pt x="461039" y="10918"/>
                  <a:pt x="403663" y="6350"/>
                  <a:pt x="346513" y="0"/>
                </a:cubicBezTo>
                <a:cubicBezTo>
                  <a:pt x="330638" y="3175"/>
                  <a:pt x="314047" y="3841"/>
                  <a:pt x="298888" y="9525"/>
                </a:cubicBezTo>
                <a:cubicBezTo>
                  <a:pt x="288169" y="13545"/>
                  <a:pt x="280552" y="23455"/>
                  <a:pt x="270313" y="28575"/>
                </a:cubicBezTo>
                <a:cubicBezTo>
                  <a:pt x="261333" y="33065"/>
                  <a:pt x="250718" y="33610"/>
                  <a:pt x="241738" y="38100"/>
                </a:cubicBezTo>
                <a:cubicBezTo>
                  <a:pt x="231499" y="43220"/>
                  <a:pt x="223402" y="52030"/>
                  <a:pt x="213163" y="57150"/>
                </a:cubicBezTo>
                <a:cubicBezTo>
                  <a:pt x="197870" y="64796"/>
                  <a:pt x="181413" y="69850"/>
                  <a:pt x="165538" y="76200"/>
                </a:cubicBezTo>
                <a:cubicBezTo>
                  <a:pt x="132602" y="109136"/>
                  <a:pt x="131088" y="100083"/>
                  <a:pt x="127438" y="152400"/>
                </a:cubicBezTo>
                <a:cubicBezTo>
                  <a:pt x="119029" y="272924"/>
                  <a:pt x="116606" y="393813"/>
                  <a:pt x="108388" y="514350"/>
                </a:cubicBezTo>
                <a:cubicBezTo>
                  <a:pt x="107074" y="533618"/>
                  <a:pt x="101415" y="552357"/>
                  <a:pt x="98863" y="571500"/>
                </a:cubicBezTo>
                <a:cubicBezTo>
                  <a:pt x="84685" y="677838"/>
                  <a:pt x="99668" y="626236"/>
                  <a:pt x="79813" y="685800"/>
                </a:cubicBezTo>
                <a:cubicBezTo>
                  <a:pt x="76638" y="803275"/>
                  <a:pt x="75878" y="920840"/>
                  <a:pt x="70288" y="1038225"/>
                </a:cubicBezTo>
                <a:cubicBezTo>
                  <a:pt x="69518" y="1054396"/>
                  <a:pt x="70173" y="1072676"/>
                  <a:pt x="60763" y="1085850"/>
                </a:cubicBezTo>
                <a:cubicBezTo>
                  <a:pt x="52510" y="1097404"/>
                  <a:pt x="34477" y="1097024"/>
                  <a:pt x="22663" y="1104900"/>
                </a:cubicBezTo>
                <a:cubicBezTo>
                  <a:pt x="15191" y="1109881"/>
                  <a:pt x="-9087" y="1117600"/>
                  <a:pt x="3613" y="114300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Box 41"/>
              <p:cNvSpPr txBox="1">
                <a:spLocks noChangeArrowheads="1"/>
              </p:cNvSpPr>
              <p:nvPr/>
            </p:nvSpPr>
            <p:spPr bwMode="auto">
              <a:xfrm>
                <a:off x="429378" y="1530845"/>
                <a:ext cx="8943222" cy="5937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w="15875" algn="ctr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itchFamily="18" charset="2"/>
                  <a:buChar char="¡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itchFamily="2" charset="2"/>
                  <a:buChar char="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itchFamily="2" charset="2"/>
                  <a:buChar char="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 dirty="0">
                    <a:solidFill>
                      <a:srgbClr val="0000FF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下确界</a:t>
                </a:r>
                <a:r>
                  <a:rPr lang="zh-CN" altLang="en-US" sz="2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：若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/>
                        <a:ea typeface="华文楷体" panose="02010600040101010101" pitchFamily="2" charset="-122"/>
                      </a:rPr>
                      <m:t>𝒂</m:t>
                    </m:r>
                    <m:r>
                      <a:rPr lang="en-US" altLang="zh-CN" sz="2400" b="1" i="1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altLang="zh-CN" sz="2400" b="1" i="1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𝑨</m:t>
                    </m:r>
                  </m:oMath>
                </a14:m>
                <a:r>
                  <a:rPr lang="zh-CN" altLang="en-US" sz="2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是集合</a:t>
                </a:r>
                <a:r>
                  <a:rPr lang="en-US" altLang="zh-CN" sz="2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B</a:t>
                </a:r>
                <a:r>
                  <a:rPr lang="zh-CN" altLang="en-US" sz="2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的下界，</a:t>
                </a:r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对</a:t>
                </a:r>
                <a:r>
                  <a:rPr lang="en-US" altLang="zh-CN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B</a:t>
                </a:r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的每个下界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/>
                        <a:ea typeface="华文楷体" panose="02010600040101010101" pitchFamily="2" charset="-122"/>
                      </a:rPr>
                      <m:t>𝒙</m:t>
                    </m:r>
                  </m:oMath>
                </a14:m>
                <a:r>
                  <a:rPr lang="zh-CN" altLang="en-US" sz="2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，有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/>
                        <a:ea typeface="Cambria Math"/>
                      </a:rPr>
                      <m:t>𝐱</m:t>
                    </m:r>
                    <m:r>
                      <a:rPr lang="en-US" altLang="zh-CN" sz="2400" b="1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2400" b="1" i="1" smtClean="0">
                        <a:latin typeface="Cambria Math"/>
                        <a:ea typeface="Cambria Math"/>
                      </a:rPr>
                      <m:t>𝒂</m:t>
                    </m:r>
                  </m:oMath>
                </a14:m>
                <a:r>
                  <a:rPr lang="zh-CN" altLang="en-US" sz="2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。</a:t>
                </a:r>
              </a:p>
            </p:txBody>
          </p:sp>
        </mc:Choice>
        <mc:Fallback>
          <p:sp>
            <p:nvSpPr>
              <p:cNvPr id="7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9378" y="1530845"/>
                <a:ext cx="8943222" cy="593753"/>
              </a:xfrm>
              <a:prstGeom prst="rect">
                <a:avLst/>
              </a:prstGeom>
              <a:blipFill rotWithShape="1">
                <a:blip r:embed="rId1"/>
                <a:stretch>
                  <a:fillRect l="-1022" b="-2244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8" name="燕尾形 7"/>
          <p:cNvSpPr/>
          <p:nvPr/>
        </p:nvSpPr>
        <p:spPr>
          <a:xfrm>
            <a:off x="1030912" y="302449"/>
            <a:ext cx="3464888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上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下确界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 Box 41"/>
              <p:cNvSpPr txBox="1">
                <a:spLocks noChangeArrowheads="1"/>
              </p:cNvSpPr>
              <p:nvPr/>
            </p:nvSpPr>
            <p:spPr bwMode="auto">
              <a:xfrm>
                <a:off x="864129" y="838200"/>
                <a:ext cx="6832071" cy="648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w="15875" algn="ctr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itchFamily="18" charset="2"/>
                  <a:buChar char="¡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itchFamily="2" charset="2"/>
                  <a:buChar char="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itchFamily="2" charset="2"/>
                  <a:buChar char="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设集合</a:t>
                </a:r>
                <a:r>
                  <a:rPr lang="en-US" altLang="zh-CN" sz="2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A</a:t>
                </a:r>
                <a:r>
                  <a:rPr lang="zh-CN" altLang="en-US" sz="2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上的偏序关系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/>
                        <a:ea typeface="华文楷体" panose="02010600040101010101" pitchFamily="2" charset="-122"/>
                      </a:rPr>
                      <m:t>"</m:t>
                    </m:r>
                    <m:r>
                      <a:rPr lang="en-US" altLang="zh-CN" sz="2400" b="1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2400" b="1" i="1" smtClean="0">
                        <a:latin typeface="Cambria Math"/>
                        <a:ea typeface="华文楷体" panose="02010600040101010101" pitchFamily="2" charset="-122"/>
                      </a:rPr>
                      <m:t>"</m:t>
                    </m:r>
                  </m:oMath>
                </a14:m>
                <a:r>
                  <a:rPr lang="zh-CN" altLang="en-US" sz="2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，对集合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/>
                        <a:ea typeface="华文楷体" panose="02010600040101010101" pitchFamily="2" charset="-122"/>
                      </a:rPr>
                      <m:t>𝑩</m:t>
                    </m:r>
                    <m:r>
                      <a:rPr lang="en-US" altLang="zh-CN" sz="2400" b="1" i="1" smtClean="0">
                        <a:latin typeface="Cambria Math"/>
                        <a:ea typeface="Cambria Math"/>
                      </a:rPr>
                      <m:t>⊆</m:t>
                    </m:r>
                    <m:r>
                      <a:rPr lang="en-US" altLang="zh-CN" sz="2400" b="1" i="1" smtClean="0">
                        <a:latin typeface="Cambria Math"/>
                        <a:ea typeface="Cambria Math"/>
                      </a:rPr>
                      <m:t>𝑨</m:t>
                    </m:r>
                  </m:oMath>
                </a14:m>
                <a:endParaRPr lang="zh-CN" altLang="en-US" sz="2400" b="1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mc:Choice>
        <mc:Fallback>
          <p:sp>
            <p:nvSpPr>
              <p:cNvPr id="9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4129" y="838200"/>
                <a:ext cx="6832071" cy="648512"/>
              </a:xfrm>
              <a:prstGeom prst="rect">
                <a:avLst/>
              </a:prstGeom>
              <a:blipFill rotWithShape="1">
                <a:blip r:embed="rId2"/>
                <a:stretch>
                  <a:fillRect l="-1427" b="-1320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 Box 6"/>
              <p:cNvSpPr txBox="1">
                <a:spLocks noChangeArrowheads="1"/>
              </p:cNvSpPr>
              <p:nvPr/>
            </p:nvSpPr>
            <p:spPr bwMode="auto">
              <a:xfrm>
                <a:off x="457200" y="2133600"/>
                <a:ext cx="8610600" cy="648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25400" algn="ctr">
                    <a:solidFill>
                      <a:srgbClr val="008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itchFamily="18" charset="2"/>
                  <a:buChar char="¡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itchFamily="2" charset="2"/>
                  <a:buChar char="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itchFamily="2" charset="2"/>
                  <a:buChar char="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 dirty="0">
                    <a:solidFill>
                      <a:srgbClr val="0000FF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上确界</a:t>
                </a:r>
                <a:r>
                  <a:rPr lang="zh-CN" altLang="en-US" sz="2400" b="1" dirty="0">
                    <a:solidFill>
                      <a:srgbClr val="0000FF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：</a:t>
                </a:r>
                <a:r>
                  <a:rPr lang="zh-CN" altLang="en-US" sz="2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/>
                        <a:ea typeface="华文楷体" panose="02010600040101010101" pitchFamily="2" charset="-122"/>
                      </a:rPr>
                      <m:t>𝒂</m:t>
                    </m:r>
                    <m:r>
                      <a:rPr lang="en-US" altLang="zh-CN" sz="2400" b="1" i="1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altLang="zh-CN" sz="2400" b="1" i="1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𝑨</m:t>
                    </m:r>
                  </m:oMath>
                </a14:m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是集合</a:t>
                </a:r>
                <a:r>
                  <a:rPr lang="en-US" altLang="zh-CN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B</a:t>
                </a:r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的上界，</a:t>
                </a:r>
                <a:r>
                  <a:rPr lang="zh-CN" altLang="en-US" sz="2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对</a:t>
                </a:r>
                <a:r>
                  <a:rPr lang="en-US" altLang="zh-CN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B</a:t>
                </a:r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的每个上界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/>
                        <a:ea typeface="华文楷体" panose="02010600040101010101" pitchFamily="2" charset="-122"/>
                      </a:rPr>
                      <m:t>𝒙</m:t>
                    </m:r>
                  </m:oMath>
                </a14:m>
                <a:r>
                  <a:rPr lang="zh-CN" altLang="en-US" sz="2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，有</a:t>
                </a:r>
                <a:r>
                  <a:rPr lang="en-US" altLang="zh-CN" sz="2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a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2400" b="1" i="1" smtClean="0">
                        <a:latin typeface="Cambria Math"/>
                        <a:ea typeface="Cambria Math"/>
                      </a:rPr>
                      <m:t>𝒙</m:t>
                    </m:r>
                    <m:r>
                      <a:rPr lang="en-US" altLang="zh-CN" sz="2400" b="1" i="1">
                        <a:latin typeface="Cambria Math"/>
                        <a:ea typeface="华文楷体" panose="02010600040101010101" pitchFamily="2" charset="-122"/>
                      </a:rPr>
                      <m:t> </m:t>
                    </m:r>
                  </m:oMath>
                </a14:m>
                <a:r>
                  <a:rPr lang="zh-CN" altLang="en-US" sz="2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。</a:t>
                </a:r>
              </a:p>
            </p:txBody>
          </p:sp>
        </mc:Choice>
        <mc:Fallback>
          <p:sp>
            <p:nvSpPr>
              <p:cNvPr id="10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2133600"/>
                <a:ext cx="8610600" cy="648512"/>
              </a:xfrm>
              <a:prstGeom prst="rect">
                <a:avLst/>
              </a:prstGeom>
              <a:blipFill rotWithShape="1">
                <a:blip r:embed="rId3"/>
                <a:stretch>
                  <a:fillRect l="-1132" r="-708" b="-1320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8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1" name="Text Box 41"/>
          <p:cNvSpPr txBox="1">
            <a:spLocks noChangeArrowheads="1"/>
          </p:cNvSpPr>
          <p:nvPr/>
        </p:nvSpPr>
        <p:spPr bwMode="auto">
          <a:xfrm>
            <a:off x="2094034" y="3231589"/>
            <a:ext cx="2803844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1)B={3,6,12}</a:t>
            </a:r>
            <a:endParaRPr lang="en-US" altLang="zh-CN" sz="2400" b="1" dirty="0">
              <a:latin typeface="Times New Roman" panose="02020603050405020304" pitchFamily="18" charset="0"/>
            </a:endParaRPr>
          </a:p>
        </p:txBody>
      </p:sp>
      <p:sp>
        <p:nvSpPr>
          <p:cNvPr id="12" name="Text Box 43"/>
          <p:cNvSpPr txBox="1">
            <a:spLocks noChangeArrowheads="1"/>
          </p:cNvSpPr>
          <p:nvPr/>
        </p:nvSpPr>
        <p:spPr bwMode="auto">
          <a:xfrm>
            <a:off x="1676400" y="3989712"/>
            <a:ext cx="2821006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上确界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12</a:t>
            </a:r>
            <a:endParaRPr lang="en-US" altLang="zh-CN" sz="2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Text Box 44"/>
          <p:cNvSpPr txBox="1">
            <a:spLocks noChangeArrowheads="1"/>
          </p:cNvSpPr>
          <p:nvPr/>
        </p:nvSpPr>
        <p:spPr bwMode="auto">
          <a:xfrm>
            <a:off x="1905000" y="4724400"/>
            <a:ext cx="2321653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下确界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endParaRPr lang="en-US" altLang="zh-CN" sz="2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Text Box 41"/>
          <p:cNvSpPr txBox="1">
            <a:spLocks noChangeArrowheads="1"/>
          </p:cNvSpPr>
          <p:nvPr/>
        </p:nvSpPr>
        <p:spPr bwMode="auto">
          <a:xfrm>
            <a:off x="4751935" y="3237688"/>
            <a:ext cx="2487065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2)B={2</a:t>
            </a:r>
            <a:r>
              <a:rPr lang="en-US" altLang="zh-CN" sz="2400" dirty="0">
                <a:latin typeface="Times New Roman" panose="02020603050405020304" pitchFamily="18" charset="0"/>
              </a:rPr>
              <a:t>, </a:t>
            </a:r>
            <a:r>
              <a:rPr lang="en-US" altLang="zh-CN" sz="2400" b="1" dirty="0">
                <a:latin typeface="Times New Roman" panose="02020603050405020304" pitchFamily="18" charset="0"/>
              </a:rPr>
              <a:t>3}</a:t>
            </a:r>
            <a:endParaRPr lang="en-US" altLang="zh-CN" sz="2400" b="1" dirty="0">
              <a:latin typeface="Times New Roman" panose="02020603050405020304" pitchFamily="18" charset="0"/>
            </a:endParaRPr>
          </a:p>
        </p:txBody>
      </p:sp>
      <p:sp>
        <p:nvSpPr>
          <p:cNvPr id="15" name="Text Box 43"/>
          <p:cNvSpPr txBox="1">
            <a:spLocks noChangeArrowheads="1"/>
          </p:cNvSpPr>
          <p:nvPr/>
        </p:nvSpPr>
        <p:spPr bwMode="auto">
          <a:xfrm>
            <a:off x="4661148" y="3950806"/>
            <a:ext cx="4330452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上确界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6</a:t>
            </a:r>
            <a:endParaRPr lang="en-US" altLang="zh-CN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Text Box 44"/>
          <p:cNvSpPr txBox="1">
            <a:spLocks noChangeArrowheads="1"/>
          </p:cNvSpPr>
          <p:nvPr/>
        </p:nvSpPr>
        <p:spPr bwMode="auto">
          <a:xfrm>
            <a:off x="4751935" y="4724400"/>
            <a:ext cx="2208206" cy="595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下界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：无</a:t>
            </a:r>
            <a:endParaRPr lang="en-US" altLang="zh-CN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-76200" y="3140952"/>
            <a:ext cx="9144000" cy="3788384"/>
            <a:chOff x="0" y="2302212"/>
            <a:chExt cx="9144000" cy="2841288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4705548" y="2308697"/>
              <a:ext cx="0" cy="2834803"/>
            </a:xfrm>
            <a:prstGeom prst="line">
              <a:avLst/>
            </a:prstGeom>
            <a:ln w="12700">
              <a:solidFill>
                <a:srgbClr val="0099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0" y="2302212"/>
              <a:ext cx="9144000" cy="6485"/>
            </a:xfrm>
            <a:prstGeom prst="line">
              <a:avLst/>
            </a:prstGeom>
            <a:ln w="28575">
              <a:solidFill>
                <a:srgbClr val="0099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32465" y="3401397"/>
            <a:ext cx="2192976" cy="3151804"/>
            <a:chOff x="384275" y="1277693"/>
            <a:chExt cx="2763700" cy="2918325"/>
          </a:xfrm>
        </p:grpSpPr>
        <p:grpSp>
          <p:nvGrpSpPr>
            <p:cNvPr id="21" name="组合 20"/>
            <p:cNvGrpSpPr/>
            <p:nvPr/>
          </p:nvGrpSpPr>
          <p:grpSpPr>
            <a:xfrm>
              <a:off x="384275" y="1277693"/>
              <a:ext cx="2763700" cy="2918325"/>
              <a:chOff x="5676035" y="1828918"/>
              <a:chExt cx="2763700" cy="2918325"/>
            </a:xfrm>
          </p:grpSpPr>
          <p:sp>
            <p:nvSpPr>
              <p:cNvPr id="27" name="流程图: 联系 26"/>
              <p:cNvSpPr/>
              <p:nvPr/>
            </p:nvSpPr>
            <p:spPr>
              <a:xfrm>
                <a:off x="6219169" y="4370961"/>
                <a:ext cx="136188" cy="129702"/>
              </a:xfrm>
              <a:prstGeom prst="flowChartConnector">
                <a:avLst/>
              </a:prstGeom>
              <a:solidFill>
                <a:srgbClr val="0099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流程图: 联系 27"/>
              <p:cNvSpPr/>
              <p:nvPr/>
            </p:nvSpPr>
            <p:spPr>
              <a:xfrm>
                <a:off x="7675054" y="4387176"/>
                <a:ext cx="136188" cy="129702"/>
              </a:xfrm>
              <a:prstGeom prst="flowChartConnector">
                <a:avLst/>
              </a:prstGeom>
              <a:solidFill>
                <a:srgbClr val="0099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流程图: 联系 28"/>
              <p:cNvSpPr/>
              <p:nvPr/>
            </p:nvSpPr>
            <p:spPr>
              <a:xfrm>
                <a:off x="7033039" y="3693281"/>
                <a:ext cx="136188" cy="129702"/>
              </a:xfrm>
              <a:prstGeom prst="flowChartConnector">
                <a:avLst/>
              </a:prstGeom>
              <a:solidFill>
                <a:srgbClr val="0099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流程图: 联系 29"/>
              <p:cNvSpPr/>
              <p:nvPr/>
            </p:nvSpPr>
            <p:spPr>
              <a:xfrm>
                <a:off x="6102442" y="1969442"/>
                <a:ext cx="136188" cy="129702"/>
              </a:xfrm>
              <a:prstGeom prst="flowChartConnector">
                <a:avLst/>
              </a:prstGeom>
              <a:solidFill>
                <a:srgbClr val="0099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流程图: 联系 30"/>
              <p:cNvSpPr/>
              <p:nvPr/>
            </p:nvSpPr>
            <p:spPr>
              <a:xfrm>
                <a:off x="7003859" y="2846993"/>
                <a:ext cx="136188" cy="129702"/>
              </a:xfrm>
              <a:prstGeom prst="flowChartConnector">
                <a:avLst/>
              </a:prstGeom>
              <a:solidFill>
                <a:srgbClr val="0099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流程图: 联系 31"/>
              <p:cNvSpPr/>
              <p:nvPr/>
            </p:nvSpPr>
            <p:spPr>
              <a:xfrm>
                <a:off x="7801456" y="2008353"/>
                <a:ext cx="136188" cy="129702"/>
              </a:xfrm>
              <a:prstGeom prst="flowChartConnector">
                <a:avLst/>
              </a:prstGeom>
              <a:solidFill>
                <a:srgbClr val="0099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Text Box 19"/>
              <p:cNvSpPr txBox="1">
                <a:spLocks noChangeArrowheads="1"/>
              </p:cNvSpPr>
              <p:nvPr/>
            </p:nvSpPr>
            <p:spPr bwMode="auto">
              <a:xfrm>
                <a:off x="5676035" y="1828918"/>
                <a:ext cx="552290" cy="492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0000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24</a:t>
                </a:r>
                <a:endParaRPr lang="en-US" altLang="zh-CN" sz="20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4" name="Text Box 20"/>
              <p:cNvSpPr txBox="1">
                <a:spLocks noChangeArrowheads="1"/>
              </p:cNvSpPr>
              <p:nvPr/>
            </p:nvSpPr>
            <p:spPr bwMode="auto">
              <a:xfrm>
                <a:off x="7887445" y="1829490"/>
                <a:ext cx="552290" cy="492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0000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36</a:t>
                </a:r>
                <a:endParaRPr lang="en-US" altLang="zh-CN" sz="20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" name="Text Box 21"/>
              <p:cNvSpPr txBox="1">
                <a:spLocks noChangeArrowheads="1"/>
              </p:cNvSpPr>
              <p:nvPr/>
            </p:nvSpPr>
            <p:spPr bwMode="auto">
              <a:xfrm>
                <a:off x="6479194" y="2716325"/>
                <a:ext cx="552290" cy="492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0000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12</a:t>
                </a:r>
                <a:endParaRPr lang="en-US" altLang="zh-CN" sz="20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" name="Text Box 22"/>
              <p:cNvSpPr txBox="1">
                <a:spLocks noChangeArrowheads="1"/>
              </p:cNvSpPr>
              <p:nvPr/>
            </p:nvSpPr>
            <p:spPr bwMode="auto">
              <a:xfrm>
                <a:off x="6726928" y="3485378"/>
                <a:ext cx="390675" cy="492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0000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6</a:t>
                </a:r>
                <a:endParaRPr lang="en-US" altLang="zh-CN" sz="20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" name="Text Box 23"/>
              <p:cNvSpPr txBox="1">
                <a:spLocks noChangeArrowheads="1"/>
              </p:cNvSpPr>
              <p:nvPr/>
            </p:nvSpPr>
            <p:spPr bwMode="auto">
              <a:xfrm>
                <a:off x="5861163" y="4254925"/>
                <a:ext cx="390675" cy="492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0000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2</a:t>
                </a:r>
                <a:endParaRPr lang="en-US" altLang="zh-CN" sz="20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" name="Text Box 24"/>
              <p:cNvSpPr txBox="1">
                <a:spLocks noChangeArrowheads="1"/>
              </p:cNvSpPr>
              <p:nvPr/>
            </p:nvSpPr>
            <p:spPr bwMode="auto">
              <a:xfrm>
                <a:off x="7805068" y="4243575"/>
                <a:ext cx="390675" cy="492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0000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3</a:t>
                </a:r>
                <a:endParaRPr lang="en-US" altLang="zh-CN" sz="2000" b="1" dirty="0">
                  <a:latin typeface="Times New Roman" panose="02020603050405020304" pitchFamily="18" charset="0"/>
                </a:endParaRPr>
              </a:p>
            </p:txBody>
          </p:sp>
        </p:grpSp>
        <p:cxnSp>
          <p:nvCxnSpPr>
            <p:cNvPr id="22" name="直接连接符 21"/>
            <p:cNvCxnSpPr/>
            <p:nvPr/>
          </p:nvCxnSpPr>
          <p:spPr>
            <a:xfrm flipV="1">
              <a:off x="1027918" y="3204184"/>
              <a:ext cx="717248" cy="608807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28" idx="0"/>
              <a:endCxn id="29" idx="5"/>
            </p:cNvCxnSpPr>
            <p:nvPr/>
          </p:nvCxnSpPr>
          <p:spPr>
            <a:xfrm flipH="1" flipV="1">
              <a:off x="1857523" y="3252764"/>
              <a:ext cx="593865" cy="583187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>
              <a:stCxn id="29" idx="0"/>
              <a:endCxn id="31" idx="4"/>
            </p:cNvCxnSpPr>
            <p:nvPr/>
          </p:nvCxnSpPr>
          <p:spPr>
            <a:xfrm flipH="1" flipV="1">
              <a:off x="1780193" y="2425470"/>
              <a:ext cx="29180" cy="716586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>
              <a:stCxn id="31" idx="2"/>
              <a:endCxn id="30" idx="5"/>
            </p:cNvCxnSpPr>
            <p:nvPr/>
          </p:nvCxnSpPr>
          <p:spPr>
            <a:xfrm flipH="1" flipV="1">
              <a:off x="926925" y="1528925"/>
              <a:ext cx="785174" cy="831695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>
              <a:endCxn id="32" idx="3"/>
            </p:cNvCxnSpPr>
            <p:nvPr/>
          </p:nvCxnSpPr>
          <p:spPr>
            <a:xfrm flipV="1">
              <a:off x="1796060" y="1567836"/>
              <a:ext cx="733580" cy="727932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云形标注 38"/>
          <p:cNvSpPr/>
          <p:nvPr/>
        </p:nvSpPr>
        <p:spPr>
          <a:xfrm>
            <a:off x="6912516" y="5372912"/>
            <a:ext cx="2316412" cy="1405562"/>
          </a:xfrm>
          <a:prstGeom prst="cloudCallout">
            <a:avLst>
              <a:gd name="adj1" fmla="val -43530"/>
              <a:gd name="adj2" fmla="val -55436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哈斯图法</a:t>
            </a:r>
            <a:endParaRPr lang="zh-CN" altLang="en-US" sz="2800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1" grpId="0"/>
      <p:bldP spid="12" grpId="0"/>
      <p:bldP spid="13" grpId="0"/>
      <p:bldP spid="14" grpId="0"/>
      <p:bldP spid="15" grpId="0"/>
      <p:bldP spid="16" grpId="0"/>
      <p:bldP spid="39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838201" y="990600"/>
            <a:ext cx="2514600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  <a:ea typeface="隶书" panose="02010509060101010101" pitchFamily="49" charset="-122"/>
              </a:rPr>
              <a:t>{2</a:t>
            </a:r>
            <a:r>
              <a:rPr lang="zh-CN" altLang="en-US" dirty="0">
                <a:latin typeface="Times New Roman" panose="02020603050405020304" pitchFamily="18" charset="0"/>
                <a:ea typeface="隶书" panose="02010509060101010101" pitchFamily="49" charset="-122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隶书" panose="02010509060101010101" pitchFamily="49" charset="-122"/>
              </a:rPr>
              <a:t>6</a:t>
            </a:r>
            <a:r>
              <a:rPr lang="zh-CN" altLang="en-US" dirty="0">
                <a:latin typeface="Times New Roman" panose="02020603050405020304" pitchFamily="18" charset="0"/>
                <a:ea typeface="隶书" panose="02010509060101010101" pitchFamily="49" charset="-122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隶书" panose="02010509060101010101" pitchFamily="49" charset="-122"/>
              </a:rPr>
              <a:t>24}</a:t>
            </a:r>
            <a:endParaRPr lang="en-US" altLang="zh-CN" dirty="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grpSp>
        <p:nvGrpSpPr>
          <p:cNvPr id="6" name="Group 9"/>
          <p:cNvGrpSpPr/>
          <p:nvPr/>
        </p:nvGrpSpPr>
        <p:grpSpPr bwMode="auto">
          <a:xfrm>
            <a:off x="1371600" y="2286000"/>
            <a:ext cx="533400" cy="2849563"/>
            <a:chOff x="1056" y="1804"/>
            <a:chExt cx="336" cy="1795"/>
          </a:xfrm>
        </p:grpSpPr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1296" y="2016"/>
              <a:ext cx="96" cy="96"/>
            </a:xfrm>
            <a:prstGeom prst="ellipse">
              <a:avLst/>
            </a:prstGeom>
            <a:solidFill>
              <a:srgbClr val="FF00FF"/>
            </a:solidFill>
            <a:ln w="19050" algn="ctr">
              <a:solidFill>
                <a:srgbClr val="0000FF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8" name="Oval 11"/>
            <p:cNvSpPr>
              <a:spLocks noChangeArrowheads="1"/>
            </p:cNvSpPr>
            <p:nvPr/>
          </p:nvSpPr>
          <p:spPr bwMode="auto">
            <a:xfrm>
              <a:off x="1296" y="2688"/>
              <a:ext cx="96" cy="96"/>
            </a:xfrm>
            <a:prstGeom prst="ellipse">
              <a:avLst/>
            </a:prstGeom>
            <a:solidFill>
              <a:srgbClr val="FF00FF"/>
            </a:solidFill>
            <a:ln w="19050" algn="ctr">
              <a:solidFill>
                <a:srgbClr val="0000FF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9" name="Oval 12"/>
            <p:cNvSpPr>
              <a:spLocks noChangeArrowheads="1"/>
            </p:cNvSpPr>
            <p:nvPr/>
          </p:nvSpPr>
          <p:spPr bwMode="auto">
            <a:xfrm>
              <a:off x="1296" y="3408"/>
              <a:ext cx="96" cy="96"/>
            </a:xfrm>
            <a:prstGeom prst="ellipse">
              <a:avLst/>
            </a:prstGeom>
            <a:solidFill>
              <a:srgbClr val="FF00FF"/>
            </a:solidFill>
            <a:ln w="19050" algn="ctr">
              <a:solidFill>
                <a:srgbClr val="0000FF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10" name="Text Box 13"/>
            <p:cNvSpPr txBox="1">
              <a:spLocks noChangeArrowheads="1"/>
            </p:cNvSpPr>
            <p:nvPr/>
          </p:nvSpPr>
          <p:spPr bwMode="auto">
            <a:xfrm>
              <a:off x="1056" y="1804"/>
              <a:ext cx="306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24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1" name="Text Box 14"/>
            <p:cNvSpPr txBox="1">
              <a:spLocks noChangeArrowheads="1"/>
            </p:cNvSpPr>
            <p:nvPr/>
          </p:nvSpPr>
          <p:spPr bwMode="auto">
            <a:xfrm>
              <a:off x="1095" y="2477"/>
              <a:ext cx="210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6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2" name="Text Box 15"/>
            <p:cNvSpPr txBox="1">
              <a:spLocks noChangeArrowheads="1"/>
            </p:cNvSpPr>
            <p:nvPr/>
          </p:nvSpPr>
          <p:spPr bwMode="auto">
            <a:xfrm>
              <a:off x="1095" y="3196"/>
              <a:ext cx="210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2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3" name="Line 16"/>
            <p:cNvSpPr>
              <a:spLocks noChangeShapeType="1"/>
            </p:cNvSpPr>
            <p:nvPr/>
          </p:nvSpPr>
          <p:spPr bwMode="auto">
            <a:xfrm>
              <a:off x="1344" y="2784"/>
              <a:ext cx="0" cy="624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" name="Line 17"/>
            <p:cNvSpPr>
              <a:spLocks noChangeShapeType="1"/>
            </p:cNvSpPr>
            <p:nvPr/>
          </p:nvSpPr>
          <p:spPr bwMode="auto">
            <a:xfrm>
              <a:off x="1344" y="2112"/>
              <a:ext cx="0" cy="576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5" name="AutoShape 27"/>
          <p:cNvSpPr>
            <a:spLocks noChangeArrowheads="1"/>
          </p:cNvSpPr>
          <p:nvPr/>
        </p:nvSpPr>
        <p:spPr bwMode="auto">
          <a:xfrm>
            <a:off x="3124200" y="3962400"/>
            <a:ext cx="1524000" cy="1066800"/>
          </a:xfrm>
          <a:prstGeom prst="wedgeRoundRectCallout">
            <a:avLst>
              <a:gd name="adj1" fmla="val -116875"/>
              <a:gd name="adj2" fmla="val -61310"/>
              <a:gd name="adj3" fmla="val 16667"/>
            </a:avLst>
          </a:prstGeom>
          <a:solidFill>
            <a:srgbClr val="FFFF00"/>
          </a:solidFill>
          <a:ln w="44450" algn="ctr">
            <a:solidFill>
              <a:srgbClr val="8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latin typeface="华文楷体" panose="02010600040101010101" pitchFamily="2" charset="-122"/>
                <a:ea typeface="华文楷体" panose="02010600040101010101" pitchFamily="2" charset="-122"/>
              </a:rPr>
              <a:t>特性</a:t>
            </a:r>
            <a:endParaRPr lang="zh-CN" altLang="en-US" sz="28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 Box 28"/>
              <p:cNvSpPr txBox="1">
                <a:spLocks noChangeArrowheads="1"/>
              </p:cNvSpPr>
              <p:nvPr/>
            </p:nvSpPr>
            <p:spPr bwMode="auto">
              <a:xfrm>
                <a:off x="3276600" y="1242023"/>
                <a:ext cx="5817916" cy="13871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00FF"/>
                    </a:solidFill>
                  </a14:hiddenFill>
                </a:ext>
                <a:ext uri="{91240B29-F687-4F45-9708-019B960494DF}">
                  <a14:hiddenLine w="101600" algn="ctr">
                    <a:solidFill>
                      <a:srgbClr val="0000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itchFamily="18" charset="2"/>
                  <a:buChar char="¡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itchFamily="2" charset="2"/>
                  <a:buChar char="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itchFamily="2" charset="2"/>
                  <a:buChar char="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对任意的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a, b,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都有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a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b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或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b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a,</a:t>
                </a: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则称偏序关系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R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为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上的</a:t>
                </a:r>
                <a:r>
                  <a:rPr lang="zh-CN" altLang="en-US" sz="2800" dirty="0">
                    <a:solidFill>
                      <a:srgbClr val="CC0000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全序关系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。</a:t>
                </a:r>
              </a:p>
            </p:txBody>
          </p:sp>
        </mc:Choice>
        <mc:Fallback>
          <p:sp>
            <p:nvSpPr>
              <p:cNvPr id="16" name="Text 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76600" y="1242023"/>
                <a:ext cx="5817916" cy="1387176"/>
              </a:xfrm>
              <a:prstGeom prst="rect">
                <a:avLst/>
              </a:prstGeom>
              <a:blipFill rotWithShape="1">
                <a:blip r:embed="rId1"/>
                <a:stretch>
                  <a:fillRect l="-2201" r="-1572" b="-704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00FF"/>
                    </a:solidFill>
                  </a14:hiddenFill>
                </a:ext>
                <a:ext uri="{91240B29-F687-4F45-9708-019B960494DF}">
                  <a14:hiddenLine xmlns:a14="http://schemas.microsoft.com/office/drawing/2010/main" w="101600">
                    <a:solidFill>
                      <a:srgbClr val="0000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7" name="Text Box 29"/>
          <p:cNvSpPr txBox="1">
            <a:spLocks noChangeArrowheads="1"/>
          </p:cNvSpPr>
          <p:nvPr/>
        </p:nvSpPr>
        <p:spPr bwMode="auto">
          <a:xfrm>
            <a:off x="2819400" y="5135563"/>
            <a:ext cx="5867400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10160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全序集的哈斯图是一条直线段。</a:t>
            </a:r>
            <a:endParaRPr lang="zh-CN" altLang="en-US" sz="2800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Text Box 30"/>
          <p:cNvSpPr txBox="1">
            <a:spLocks noChangeArrowheads="1"/>
          </p:cNvSpPr>
          <p:nvPr/>
        </p:nvSpPr>
        <p:spPr bwMode="auto">
          <a:xfrm>
            <a:off x="3505200" y="2743200"/>
            <a:ext cx="4724400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10160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(A,≤)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构成一个</a:t>
            </a:r>
            <a:r>
              <a:rPr lang="zh-CN" altLang="en-US" sz="28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全序集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或链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燕尾形 18"/>
          <p:cNvSpPr/>
          <p:nvPr/>
        </p:nvSpPr>
        <p:spPr>
          <a:xfrm>
            <a:off x="1030912" y="302449"/>
            <a:ext cx="2017088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全序关系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/>
      <p:bldP spid="18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燕尾形 3"/>
          <p:cNvSpPr/>
          <p:nvPr/>
        </p:nvSpPr>
        <p:spPr>
          <a:xfrm>
            <a:off x="1066800" y="228600"/>
            <a:ext cx="1778761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algn="ctr"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教学小结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323136" y="1028733"/>
            <a:ext cx="792000" cy="1056000"/>
            <a:chOff x="4157228" y="3968984"/>
            <a:chExt cx="792000" cy="792000"/>
          </a:xfrm>
        </p:grpSpPr>
        <p:sp>
          <p:nvSpPr>
            <p:cNvPr id="6" name="MH_Other_2"/>
            <p:cNvSpPr/>
            <p:nvPr>
              <p:custDataLst>
                <p:tags r:id="rId1"/>
              </p:custDataLst>
            </p:nvPr>
          </p:nvSpPr>
          <p:spPr>
            <a:xfrm>
              <a:off x="4157228" y="3968984"/>
              <a:ext cx="792000" cy="792000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3492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203200" dist="1778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MH_Title_1"/>
            <p:cNvSpPr/>
            <p:nvPr>
              <p:custDataLst>
                <p:tags r:id="rId2"/>
              </p:custDataLst>
            </p:nvPr>
          </p:nvSpPr>
          <p:spPr>
            <a:xfrm>
              <a:off x="4301244" y="4094984"/>
              <a:ext cx="540000" cy="540000"/>
            </a:xfrm>
            <a:prstGeom prst="ellipse">
              <a:avLst/>
            </a:prstGeom>
            <a:solidFill>
              <a:srgbClr val="009900"/>
            </a:solidFill>
            <a:ln>
              <a:noFill/>
            </a:ln>
            <a:effectLst>
              <a:innerShdw blurRad="63500" dist="50800" dir="189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r>
                <a:rPr lang="en-US" altLang="zh-CN" sz="1600" dirty="0">
                  <a:latin typeface="Impact" panose="020B0806030902050204" pitchFamily="34" charset="0"/>
                </a:rPr>
                <a:t>01</a:t>
              </a:r>
              <a:endParaRPr lang="en-US" altLang="zh-CN" sz="1600" dirty="0">
                <a:latin typeface="Impact" panose="020B0806030902050204" pitchFamily="34" charset="0"/>
              </a:endParaRPr>
            </a:p>
          </p:txBody>
        </p:sp>
      </p:grpSp>
      <p:sp>
        <p:nvSpPr>
          <p:cNvPr id="8" name="MH_Text_1"/>
          <p:cNvSpPr/>
          <p:nvPr>
            <p:custDataLst>
              <p:tags r:id="rId3"/>
            </p:custDataLst>
          </p:nvPr>
        </p:nvSpPr>
        <p:spPr>
          <a:xfrm>
            <a:off x="2224123" y="1177522"/>
            <a:ext cx="3443856" cy="721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20000"/>
              </a:lnSpc>
              <a:buClr>
                <a:schemeClr val="accent2"/>
              </a:buClr>
            </a:pPr>
            <a:r>
              <a:rPr lang="zh-CN" altLang="en-US" sz="28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 偏序关系的定义</a:t>
            </a:r>
            <a:endParaRPr lang="en-US" altLang="zh-CN" sz="28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+mn-lt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322464" y="2162671"/>
            <a:ext cx="5894753" cy="1867784"/>
            <a:chOff x="1115616" y="1563638"/>
            <a:chExt cx="5458104" cy="1400838"/>
          </a:xfrm>
        </p:grpSpPr>
        <p:grpSp>
          <p:nvGrpSpPr>
            <p:cNvPr id="15" name="组合 14"/>
            <p:cNvGrpSpPr/>
            <p:nvPr/>
          </p:nvGrpSpPr>
          <p:grpSpPr>
            <a:xfrm>
              <a:off x="1115616" y="1883510"/>
              <a:ext cx="792000" cy="792000"/>
              <a:chOff x="4101215" y="3894832"/>
              <a:chExt cx="792000" cy="792000"/>
            </a:xfrm>
          </p:grpSpPr>
          <p:sp>
            <p:nvSpPr>
              <p:cNvPr id="18" name="MH_Other_2"/>
              <p:cNvSpPr/>
              <p:nvPr>
                <p:custDataLst>
                  <p:tags r:id="rId4"/>
                </p:custDataLst>
              </p:nvPr>
            </p:nvSpPr>
            <p:spPr>
              <a:xfrm>
                <a:off x="4101215" y="3894832"/>
                <a:ext cx="792000" cy="7920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/>
                  </a:gs>
                  <a:gs pos="0">
                    <a:srgbClr val="E0E0E0"/>
                  </a:gs>
                </a:gsLst>
                <a:lin ang="8100000" scaled="0"/>
                <a:tileRect/>
              </a:gradFill>
              <a:ln w="34925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</a:ln>
              <a:effectLst>
                <a:outerShdw blurRad="203200" dist="1778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MH_Title_1"/>
              <p:cNvSpPr/>
              <p:nvPr>
                <p:custDataLst>
                  <p:tags r:id="rId5"/>
                </p:custDataLst>
              </p:nvPr>
            </p:nvSpPr>
            <p:spPr>
              <a:xfrm>
                <a:off x="4233134" y="4015874"/>
                <a:ext cx="540000" cy="5400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/>
                <a:r>
                  <a:rPr lang="en-US" altLang="zh-CN" sz="1600" dirty="0">
                    <a:latin typeface="Impact" panose="020B0806030902050204" pitchFamily="34" charset="0"/>
                  </a:rPr>
                  <a:t>02</a:t>
                </a:r>
                <a:endParaRPr lang="en-US" altLang="zh-CN" sz="1600" dirty="0"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16" name="MH_Text_1"/>
            <p:cNvSpPr/>
            <p:nvPr>
              <p:custDataLst>
                <p:tags r:id="rId6"/>
              </p:custDataLst>
            </p:nvPr>
          </p:nvSpPr>
          <p:spPr>
            <a:xfrm>
              <a:off x="1829737" y="1563638"/>
              <a:ext cx="3657778" cy="13107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19989" tIns="0" rIns="119989" bIns="0" rtlCol="0" anchor="t">
              <a:noAutofit/>
            </a:bodyPr>
            <a:lstStyle/>
            <a:p>
              <a:pPr>
                <a:lnSpc>
                  <a:spcPct val="150000"/>
                </a:lnSpc>
                <a:buClr>
                  <a:schemeClr val="accent1"/>
                </a:buClr>
              </a:pPr>
              <a:r>
                <a:rPr lang="zh-CN" altLang="en-US" sz="3200" b="1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  哈斯图的画法</a:t>
              </a:r>
              <a:endParaRPr lang="en-US" altLang="zh-CN" sz="32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  <a:buClr>
                  <a:schemeClr val="accent1"/>
                </a:buClr>
              </a:pPr>
              <a:r>
                <a:rPr lang="zh-CN" altLang="en-US" sz="3200" b="1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  </a:t>
              </a:r>
              <a:r>
                <a:rPr lang="en-US" altLang="zh-CN" sz="3200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8</a:t>
              </a:r>
              <a:r>
                <a:rPr lang="zh-CN" altLang="en-US" sz="3200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大元素</a:t>
              </a:r>
              <a:endParaRPr lang="en-US" altLang="zh-CN" sz="32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  <p:sp>
          <p:nvSpPr>
            <p:cNvPr id="17" name="爆炸形 1 16"/>
            <p:cNvSpPr/>
            <p:nvPr/>
          </p:nvSpPr>
          <p:spPr>
            <a:xfrm>
              <a:off x="4778803" y="1653678"/>
              <a:ext cx="1794917" cy="1310798"/>
            </a:xfrm>
            <a:prstGeom prst="irregularSeal1">
              <a:avLst/>
            </a:prstGeom>
            <a:gradFill>
              <a:gsLst>
                <a:gs pos="0">
                  <a:srgbClr val="A603AB"/>
                </a:gs>
                <a:gs pos="21001">
                  <a:srgbClr val="0819FB"/>
                </a:gs>
                <a:gs pos="35001">
                  <a:srgbClr val="1A8D48"/>
                </a:gs>
                <a:gs pos="52000">
                  <a:srgbClr val="FFFF00"/>
                </a:gs>
                <a:gs pos="73000">
                  <a:srgbClr val="EE3F17"/>
                </a:gs>
                <a:gs pos="88000">
                  <a:srgbClr val="E81766"/>
                </a:gs>
                <a:gs pos="100000">
                  <a:srgbClr val="A603AB"/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746" y="4864"/>
            <a:ext cx="714475" cy="990739"/>
          </a:xfrm>
          <a:prstGeom prst="rect">
            <a:avLst/>
          </a:prstGeom>
        </p:spPr>
      </p:pic>
      <p:sp>
        <p:nvSpPr>
          <p:cNvPr id="3" name="燕尾形 2"/>
          <p:cNvSpPr/>
          <p:nvPr/>
        </p:nvSpPr>
        <p:spPr>
          <a:xfrm>
            <a:off x="1066800" y="302449"/>
            <a:ext cx="1778761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algn="ctr"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思考作业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1143000"/>
            <a:ext cx="46595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哈斯图方法</a:t>
            </a:r>
            <a:r>
              <a:rPr lang="en-US" altLang="zh-CN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求</a:t>
            </a:r>
            <a:r>
              <a:rPr lang="en-US" altLang="zh-CN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8</a:t>
            </a:r>
            <a:r>
              <a:rPr lang="zh-CN" altLang="en-US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大元素。</a:t>
            </a:r>
            <a:endParaRPr lang="zh-CN" altLang="en-US" sz="2800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88313" y="1828800"/>
            <a:ext cx="8150887" cy="3600400"/>
            <a:chOff x="550503" y="1482891"/>
            <a:chExt cx="8150887" cy="2700300"/>
          </a:xfrm>
        </p:grpSpPr>
        <p:sp>
          <p:nvSpPr>
            <p:cNvPr id="6" name="TextBox 5"/>
            <p:cNvSpPr txBox="1"/>
            <p:nvPr/>
          </p:nvSpPr>
          <p:spPr>
            <a:xfrm>
              <a:off x="2819400" y="1657350"/>
              <a:ext cx="5881990" cy="900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若偏序关系哈斯图无法保证正确，如何用定义法求出极大</a:t>
              </a:r>
              <a:r>
                <a:rPr lang="en-US" altLang="zh-CN" sz="24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/</a:t>
              </a:r>
              <a:r>
                <a:rPr lang="zh-CN" altLang="en-US" sz="24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小元？</a:t>
              </a:r>
              <a:endPara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503" y="1482891"/>
              <a:ext cx="2700652" cy="27003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823913" y="762000"/>
            <a:ext cx="6338887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设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A={1,2,3,5,6,9,15,27,36,45}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endParaRPr lang="zh-CN" altLang="en-US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(1)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画出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中整除关系的哈斯图；</a:t>
            </a:r>
            <a:endParaRPr lang="zh-CN" altLang="en-US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(2)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求出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的所有极大元和极小元；</a:t>
            </a:r>
            <a:endParaRPr lang="zh-CN" altLang="en-US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(3)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B={2,3,6,36}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的最大和最小元素。</a:t>
            </a:r>
            <a:endParaRPr lang="zh-CN" altLang="en-US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9" name="Text Box 62"/>
          <p:cNvSpPr txBox="1">
            <a:spLocks noChangeArrowheads="1"/>
          </p:cNvSpPr>
          <p:nvPr/>
        </p:nvSpPr>
        <p:spPr bwMode="auto">
          <a:xfrm>
            <a:off x="6538913" y="3497262"/>
            <a:ext cx="181822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0" name="Text Box 134"/>
          <p:cNvSpPr txBox="1">
            <a:spLocks noChangeArrowheads="1"/>
          </p:cNvSpPr>
          <p:nvPr/>
        </p:nvSpPr>
        <p:spPr bwMode="auto">
          <a:xfrm>
            <a:off x="838200" y="232826"/>
            <a:ext cx="3290887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A5002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偏序关系</a:t>
            </a:r>
            <a:r>
              <a:rPr lang="en-US" altLang="zh-CN" sz="2800" dirty="0">
                <a:solidFill>
                  <a:srgbClr val="A5002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练习</a:t>
            </a:r>
            <a:endParaRPr lang="zh-CN" altLang="en-US" sz="2800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304800" y="914400"/>
            <a:ext cx="76962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例</a:t>
            </a:r>
            <a:r>
              <a:rPr kumimoji="1"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4 </a:t>
            </a:r>
            <a:r>
              <a:rPr kumimoji="1"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实数集</a:t>
            </a:r>
            <a:r>
              <a:rPr kumimoji="1"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</a:t>
            </a:r>
            <a:r>
              <a:rPr kumimoji="1"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上的”</a:t>
            </a:r>
            <a:r>
              <a:rPr kumimoji="1"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&gt;”</a:t>
            </a:r>
            <a:r>
              <a:rPr kumimoji="1"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关系可定义为：</a:t>
            </a:r>
            <a:endParaRPr kumimoji="1" lang="zh-CN" altLang="en-US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    </a:t>
            </a:r>
            <a:r>
              <a:rPr kumimoji="1"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&gt;={(</a:t>
            </a:r>
            <a:r>
              <a:rPr kumimoji="1" lang="en-US" altLang="zh-CN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x,y</a:t>
            </a:r>
            <a:r>
              <a:rPr kumimoji="1"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)|</a:t>
            </a:r>
            <a:r>
              <a:rPr kumimoji="1" lang="en-US" altLang="zh-CN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x∈R,y∈R</a:t>
            </a:r>
            <a:r>
              <a:rPr kumimoji="1"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且</a:t>
            </a:r>
            <a:r>
              <a:rPr kumimoji="1"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x&gt;y}</a:t>
            </a:r>
            <a:endParaRPr kumimoji="1"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667000" y="2667000"/>
            <a:ext cx="0" cy="1447800"/>
          </a:xfrm>
          <a:prstGeom prst="line">
            <a:avLst/>
          </a:prstGeom>
          <a:noFill/>
          <a:ln w="63500">
            <a:solidFill>
              <a:srgbClr val="FF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Line 7"/>
          <p:cNvSpPr>
            <a:spLocks noChangeShapeType="1"/>
          </p:cNvSpPr>
          <p:nvPr/>
        </p:nvSpPr>
        <p:spPr bwMode="auto">
          <a:xfrm>
            <a:off x="2971800" y="2667000"/>
            <a:ext cx="990600" cy="1219200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Oval 8"/>
          <p:cNvSpPr>
            <a:spLocks noChangeArrowheads="1"/>
          </p:cNvSpPr>
          <p:nvPr/>
        </p:nvSpPr>
        <p:spPr bwMode="auto">
          <a:xfrm>
            <a:off x="3429000" y="990600"/>
            <a:ext cx="990600" cy="762000"/>
          </a:xfrm>
          <a:prstGeom prst="ellipse">
            <a:avLst/>
          </a:prstGeom>
          <a:noFill/>
          <a:ln w="635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 b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1889125" y="4038600"/>
            <a:ext cx="16160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0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(17,9)</a:t>
            </a:r>
            <a:endParaRPr lang="en-US" altLang="zh-CN" sz="40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3505200" y="3810000"/>
            <a:ext cx="19589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 b="0" dirty="0">
                <a:solidFill>
                  <a:srgbClr val="FF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(9,17)</a:t>
            </a:r>
            <a:endParaRPr lang="en-US" altLang="zh-CN" sz="3600" b="0" dirty="0">
              <a:solidFill>
                <a:srgbClr val="FF0066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auto">
          <a:xfrm>
            <a:off x="4724400" y="3914775"/>
            <a:ext cx="1828800" cy="762000"/>
          </a:xfrm>
          <a:prstGeom prst="line">
            <a:avLst/>
          </a:prstGeom>
          <a:noFill/>
          <a:ln w="6032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Line 12"/>
          <p:cNvSpPr>
            <a:spLocks noChangeShapeType="1"/>
          </p:cNvSpPr>
          <p:nvPr/>
        </p:nvSpPr>
        <p:spPr bwMode="auto">
          <a:xfrm flipV="1">
            <a:off x="4930775" y="3714750"/>
            <a:ext cx="1066800" cy="1066800"/>
          </a:xfrm>
          <a:prstGeom prst="line">
            <a:avLst/>
          </a:prstGeom>
          <a:noFill/>
          <a:ln w="6032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Line 14"/>
          <p:cNvSpPr>
            <a:spLocks noChangeShapeType="1"/>
          </p:cNvSpPr>
          <p:nvPr/>
        </p:nvSpPr>
        <p:spPr bwMode="auto">
          <a:xfrm>
            <a:off x="1295400" y="2362200"/>
            <a:ext cx="609600" cy="0"/>
          </a:xfrm>
          <a:prstGeom prst="line">
            <a:avLst/>
          </a:prstGeom>
          <a:noFill/>
          <a:ln w="10160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Text Box 15"/>
          <p:cNvSpPr txBox="1">
            <a:spLocks noChangeArrowheads="1"/>
          </p:cNvSpPr>
          <p:nvPr/>
        </p:nvSpPr>
        <p:spPr bwMode="auto">
          <a:xfrm>
            <a:off x="1981200" y="4648200"/>
            <a:ext cx="1690687" cy="1017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10160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000">
                <a:solidFill>
                  <a:srgbClr val="CC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17&gt;9</a:t>
            </a:r>
            <a:endParaRPr lang="en-US" altLang="zh-CN" sz="4000">
              <a:solidFill>
                <a:srgbClr val="CC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燕尾形 13"/>
          <p:cNvSpPr/>
          <p:nvPr/>
        </p:nvSpPr>
        <p:spPr>
          <a:xfrm>
            <a:off x="971600" y="164638"/>
            <a:ext cx="2228800" cy="67207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例题</a:t>
            </a:r>
            <a:endParaRPr lang="zh-CN" altLang="en-US" sz="28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9" grpId="0" animBg="1"/>
      <p:bldP spid="10" grpId="0" animBg="1"/>
      <p:bldP spid="12" grpId="0" animBg="1"/>
      <p:bldP spid="13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823913" y="762000"/>
            <a:ext cx="6338887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设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A={1,2,3,5,6,9,15,27,36,45}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endParaRPr lang="zh-CN" altLang="en-US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(1)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画出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中整除关系的哈斯图；</a:t>
            </a:r>
            <a:endParaRPr lang="zh-CN" altLang="en-US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(2)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求出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的所有极大元和极小元；</a:t>
            </a:r>
            <a:endParaRPr lang="zh-CN" altLang="en-US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(3)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B={2,3,6,36}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的最大和最小元素。</a:t>
            </a:r>
            <a:endParaRPr lang="zh-CN" altLang="en-US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8" name="Text Box 60"/>
          <p:cNvSpPr txBox="1">
            <a:spLocks noChangeArrowheads="1"/>
          </p:cNvSpPr>
          <p:nvPr/>
        </p:nvSpPr>
        <p:spPr bwMode="auto">
          <a:xfrm>
            <a:off x="4495800" y="3352800"/>
            <a:ext cx="3900487" cy="137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(2)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极大元： 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27,36,45</a:t>
            </a:r>
            <a:endParaRPr lang="en-US" altLang="zh-CN" sz="2800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极小元：</a:t>
            </a:r>
            <a:r>
              <a:rPr lang="en-US" altLang="zh-CN" sz="2800" dirty="0">
                <a:solidFill>
                  <a:srgbClr val="FF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endParaRPr lang="en-US" altLang="zh-CN" sz="2800" dirty="0">
              <a:solidFill>
                <a:srgbClr val="FF0066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9" name="Text Box 62"/>
          <p:cNvSpPr txBox="1">
            <a:spLocks noChangeArrowheads="1"/>
          </p:cNvSpPr>
          <p:nvPr/>
        </p:nvSpPr>
        <p:spPr bwMode="auto">
          <a:xfrm>
            <a:off x="6538913" y="3497262"/>
            <a:ext cx="181822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0" name="Text Box 134"/>
          <p:cNvSpPr txBox="1">
            <a:spLocks noChangeArrowheads="1"/>
          </p:cNvSpPr>
          <p:nvPr/>
        </p:nvSpPr>
        <p:spPr bwMode="auto">
          <a:xfrm>
            <a:off x="838200" y="232826"/>
            <a:ext cx="3290887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A5002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偏序关系</a:t>
            </a:r>
            <a:r>
              <a:rPr lang="en-US" altLang="zh-CN" sz="2800" dirty="0">
                <a:solidFill>
                  <a:srgbClr val="A5002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练习</a:t>
            </a:r>
            <a:endParaRPr lang="zh-CN" altLang="en-US" sz="2800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2" name="Text Box 136"/>
          <p:cNvSpPr txBox="1">
            <a:spLocks noChangeArrowheads="1"/>
          </p:cNvSpPr>
          <p:nvPr/>
        </p:nvSpPr>
        <p:spPr bwMode="auto">
          <a:xfrm>
            <a:off x="4572000" y="4648200"/>
            <a:ext cx="3886200" cy="137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(3)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最大元素：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36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最小元素：无</a:t>
            </a:r>
            <a:endParaRPr lang="zh-CN" altLang="en-US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3" name="Group 59"/>
          <p:cNvGrpSpPr/>
          <p:nvPr/>
        </p:nvGrpSpPr>
        <p:grpSpPr bwMode="auto">
          <a:xfrm>
            <a:off x="990600" y="3352800"/>
            <a:ext cx="2963862" cy="3402013"/>
            <a:chOff x="807" y="2160"/>
            <a:chExt cx="1867" cy="2143"/>
          </a:xfrm>
        </p:grpSpPr>
        <p:sp>
          <p:nvSpPr>
            <p:cNvPr id="44" name="Oval 8"/>
            <p:cNvSpPr>
              <a:spLocks noChangeArrowheads="1"/>
            </p:cNvSpPr>
            <p:nvPr/>
          </p:nvSpPr>
          <p:spPr bwMode="auto">
            <a:xfrm>
              <a:off x="960" y="2448"/>
              <a:ext cx="96" cy="96"/>
            </a:xfrm>
            <a:prstGeom prst="ellipse">
              <a:avLst/>
            </a:prstGeom>
            <a:solidFill>
              <a:srgbClr val="FFFF00"/>
            </a:solidFill>
            <a:ln w="222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45" name="Oval 9"/>
            <p:cNvSpPr>
              <a:spLocks noChangeArrowheads="1"/>
            </p:cNvSpPr>
            <p:nvPr/>
          </p:nvSpPr>
          <p:spPr bwMode="auto">
            <a:xfrm>
              <a:off x="1728" y="2448"/>
              <a:ext cx="96" cy="96"/>
            </a:xfrm>
            <a:prstGeom prst="ellipse">
              <a:avLst/>
            </a:prstGeom>
            <a:solidFill>
              <a:srgbClr val="FFFF00"/>
            </a:solidFill>
            <a:ln w="222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46" name="Oval 10"/>
            <p:cNvSpPr>
              <a:spLocks noChangeArrowheads="1"/>
            </p:cNvSpPr>
            <p:nvPr/>
          </p:nvSpPr>
          <p:spPr bwMode="auto">
            <a:xfrm>
              <a:off x="2304" y="2400"/>
              <a:ext cx="96" cy="96"/>
            </a:xfrm>
            <a:prstGeom prst="ellipse">
              <a:avLst/>
            </a:prstGeom>
            <a:solidFill>
              <a:srgbClr val="FFFF00"/>
            </a:solidFill>
            <a:ln w="222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47" name="Oval 12"/>
            <p:cNvSpPr>
              <a:spLocks noChangeArrowheads="1"/>
            </p:cNvSpPr>
            <p:nvPr/>
          </p:nvSpPr>
          <p:spPr bwMode="auto">
            <a:xfrm>
              <a:off x="960" y="3024"/>
              <a:ext cx="96" cy="96"/>
            </a:xfrm>
            <a:prstGeom prst="ellipse">
              <a:avLst/>
            </a:prstGeom>
            <a:solidFill>
              <a:srgbClr val="00FFFF"/>
            </a:solidFill>
            <a:ln w="222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48" name="Oval 14"/>
            <p:cNvSpPr>
              <a:spLocks noChangeArrowheads="1"/>
            </p:cNvSpPr>
            <p:nvPr/>
          </p:nvSpPr>
          <p:spPr bwMode="auto">
            <a:xfrm>
              <a:off x="1728" y="3024"/>
              <a:ext cx="96" cy="96"/>
            </a:xfrm>
            <a:prstGeom prst="ellipse">
              <a:avLst/>
            </a:prstGeom>
            <a:solidFill>
              <a:srgbClr val="00FFFF"/>
            </a:solidFill>
            <a:ln w="222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49" name="Oval 15"/>
            <p:cNvSpPr>
              <a:spLocks noChangeArrowheads="1"/>
            </p:cNvSpPr>
            <p:nvPr/>
          </p:nvSpPr>
          <p:spPr bwMode="auto">
            <a:xfrm>
              <a:off x="2352" y="2976"/>
              <a:ext cx="96" cy="96"/>
            </a:xfrm>
            <a:prstGeom prst="ellipse">
              <a:avLst/>
            </a:prstGeom>
            <a:solidFill>
              <a:srgbClr val="00FFFF"/>
            </a:solidFill>
            <a:ln w="222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50" name="Oval 16"/>
            <p:cNvSpPr>
              <a:spLocks noChangeArrowheads="1"/>
            </p:cNvSpPr>
            <p:nvPr/>
          </p:nvSpPr>
          <p:spPr bwMode="auto">
            <a:xfrm>
              <a:off x="960" y="3600"/>
              <a:ext cx="96" cy="96"/>
            </a:xfrm>
            <a:prstGeom prst="ellipse">
              <a:avLst/>
            </a:prstGeom>
            <a:solidFill>
              <a:srgbClr val="00FFFF"/>
            </a:solidFill>
            <a:ln w="222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51" name="Oval 17"/>
            <p:cNvSpPr>
              <a:spLocks noChangeArrowheads="1"/>
            </p:cNvSpPr>
            <p:nvPr/>
          </p:nvSpPr>
          <p:spPr bwMode="auto">
            <a:xfrm>
              <a:off x="1728" y="3648"/>
              <a:ext cx="96" cy="96"/>
            </a:xfrm>
            <a:prstGeom prst="ellipse">
              <a:avLst/>
            </a:prstGeom>
            <a:solidFill>
              <a:srgbClr val="00FFFF"/>
            </a:solidFill>
            <a:ln w="222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52" name="Oval 18"/>
            <p:cNvSpPr>
              <a:spLocks noChangeArrowheads="1"/>
            </p:cNvSpPr>
            <p:nvPr/>
          </p:nvSpPr>
          <p:spPr bwMode="auto">
            <a:xfrm>
              <a:off x="2352" y="3648"/>
              <a:ext cx="96" cy="96"/>
            </a:xfrm>
            <a:prstGeom prst="ellipse">
              <a:avLst/>
            </a:prstGeom>
            <a:solidFill>
              <a:srgbClr val="00FFFF"/>
            </a:solidFill>
            <a:ln w="222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53" name="Oval 20"/>
            <p:cNvSpPr>
              <a:spLocks noChangeArrowheads="1"/>
            </p:cNvSpPr>
            <p:nvPr/>
          </p:nvSpPr>
          <p:spPr bwMode="auto">
            <a:xfrm>
              <a:off x="1728" y="4080"/>
              <a:ext cx="96" cy="96"/>
            </a:xfrm>
            <a:prstGeom prst="ellipse">
              <a:avLst/>
            </a:prstGeom>
            <a:solidFill>
              <a:srgbClr val="FF0000"/>
            </a:solidFill>
            <a:ln w="222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54" name="Line 21"/>
            <p:cNvSpPr>
              <a:spLocks noChangeShapeType="1"/>
            </p:cNvSpPr>
            <p:nvPr/>
          </p:nvSpPr>
          <p:spPr bwMode="auto">
            <a:xfrm>
              <a:off x="1056" y="2544"/>
              <a:ext cx="672" cy="48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5" name="Line 22"/>
            <p:cNvSpPr>
              <a:spLocks noChangeShapeType="1"/>
            </p:cNvSpPr>
            <p:nvPr/>
          </p:nvSpPr>
          <p:spPr bwMode="auto">
            <a:xfrm>
              <a:off x="1776" y="2544"/>
              <a:ext cx="0" cy="48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6" name="Line 23"/>
            <p:cNvSpPr>
              <a:spLocks noChangeShapeType="1"/>
            </p:cNvSpPr>
            <p:nvPr/>
          </p:nvSpPr>
          <p:spPr bwMode="auto">
            <a:xfrm flipH="1">
              <a:off x="1824" y="2496"/>
              <a:ext cx="480" cy="52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7" name="Text Box 24"/>
            <p:cNvSpPr txBox="1">
              <a:spLocks noChangeArrowheads="1"/>
            </p:cNvSpPr>
            <p:nvPr/>
          </p:nvSpPr>
          <p:spPr bwMode="auto">
            <a:xfrm>
              <a:off x="864" y="2160"/>
              <a:ext cx="274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FF"/>
                  </a:solidFill>
                </a:rPr>
                <a:t>36</a:t>
              </a:r>
              <a:endParaRPr lang="en-US" altLang="zh-CN" sz="1800">
                <a:solidFill>
                  <a:srgbClr val="0000FF"/>
                </a:solidFill>
              </a:endParaRPr>
            </a:p>
          </p:txBody>
        </p:sp>
        <p:sp>
          <p:nvSpPr>
            <p:cNvPr id="58" name="Text Box 25"/>
            <p:cNvSpPr txBox="1">
              <a:spLocks noChangeArrowheads="1"/>
            </p:cNvSpPr>
            <p:nvPr/>
          </p:nvSpPr>
          <p:spPr bwMode="auto">
            <a:xfrm>
              <a:off x="1632" y="2160"/>
              <a:ext cx="274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FF"/>
                  </a:solidFill>
                </a:rPr>
                <a:t>27</a:t>
              </a:r>
              <a:endParaRPr lang="en-US" altLang="zh-CN" sz="1800">
                <a:solidFill>
                  <a:srgbClr val="0000FF"/>
                </a:solidFill>
              </a:endParaRPr>
            </a:p>
          </p:txBody>
        </p:sp>
        <p:sp>
          <p:nvSpPr>
            <p:cNvPr id="59" name="Text Box 26"/>
            <p:cNvSpPr txBox="1">
              <a:spLocks noChangeArrowheads="1"/>
            </p:cNvSpPr>
            <p:nvPr/>
          </p:nvSpPr>
          <p:spPr bwMode="auto">
            <a:xfrm>
              <a:off x="2352" y="2208"/>
              <a:ext cx="274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FF"/>
                  </a:solidFill>
                </a:rPr>
                <a:t>45</a:t>
              </a:r>
              <a:endParaRPr lang="en-US" altLang="zh-CN" sz="1800">
                <a:solidFill>
                  <a:srgbClr val="0000FF"/>
                </a:solidFill>
              </a:endParaRPr>
            </a:p>
          </p:txBody>
        </p:sp>
        <p:sp>
          <p:nvSpPr>
            <p:cNvPr id="60" name="Text Box 27"/>
            <p:cNvSpPr txBox="1">
              <a:spLocks noChangeArrowheads="1"/>
            </p:cNvSpPr>
            <p:nvPr/>
          </p:nvSpPr>
          <p:spPr bwMode="auto">
            <a:xfrm>
              <a:off x="807" y="2881"/>
              <a:ext cx="194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6</a:t>
              </a:r>
              <a:endParaRPr lang="en-US" altLang="zh-CN" sz="1800"/>
            </a:p>
          </p:txBody>
        </p:sp>
        <p:sp>
          <p:nvSpPr>
            <p:cNvPr id="61" name="Text Box 28"/>
            <p:cNvSpPr txBox="1">
              <a:spLocks noChangeArrowheads="1"/>
            </p:cNvSpPr>
            <p:nvPr/>
          </p:nvSpPr>
          <p:spPr bwMode="auto">
            <a:xfrm>
              <a:off x="1824" y="2850"/>
              <a:ext cx="194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9</a:t>
              </a:r>
              <a:endParaRPr lang="en-US" altLang="zh-CN" sz="1800"/>
            </a:p>
          </p:txBody>
        </p:sp>
        <p:sp>
          <p:nvSpPr>
            <p:cNvPr id="62" name="Text Box 29"/>
            <p:cNvSpPr txBox="1">
              <a:spLocks noChangeArrowheads="1"/>
            </p:cNvSpPr>
            <p:nvPr/>
          </p:nvSpPr>
          <p:spPr bwMode="auto">
            <a:xfrm>
              <a:off x="2400" y="2833"/>
              <a:ext cx="274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15</a:t>
              </a:r>
              <a:endParaRPr lang="en-US" altLang="zh-CN" sz="1800"/>
            </a:p>
          </p:txBody>
        </p:sp>
        <p:sp>
          <p:nvSpPr>
            <p:cNvPr id="63" name="Text Box 30"/>
            <p:cNvSpPr txBox="1">
              <a:spLocks noChangeArrowheads="1"/>
            </p:cNvSpPr>
            <p:nvPr/>
          </p:nvSpPr>
          <p:spPr bwMode="auto">
            <a:xfrm>
              <a:off x="816" y="3474"/>
              <a:ext cx="194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2</a:t>
              </a:r>
              <a:endParaRPr lang="en-US" altLang="zh-CN" sz="1800"/>
            </a:p>
          </p:txBody>
        </p:sp>
        <p:sp>
          <p:nvSpPr>
            <p:cNvPr id="64" name="Text Box 31"/>
            <p:cNvSpPr txBox="1">
              <a:spLocks noChangeArrowheads="1"/>
            </p:cNvSpPr>
            <p:nvPr/>
          </p:nvSpPr>
          <p:spPr bwMode="auto">
            <a:xfrm>
              <a:off x="1815" y="3505"/>
              <a:ext cx="194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3</a:t>
              </a:r>
              <a:endParaRPr lang="en-US" altLang="zh-CN" sz="1800"/>
            </a:p>
          </p:txBody>
        </p:sp>
        <p:sp>
          <p:nvSpPr>
            <p:cNvPr id="65" name="Text Box 32"/>
            <p:cNvSpPr txBox="1">
              <a:spLocks noChangeArrowheads="1"/>
            </p:cNvSpPr>
            <p:nvPr/>
          </p:nvSpPr>
          <p:spPr bwMode="auto">
            <a:xfrm>
              <a:off x="2439" y="3505"/>
              <a:ext cx="194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5</a:t>
              </a:r>
              <a:endParaRPr lang="en-US" altLang="zh-CN" sz="1800"/>
            </a:p>
          </p:txBody>
        </p:sp>
        <p:sp>
          <p:nvSpPr>
            <p:cNvPr id="66" name="Text Box 33"/>
            <p:cNvSpPr txBox="1">
              <a:spLocks noChangeArrowheads="1"/>
            </p:cNvSpPr>
            <p:nvPr/>
          </p:nvSpPr>
          <p:spPr bwMode="auto">
            <a:xfrm>
              <a:off x="1815" y="3985"/>
              <a:ext cx="194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FF0066"/>
                  </a:solidFill>
                </a:rPr>
                <a:t>1</a:t>
              </a:r>
              <a:endParaRPr lang="en-US" altLang="zh-CN" sz="1800">
                <a:solidFill>
                  <a:srgbClr val="FF0066"/>
                </a:solidFill>
              </a:endParaRPr>
            </a:p>
          </p:txBody>
        </p:sp>
        <p:sp>
          <p:nvSpPr>
            <p:cNvPr id="67" name="Line 34"/>
            <p:cNvSpPr>
              <a:spLocks noChangeShapeType="1"/>
            </p:cNvSpPr>
            <p:nvPr/>
          </p:nvSpPr>
          <p:spPr bwMode="auto">
            <a:xfrm>
              <a:off x="2352" y="2496"/>
              <a:ext cx="48" cy="48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8" name="Line 35"/>
            <p:cNvSpPr>
              <a:spLocks noChangeShapeType="1"/>
            </p:cNvSpPr>
            <p:nvPr/>
          </p:nvSpPr>
          <p:spPr bwMode="auto">
            <a:xfrm>
              <a:off x="1008" y="2544"/>
              <a:ext cx="0" cy="48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9" name="Line 36"/>
            <p:cNvSpPr>
              <a:spLocks noChangeShapeType="1"/>
            </p:cNvSpPr>
            <p:nvPr/>
          </p:nvSpPr>
          <p:spPr bwMode="auto">
            <a:xfrm>
              <a:off x="1056" y="3120"/>
              <a:ext cx="672" cy="52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70" name="Line 37"/>
            <p:cNvSpPr>
              <a:spLocks noChangeShapeType="1"/>
            </p:cNvSpPr>
            <p:nvPr/>
          </p:nvSpPr>
          <p:spPr bwMode="auto">
            <a:xfrm>
              <a:off x="1776" y="3120"/>
              <a:ext cx="0" cy="52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71" name="Line 38"/>
            <p:cNvSpPr>
              <a:spLocks noChangeShapeType="1"/>
            </p:cNvSpPr>
            <p:nvPr/>
          </p:nvSpPr>
          <p:spPr bwMode="auto">
            <a:xfrm flipH="1">
              <a:off x="1824" y="3024"/>
              <a:ext cx="528" cy="624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72" name="Line 39"/>
            <p:cNvSpPr>
              <a:spLocks noChangeShapeType="1"/>
            </p:cNvSpPr>
            <p:nvPr/>
          </p:nvSpPr>
          <p:spPr bwMode="auto">
            <a:xfrm>
              <a:off x="1008" y="3696"/>
              <a:ext cx="720" cy="432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73" name="Line 40"/>
            <p:cNvSpPr>
              <a:spLocks noChangeShapeType="1"/>
            </p:cNvSpPr>
            <p:nvPr/>
          </p:nvSpPr>
          <p:spPr bwMode="auto">
            <a:xfrm flipV="1">
              <a:off x="1824" y="3744"/>
              <a:ext cx="528" cy="384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74" name="Line 41"/>
            <p:cNvSpPr>
              <a:spLocks noChangeShapeType="1"/>
            </p:cNvSpPr>
            <p:nvPr/>
          </p:nvSpPr>
          <p:spPr bwMode="auto">
            <a:xfrm>
              <a:off x="1008" y="3120"/>
              <a:ext cx="0" cy="48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75" name="Line 42"/>
            <p:cNvSpPr>
              <a:spLocks noChangeShapeType="1"/>
            </p:cNvSpPr>
            <p:nvPr/>
          </p:nvSpPr>
          <p:spPr bwMode="auto">
            <a:xfrm>
              <a:off x="1776" y="3744"/>
              <a:ext cx="0" cy="336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76" name="Line 43"/>
            <p:cNvSpPr>
              <a:spLocks noChangeShapeType="1"/>
            </p:cNvSpPr>
            <p:nvPr/>
          </p:nvSpPr>
          <p:spPr bwMode="auto">
            <a:xfrm>
              <a:off x="2400" y="3072"/>
              <a:ext cx="0" cy="576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2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1371600" y="838200"/>
            <a:ext cx="3733800" cy="925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6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第二章 小结</a:t>
            </a:r>
            <a:endParaRPr lang="zh-CN" altLang="en-US" sz="3600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1447800" y="1828800"/>
            <a:ext cx="4343400" cy="3787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关系运算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复合关系</a:t>
            </a:r>
            <a:endParaRPr lang="zh-CN" altLang="en-US" dirty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关系性质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判断</a:t>
            </a:r>
            <a:endParaRPr lang="zh-CN" altLang="en-US" dirty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偏序关系        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    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等价关系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6172200" y="1981200"/>
            <a:ext cx="2971800" cy="1387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作业：</a:t>
            </a:r>
            <a:endParaRPr lang="zh-CN" altLang="en-US" sz="2800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P38 4(1)(2)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15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爆炸形 2 6"/>
          <p:cNvSpPr/>
          <p:nvPr/>
        </p:nvSpPr>
        <p:spPr>
          <a:xfrm>
            <a:off x="3124200" y="2971800"/>
            <a:ext cx="2514600" cy="2819400"/>
          </a:xfrm>
          <a:prstGeom prst="irregularSeal2">
            <a:avLst/>
          </a:prstGeom>
          <a:gradFill>
            <a:gsLst>
              <a:gs pos="0">
                <a:srgbClr val="A603AB"/>
              </a:gs>
              <a:gs pos="21001">
                <a:srgbClr val="0819FB"/>
              </a:gs>
              <a:gs pos="35001">
                <a:srgbClr val="1A8D48"/>
              </a:gs>
              <a:gs pos="52000">
                <a:srgbClr val="FFFF00"/>
              </a:gs>
              <a:gs pos="73000">
                <a:srgbClr val="EE3F17"/>
              </a:gs>
              <a:gs pos="88000">
                <a:srgbClr val="E81766"/>
              </a:gs>
              <a:gs pos="100000">
                <a:srgbClr val="A603A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457200" y="1730375"/>
            <a:ext cx="8550275" cy="86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en-US" sz="36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若</a:t>
            </a:r>
            <a:r>
              <a:rPr kumimoji="1" lang="en-US" altLang="zh-CN" sz="36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</a:t>
            </a:r>
            <a:r>
              <a:rPr kumimoji="1" lang="en-US" altLang="zh-CN" sz="3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=</a:t>
            </a:r>
            <a:r>
              <a:rPr kumimoji="1" lang="en-US" altLang="zh-CN" sz="3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</a:t>
            </a:r>
            <a:r>
              <a:rPr kumimoji="1" lang="zh-CN" altLang="en-US" sz="3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kumimoji="1" lang="en-US" altLang="en-US" sz="36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则称</a:t>
            </a:r>
            <a:r>
              <a:rPr kumimoji="1" lang="en-US" altLang="zh-CN" sz="36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</a:t>
            </a:r>
            <a:r>
              <a:rPr kumimoji="1" lang="en-US" altLang="en-US" sz="36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</a:t>
            </a:r>
            <a:r>
              <a:rPr kumimoji="1" lang="en-US" altLang="zh-CN" sz="36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kumimoji="1" lang="en-US" altLang="en-US" sz="36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到</a:t>
            </a:r>
            <a:r>
              <a:rPr kumimoji="1" lang="en-US" altLang="zh-CN" sz="36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kumimoji="1" lang="en-US" altLang="en-US" sz="36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上</a:t>
            </a:r>
            <a:r>
              <a:rPr kumimoji="1" lang="en-US" altLang="en-US" sz="3600" dirty="0" err="1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空关系</a:t>
            </a:r>
            <a:r>
              <a:rPr kumimoji="1"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36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838200" y="990600"/>
            <a:ext cx="2971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三个特殊关系：</a:t>
            </a:r>
            <a:endParaRPr kumimoji="1" lang="zh-CN" altLang="en-US" sz="2400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457200" y="2940050"/>
            <a:ext cx="7924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若</a:t>
            </a:r>
            <a:r>
              <a:rPr lang="en-US" altLang="zh-CN" sz="3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R=A</a:t>
            </a:r>
            <a:r>
              <a:rPr lang="en-US" altLang="zh-CN" sz="3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3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3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，称</a:t>
            </a:r>
            <a:r>
              <a:rPr lang="en-US" altLang="zh-CN" sz="3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en-US" sz="3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3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3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到</a:t>
            </a:r>
            <a:r>
              <a:rPr lang="en-US" altLang="zh-CN" sz="3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3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上</a:t>
            </a:r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全关系。</a:t>
            </a:r>
            <a:endParaRPr lang="zh-CN" altLang="en-US" sz="3600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533400" y="4071938"/>
            <a:ext cx="83216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en-US" sz="36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称</a:t>
            </a:r>
            <a:r>
              <a:rPr kumimoji="1" lang="en-US" altLang="zh-CN" sz="36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</a:t>
            </a:r>
            <a:r>
              <a:rPr kumimoji="1" lang="en-US" altLang="zh-CN" sz="3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={(</a:t>
            </a:r>
            <a:r>
              <a:rPr kumimoji="1" lang="en-US" altLang="zh-CN" sz="36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x,x</a:t>
            </a:r>
            <a:r>
              <a:rPr kumimoji="1" lang="en-US" altLang="zh-CN" sz="3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)|</a:t>
            </a:r>
            <a:r>
              <a:rPr kumimoji="1" lang="en-US" altLang="zh-CN" sz="36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sz="36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kumimoji="1" lang="en-US" altLang="zh-CN" sz="36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kumimoji="1" lang="en-US" altLang="zh-CN" sz="3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}</a:t>
            </a:r>
            <a:r>
              <a:rPr kumimoji="1" lang="en-US" altLang="en-US" sz="36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</a:t>
            </a:r>
            <a:r>
              <a:rPr kumimoji="1" lang="en-US" altLang="zh-CN" sz="36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kumimoji="1" lang="en-US" altLang="en-US" sz="36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上的</a:t>
            </a:r>
            <a:r>
              <a:rPr kumimoji="1" lang="en-US" altLang="en-US" sz="3600" dirty="0" err="1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恒等关系</a:t>
            </a:r>
            <a:r>
              <a:rPr kumimoji="1"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endParaRPr kumimoji="1" lang="zh-CN" altLang="en-US" sz="3600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3065548"/>
            <a:ext cx="184731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4114800" y="1828800"/>
            <a:ext cx="1219200" cy="685800"/>
          </a:xfrm>
          <a:prstGeom prst="rect">
            <a:avLst/>
          </a:prstGeom>
          <a:noFill/>
          <a:ln w="63500">
            <a:solidFill>
              <a:srgbClr val="FF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 b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Rectangle 18"/>
          <p:cNvSpPr>
            <a:spLocks noChangeArrowheads="1"/>
          </p:cNvSpPr>
          <p:nvPr/>
        </p:nvSpPr>
        <p:spPr bwMode="auto">
          <a:xfrm>
            <a:off x="4481089" y="3064457"/>
            <a:ext cx="181821" cy="5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燕尾形 13"/>
          <p:cNvSpPr/>
          <p:nvPr/>
        </p:nvSpPr>
        <p:spPr>
          <a:xfrm>
            <a:off x="971600" y="164638"/>
            <a:ext cx="3067000" cy="67207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特殊关系</a:t>
            </a:r>
            <a:endParaRPr lang="zh-CN" altLang="en-US" sz="28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7327865" y="2930525"/>
                <a:ext cx="1110047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/>
                            </a:rPr>
                            <m:t>𝑼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/>
                            </a:rPr>
                            <m:t>𝑨</m:t>
                          </m:r>
                          <m:r>
                            <a:rPr lang="en-US" altLang="zh-CN" sz="2800" b="1" i="1" smtClean="0">
                              <a:latin typeface="Cambria Math"/>
                              <a:ea typeface="Cambria Math"/>
                            </a:rPr>
                            <m:t>×</m:t>
                          </m:r>
                          <m:r>
                            <a:rPr lang="en-US" altLang="zh-CN" sz="2800" b="1" i="1" smtClean="0">
                              <a:latin typeface="Cambria Math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65" y="2930525"/>
                <a:ext cx="1110047" cy="738664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7576753" y="3810000"/>
                <a:ext cx="75527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1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𝑰</m:t>
                          </m:r>
                        </m:e>
                        <m:sub>
                          <m:r>
                            <a:rPr lang="en-US" altLang="zh-CN" sz="3600" b="1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𝑨</m:t>
                          </m:r>
                        </m:sub>
                      </m:sSub>
                    </m:oMath>
                  </m:oMathPara>
                </a14:m>
                <a:endParaRPr lang="zh-CN" altLang="en-US" sz="36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753" y="3810000"/>
                <a:ext cx="755270" cy="92333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9" grpId="0" animBg="1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619125" y="1143000"/>
            <a:ext cx="57816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例</a:t>
            </a:r>
            <a:r>
              <a:rPr kumimoji="1" lang="en-US" altLang="zh-CN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5 A={a,b,c}, B={1,2},</a:t>
            </a:r>
            <a:endParaRPr kumimoji="1" lang="en-US" altLang="zh-CN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762000" y="2209800"/>
            <a:ext cx="702948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3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R={(a,1),(a,2),(b,1),(b,2),(c,1),(c,2)}</a:t>
            </a:r>
            <a:endParaRPr kumimoji="1" lang="en-US" altLang="zh-CN" sz="36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AutoShape 9"/>
          <p:cNvSpPr>
            <a:spLocks noChangeArrowheads="1"/>
          </p:cNvSpPr>
          <p:nvPr/>
        </p:nvSpPr>
        <p:spPr bwMode="auto">
          <a:xfrm>
            <a:off x="7010400" y="1295400"/>
            <a:ext cx="1524000" cy="685800"/>
          </a:xfrm>
          <a:prstGeom prst="wedgeRoundRectCallout">
            <a:avLst>
              <a:gd name="adj1" fmla="val -160625"/>
              <a:gd name="adj2" fmla="val 131019"/>
              <a:gd name="adj3" fmla="val 16667"/>
            </a:avLst>
          </a:prstGeom>
          <a:solidFill>
            <a:srgbClr val="FFFF00"/>
          </a:solidFill>
          <a:ln w="19050" algn="ctr">
            <a:solidFill>
              <a:srgbClr val="0000FF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= </a:t>
            </a:r>
            <a:r>
              <a:rPr kumimoji="1" lang="en-US" altLang="zh-CN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kumimoji="1" lang="en-US" altLang="zh-CN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kumimoji="1" lang="en-US" altLang="zh-CN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</a:t>
            </a:r>
            <a:endParaRPr kumimoji="1" lang="en-US" altLang="zh-CN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AutoShape 10"/>
          <p:cNvSpPr>
            <a:spLocks noChangeArrowheads="1"/>
          </p:cNvSpPr>
          <p:nvPr/>
        </p:nvSpPr>
        <p:spPr bwMode="auto">
          <a:xfrm>
            <a:off x="6553200" y="3733800"/>
            <a:ext cx="2362200" cy="762000"/>
          </a:xfrm>
          <a:prstGeom prst="wedgeEllipseCallout">
            <a:avLst>
              <a:gd name="adj1" fmla="val 15120"/>
              <a:gd name="adj2" fmla="val -278750"/>
            </a:avLst>
          </a:prstGeom>
          <a:solidFill>
            <a:srgbClr val="FF00FF"/>
          </a:solidFill>
          <a:ln w="19050" algn="ctr">
            <a:solidFill>
              <a:srgbClr val="0000FF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全关系</a:t>
            </a:r>
            <a:endParaRPr lang="zh-CN" altLang="en-US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762000" y="3499062"/>
            <a:ext cx="4967288" cy="925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R1={(a,a),(b,b),(c,c)}</a:t>
            </a:r>
            <a:endParaRPr lang="en-US" altLang="zh-CN" sz="36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AutoShape 15"/>
          <p:cNvSpPr>
            <a:spLocks noChangeArrowheads="1"/>
          </p:cNvSpPr>
          <p:nvPr/>
        </p:nvSpPr>
        <p:spPr bwMode="auto">
          <a:xfrm>
            <a:off x="3076575" y="3200400"/>
            <a:ext cx="504825" cy="510012"/>
          </a:xfrm>
          <a:prstGeom prst="curvedDownArrow">
            <a:avLst>
              <a:gd name="adj1" fmla="val 20000"/>
              <a:gd name="adj2" fmla="val 40000"/>
              <a:gd name="adj3" fmla="val 44549"/>
            </a:avLst>
          </a:prstGeom>
          <a:solidFill>
            <a:srgbClr val="FF00FF"/>
          </a:solidFill>
          <a:ln w="19050">
            <a:solidFill>
              <a:srgbClr val="0000FF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AutoShape 16"/>
          <p:cNvSpPr>
            <a:spLocks noChangeArrowheads="1"/>
          </p:cNvSpPr>
          <p:nvPr/>
        </p:nvSpPr>
        <p:spPr bwMode="auto">
          <a:xfrm>
            <a:off x="4067175" y="3276600"/>
            <a:ext cx="504825" cy="510012"/>
          </a:xfrm>
          <a:prstGeom prst="curvedDownArrow">
            <a:avLst>
              <a:gd name="adj1" fmla="val 20000"/>
              <a:gd name="adj2" fmla="val 40000"/>
              <a:gd name="adj3" fmla="val 44549"/>
            </a:avLst>
          </a:prstGeom>
          <a:solidFill>
            <a:srgbClr val="FF00FF"/>
          </a:solidFill>
          <a:ln w="19050">
            <a:solidFill>
              <a:srgbClr val="0000FF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AutoShape 17"/>
          <p:cNvSpPr>
            <a:spLocks noChangeArrowheads="1"/>
          </p:cNvSpPr>
          <p:nvPr/>
        </p:nvSpPr>
        <p:spPr bwMode="auto">
          <a:xfrm>
            <a:off x="2057400" y="3211512"/>
            <a:ext cx="504825" cy="510012"/>
          </a:xfrm>
          <a:prstGeom prst="curvedDownArrow">
            <a:avLst>
              <a:gd name="adj1" fmla="val 20000"/>
              <a:gd name="adj2" fmla="val 40000"/>
              <a:gd name="adj3" fmla="val 44549"/>
            </a:avLst>
          </a:prstGeom>
          <a:solidFill>
            <a:srgbClr val="FF00FF"/>
          </a:solidFill>
          <a:ln w="19050">
            <a:solidFill>
              <a:srgbClr val="0000FF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Text Box 18"/>
          <p:cNvSpPr txBox="1">
            <a:spLocks noChangeArrowheads="1"/>
          </p:cNvSpPr>
          <p:nvPr/>
        </p:nvSpPr>
        <p:spPr bwMode="auto">
          <a:xfrm>
            <a:off x="823913" y="4572000"/>
            <a:ext cx="4510087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R2={(1,1),(2,2)}</a:t>
            </a: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Line 19"/>
          <p:cNvSpPr>
            <a:spLocks noChangeShapeType="1"/>
          </p:cNvSpPr>
          <p:nvPr/>
        </p:nvSpPr>
        <p:spPr bwMode="auto">
          <a:xfrm>
            <a:off x="2819400" y="3575262"/>
            <a:ext cx="990600" cy="838200"/>
          </a:xfrm>
          <a:prstGeom prst="line">
            <a:avLst/>
          </a:prstGeom>
          <a:noFill/>
          <a:ln w="66675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燕尾形 13"/>
          <p:cNvSpPr/>
          <p:nvPr/>
        </p:nvSpPr>
        <p:spPr>
          <a:xfrm>
            <a:off x="971600" y="164638"/>
            <a:ext cx="2228800" cy="67207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例题</a:t>
            </a:r>
            <a:endParaRPr lang="zh-CN" altLang="en-US" sz="28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" name="云形标注 1"/>
          <p:cNvSpPr/>
          <p:nvPr/>
        </p:nvSpPr>
        <p:spPr>
          <a:xfrm>
            <a:off x="4953000" y="5405178"/>
            <a:ext cx="3276600" cy="1071822"/>
          </a:xfrm>
          <a:prstGeom prst="cloudCallout">
            <a:avLst>
              <a:gd name="adj1" fmla="val -67300"/>
              <a:gd name="adj2" fmla="val -71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学生选课</a:t>
            </a:r>
            <a:endParaRPr lang="zh-CN" altLang="en-US" sz="28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/>
      <p:bldP spid="9" grpId="0" animBg="1"/>
      <p:bldP spid="10" grpId="0" animBg="1"/>
      <p:bldP spid="11" grpId="0" animBg="1"/>
      <p:bldP spid="12" grpId="0"/>
      <p:bldP spid="13" grpId="0" animBg="1"/>
      <p:bldP spid="13" grpId="1" animBg="1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914400" y="1143000"/>
            <a:ext cx="73152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定义域：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中有序偶的第一元素组成的集合。</a:t>
            </a:r>
            <a:endParaRPr lang="zh-CN" altLang="en-US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914400" y="2895600"/>
            <a:ext cx="73152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值域：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中有序偶的第二元素组成的集合。</a:t>
            </a:r>
            <a:endParaRPr lang="zh-CN" altLang="en-US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422525" y="1981200"/>
            <a:ext cx="38258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D(S)={ </a:t>
            </a:r>
            <a:r>
              <a:rPr lang="en-US" altLang="zh-CN" sz="2800" i="1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|(</a:t>
            </a:r>
            <a:r>
              <a:rPr lang="en-US" altLang="zh-CN" sz="280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800" i="1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80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)(</a:t>
            </a:r>
            <a:r>
              <a:rPr lang="en-US" altLang="zh-CN" sz="2800" i="1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 S y </a:t>
            </a:r>
            <a:r>
              <a:rPr lang="en-US" altLang="zh-CN" sz="280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 }</a:t>
            </a:r>
            <a:endParaRPr lang="en-US" altLang="zh-CN" sz="2800" b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2422525" y="3733800"/>
            <a:ext cx="47402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)={ </a:t>
            </a:r>
            <a:r>
              <a:rPr lang="en-US" altLang="zh-CN" sz="2800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|(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800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)(</a:t>
            </a:r>
            <a:r>
              <a:rPr lang="en-US" altLang="zh-CN" sz="2800" i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xSy</a:t>
            </a:r>
            <a:r>
              <a:rPr lang="en-US" altLang="zh-CN" sz="2800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 }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6400800" y="2001838"/>
            <a:ext cx="25304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i="1" dirty="0">
                <a:solidFill>
                  <a:srgbClr val="008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2800" dirty="0">
                <a:solidFill>
                  <a:srgbClr val="008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solidFill>
                  <a:srgbClr val="008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2800" dirty="0">
                <a:solidFill>
                  <a:srgbClr val="008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 </a:t>
            </a:r>
            <a:r>
              <a:rPr lang="zh-CN" altLang="en-US" sz="2800" dirty="0">
                <a:solidFill>
                  <a:srgbClr val="008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？</a:t>
            </a:r>
            <a:r>
              <a:rPr lang="en-US" altLang="zh-CN" sz="2800" dirty="0">
                <a:solidFill>
                  <a:srgbClr val="008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solidFill>
                  <a:srgbClr val="008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solidFill>
                  <a:srgbClr val="008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2800" dirty="0">
              <a:solidFill>
                <a:srgbClr val="008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Text Box 12"/>
          <p:cNvSpPr txBox="1">
            <a:spLocks noChangeArrowheads="1"/>
          </p:cNvSpPr>
          <p:nvPr/>
        </p:nvSpPr>
        <p:spPr bwMode="auto">
          <a:xfrm>
            <a:off x="6172200" y="3733800"/>
            <a:ext cx="2590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 </a:t>
            </a: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？</a:t>
            </a:r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2800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燕尾形 9"/>
          <p:cNvSpPr/>
          <p:nvPr/>
        </p:nvSpPr>
        <p:spPr>
          <a:xfrm>
            <a:off x="971600" y="164638"/>
            <a:ext cx="2228800" cy="67207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定义域</a:t>
            </a:r>
            <a:endParaRPr lang="zh-CN" altLang="en-US" sz="28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762000" y="1066800"/>
            <a:ext cx="7772400" cy="1471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例</a:t>
            </a:r>
            <a:r>
              <a:rPr kumimoji="1"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6</a:t>
            </a:r>
            <a:r>
              <a:rPr kumimoji="1"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kumimoji="1"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A={ a , b ,</a:t>
            </a:r>
            <a:r>
              <a:rPr kumimoji="1"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甲，乙</a:t>
            </a:r>
            <a:r>
              <a:rPr kumimoji="1"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}</a:t>
            </a:r>
            <a:r>
              <a:rPr kumimoji="1"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B={0</a:t>
            </a:r>
            <a:r>
              <a:rPr kumimoji="1"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kumimoji="1"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，丙</a:t>
            </a:r>
            <a:r>
              <a:rPr kumimoji="1"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},</a:t>
            </a:r>
            <a:endParaRPr kumimoji="1"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S={(a,0),(b,0),(</a:t>
            </a:r>
            <a:r>
              <a:rPr kumimoji="1"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甲</a:t>
            </a:r>
            <a:r>
              <a:rPr kumimoji="1"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,1),(</a:t>
            </a:r>
            <a:r>
              <a:rPr kumimoji="1"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甲</a:t>
            </a:r>
            <a:r>
              <a:rPr kumimoji="1"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</a:t>
            </a:r>
            <a:r>
              <a:rPr kumimoji="1"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丙</a:t>
            </a:r>
            <a:r>
              <a:rPr kumimoji="1"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)},</a:t>
            </a:r>
            <a:r>
              <a:rPr kumimoji="1"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D(S)</a:t>
            </a:r>
            <a:r>
              <a:rPr kumimoji="1"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R(S)?</a:t>
            </a:r>
            <a:endParaRPr lang="en-US" altLang="zh-CN" b="0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2057400" y="2895600"/>
            <a:ext cx="5029200" cy="1668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  <a:defRPr/>
            </a:pPr>
            <a:r>
              <a:rPr kumimoji="1"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D(S)</a:t>
            </a:r>
            <a:r>
              <a:rPr kumimoji="1" lang="en-US" altLang="zh-CN" sz="3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={a , b ,</a:t>
            </a:r>
            <a:r>
              <a:rPr kumimoji="1" lang="zh-CN" altLang="en-US" sz="3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甲</a:t>
            </a:r>
            <a:r>
              <a:rPr kumimoji="1" lang="en-US" altLang="zh-CN" sz="3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},</a:t>
            </a:r>
            <a:endParaRPr kumimoji="1" lang="en-US" altLang="zh-CN" sz="32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60000"/>
              </a:lnSpc>
              <a:defRPr/>
            </a:pPr>
            <a:r>
              <a:rPr kumimoji="1" lang="en-US" altLang="zh-CN" sz="3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C(S)={0</a:t>
            </a:r>
            <a:r>
              <a:rPr kumimoji="1" lang="zh-CN" altLang="en-US" sz="3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3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3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，丙</a:t>
            </a:r>
            <a:r>
              <a:rPr kumimoji="1" lang="en-US" altLang="zh-CN" sz="3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}</a:t>
            </a:r>
            <a:endParaRPr lang="en-US" altLang="zh-CN" sz="3200" b="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11"/>
              <p:cNvSpPr txBox="1">
                <a:spLocks noChangeArrowheads="1"/>
              </p:cNvSpPr>
              <p:nvPr/>
            </p:nvSpPr>
            <p:spPr bwMode="auto">
              <a:xfrm>
                <a:off x="5638800" y="3134380"/>
                <a:ext cx="2530475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itchFamily="18" charset="2"/>
                  <a:buChar char="¡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itchFamily="2" charset="2"/>
                  <a:buChar char="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itchFamily="2" charset="2"/>
                  <a:buChar char="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 dirty="0">
                    <a:solidFill>
                      <a:srgbClr val="008000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008000"/>
                        </a:solidFill>
                        <a:latin typeface="Cambria Math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𝑫</m:t>
                    </m:r>
                    <m:d>
                      <m:dPr>
                        <m:ctrlPr>
                          <a:rPr lang="en-US" altLang="zh-CN" sz="2800" b="1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solidFill>
                              <a:srgbClr val="008000"/>
                            </a:solidFill>
                            <a:latin typeface="Cambria Math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</m:d>
                    <m:r>
                      <a:rPr lang="en-US" altLang="zh-CN" sz="2800" b="1" i="1" smtClean="0">
                        <a:solidFill>
                          <a:srgbClr val="008000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⊆</m:t>
                    </m:r>
                    <m:r>
                      <a:rPr lang="en-US" altLang="zh-CN" sz="2800" b="1" i="1" smtClean="0">
                        <a:solidFill>
                          <a:srgbClr val="008000"/>
                        </a:solidFill>
                        <a:latin typeface="Cambria Math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en-US" altLang="zh-CN" sz="2800" dirty="0">
                    <a:solidFill>
                      <a:srgbClr val="008000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  </a:t>
                </a:r>
              </a:p>
            </p:txBody>
          </p:sp>
        </mc:Choice>
        <mc:Fallback>
          <p:sp>
            <p:nvSpPr>
              <p:cNvPr id="6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8800" y="3134380"/>
                <a:ext cx="2530475" cy="52322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Box 11"/>
              <p:cNvSpPr txBox="1">
                <a:spLocks noChangeArrowheads="1"/>
              </p:cNvSpPr>
              <p:nvPr/>
            </p:nvSpPr>
            <p:spPr bwMode="auto">
              <a:xfrm>
                <a:off x="5638800" y="3972580"/>
                <a:ext cx="2530475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itchFamily="18" charset="2"/>
                  <a:buChar char="¡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itchFamily="2" charset="2"/>
                  <a:buChar char="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itchFamily="2" charset="2"/>
                  <a:buChar char="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 dirty="0">
                    <a:solidFill>
                      <a:srgbClr val="008000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 C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1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solidFill>
                              <a:srgbClr val="008000"/>
                            </a:solidFill>
                            <a:latin typeface="Cambria Math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</m:d>
                    <m:r>
                      <a:rPr lang="en-US" altLang="zh-CN" sz="2800" b="1" i="1" smtClean="0">
                        <a:solidFill>
                          <a:srgbClr val="008000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⊆</m:t>
                    </m:r>
                    <m:r>
                      <a:rPr lang="en-US" altLang="zh-CN" sz="2800" b="0" i="1" smtClean="0">
                        <a:solidFill>
                          <a:srgbClr val="008000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altLang="zh-CN" sz="2800" dirty="0">
                    <a:solidFill>
                      <a:srgbClr val="008000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  </a:t>
                </a:r>
              </a:p>
            </p:txBody>
          </p:sp>
        </mc:Choice>
        <mc:Fallback>
          <p:sp>
            <p:nvSpPr>
              <p:cNvPr id="8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8800" y="3972580"/>
                <a:ext cx="2530475" cy="523220"/>
              </a:xfrm>
              <a:prstGeom prst="rect">
                <a:avLst/>
              </a:prstGeom>
              <a:blipFill rotWithShape="1">
                <a:blip r:embed="rId2"/>
                <a:stretch>
                  <a:fillRect l="-1205" t="-11628" b="-3139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9" name="燕尾形 8"/>
          <p:cNvSpPr/>
          <p:nvPr/>
        </p:nvSpPr>
        <p:spPr>
          <a:xfrm>
            <a:off x="971600" y="164638"/>
            <a:ext cx="2228800" cy="67207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练习</a:t>
            </a:r>
            <a:endParaRPr lang="zh-CN" altLang="en-US" sz="28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1524000" y="2209800"/>
            <a:ext cx="6781800" cy="1110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4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2.2.2 </a:t>
            </a:r>
            <a:r>
              <a:rPr lang="zh-CN" altLang="en-US" sz="44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关系的表示方法</a:t>
            </a:r>
            <a:endParaRPr lang="zh-CN" altLang="en-US" sz="4400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057400" y="1143000"/>
            <a:ext cx="3810000" cy="3869782"/>
            <a:chOff x="3779912" y="771550"/>
            <a:chExt cx="3810000" cy="3869782"/>
          </a:xfrm>
        </p:grpSpPr>
        <p:grpSp>
          <p:nvGrpSpPr>
            <p:cNvPr id="3" name="组合 2"/>
            <p:cNvGrpSpPr/>
            <p:nvPr/>
          </p:nvGrpSpPr>
          <p:grpSpPr>
            <a:xfrm>
              <a:off x="3780000" y="1779662"/>
              <a:ext cx="792000" cy="792000"/>
              <a:chOff x="4101215" y="3791072"/>
              <a:chExt cx="792000" cy="792000"/>
            </a:xfrm>
          </p:grpSpPr>
          <p:sp>
            <p:nvSpPr>
              <p:cNvPr id="17" name="MH_Other_2"/>
              <p:cNvSpPr/>
              <p:nvPr>
                <p:custDataLst>
                  <p:tags r:id="rId1"/>
                </p:custDataLst>
              </p:nvPr>
            </p:nvSpPr>
            <p:spPr>
              <a:xfrm>
                <a:off x="4101215" y="3791072"/>
                <a:ext cx="792000" cy="7920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/>
                  </a:gs>
                  <a:gs pos="0">
                    <a:srgbClr val="E0E0E0"/>
                  </a:gs>
                </a:gsLst>
                <a:lin ang="8100000" scaled="0"/>
                <a:tileRect/>
              </a:gradFill>
              <a:ln w="34925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</a:ln>
              <a:effectLst>
                <a:outerShdw blurRad="203200" dist="1778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MH_Title_1"/>
              <p:cNvSpPr/>
              <p:nvPr>
                <p:custDataLst>
                  <p:tags r:id="rId2"/>
                </p:custDataLst>
              </p:nvPr>
            </p:nvSpPr>
            <p:spPr>
              <a:xfrm>
                <a:off x="4245143" y="3935088"/>
                <a:ext cx="540000" cy="5400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/>
                <a:r>
                  <a:rPr lang="en-US" altLang="zh-CN" sz="1600" dirty="0">
                    <a:latin typeface="Impact" panose="020B0806030902050204" pitchFamily="34" charset="0"/>
                  </a:rPr>
                  <a:t>02</a:t>
                </a:r>
                <a:endParaRPr lang="en-US" altLang="zh-CN" sz="1600" dirty="0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3779912" y="2806423"/>
              <a:ext cx="792000" cy="792000"/>
              <a:chOff x="4157228" y="2907513"/>
              <a:chExt cx="792000" cy="792000"/>
            </a:xfrm>
          </p:grpSpPr>
          <p:sp>
            <p:nvSpPr>
              <p:cNvPr id="15" name="MH_Other_2"/>
              <p:cNvSpPr/>
              <p:nvPr>
                <p:custDataLst>
                  <p:tags r:id="rId3"/>
                </p:custDataLst>
              </p:nvPr>
            </p:nvSpPr>
            <p:spPr>
              <a:xfrm>
                <a:off x="4157228" y="2907513"/>
                <a:ext cx="792000" cy="7920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/>
                  </a:gs>
                  <a:gs pos="0">
                    <a:srgbClr val="E0E0E0"/>
                  </a:gs>
                </a:gsLst>
                <a:lin ang="8100000" scaled="0"/>
                <a:tileRect/>
              </a:gradFill>
              <a:ln w="34925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</a:ln>
              <a:effectLst>
                <a:outerShdw blurRad="203200" dist="1778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MH_Title_1"/>
              <p:cNvSpPr/>
              <p:nvPr>
                <p:custDataLst>
                  <p:tags r:id="rId4"/>
                </p:custDataLst>
              </p:nvPr>
            </p:nvSpPr>
            <p:spPr>
              <a:xfrm>
                <a:off x="4283228" y="3065566"/>
                <a:ext cx="540000" cy="54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/>
                <a:r>
                  <a:rPr lang="en-US" altLang="zh-CN" sz="1600" dirty="0">
                    <a:latin typeface="Impact" panose="020B0806030902050204" pitchFamily="34" charset="0"/>
                  </a:rPr>
                  <a:t>03</a:t>
                </a:r>
                <a:endParaRPr lang="en-US" altLang="zh-CN" sz="1600" dirty="0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3779912" y="3849332"/>
              <a:ext cx="792000" cy="792000"/>
              <a:chOff x="4157228" y="4958534"/>
              <a:chExt cx="792000" cy="792000"/>
            </a:xfrm>
          </p:grpSpPr>
          <p:sp>
            <p:nvSpPr>
              <p:cNvPr id="13" name="MH_Other_2"/>
              <p:cNvSpPr/>
              <p:nvPr>
                <p:custDataLst>
                  <p:tags r:id="rId5"/>
                </p:custDataLst>
              </p:nvPr>
            </p:nvSpPr>
            <p:spPr>
              <a:xfrm>
                <a:off x="4157228" y="4958534"/>
                <a:ext cx="792000" cy="7920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/>
                  </a:gs>
                  <a:gs pos="0">
                    <a:srgbClr val="E0E0E0"/>
                  </a:gs>
                </a:gsLst>
                <a:lin ang="8100000" scaled="0"/>
                <a:tileRect/>
              </a:gradFill>
              <a:ln w="34925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</a:ln>
              <a:effectLst>
                <a:outerShdw blurRad="203200" dist="1778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MH_Title_1"/>
              <p:cNvSpPr/>
              <p:nvPr>
                <p:custDataLst>
                  <p:tags r:id="rId6"/>
                </p:custDataLst>
              </p:nvPr>
            </p:nvSpPr>
            <p:spPr>
              <a:xfrm>
                <a:off x="4283228" y="5085168"/>
                <a:ext cx="540000" cy="540000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/>
                <a:r>
                  <a:rPr lang="en-US" altLang="zh-CN" sz="1600" dirty="0">
                    <a:latin typeface="Impact" panose="020B0806030902050204" pitchFamily="34" charset="0"/>
                  </a:rPr>
                  <a:t>04</a:t>
                </a:r>
                <a:endParaRPr lang="en-US" altLang="zh-CN" sz="1600" dirty="0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3779912" y="771550"/>
              <a:ext cx="792000" cy="792000"/>
              <a:chOff x="4157228" y="3968984"/>
              <a:chExt cx="792000" cy="792000"/>
            </a:xfrm>
          </p:grpSpPr>
          <p:sp>
            <p:nvSpPr>
              <p:cNvPr id="11" name="MH_Other_2"/>
              <p:cNvSpPr/>
              <p:nvPr>
                <p:custDataLst>
                  <p:tags r:id="rId7"/>
                </p:custDataLst>
              </p:nvPr>
            </p:nvSpPr>
            <p:spPr>
              <a:xfrm>
                <a:off x="4157228" y="3968984"/>
                <a:ext cx="792000" cy="7920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/>
                  </a:gs>
                  <a:gs pos="0">
                    <a:srgbClr val="E0E0E0"/>
                  </a:gs>
                </a:gsLst>
                <a:lin ang="8100000" scaled="0"/>
                <a:tileRect/>
              </a:gradFill>
              <a:ln w="34925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</a:ln>
              <a:effectLst>
                <a:outerShdw blurRad="203200" dist="1778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MH_Title_1"/>
              <p:cNvSpPr/>
              <p:nvPr>
                <p:custDataLst>
                  <p:tags r:id="rId8"/>
                </p:custDataLst>
              </p:nvPr>
            </p:nvSpPr>
            <p:spPr>
              <a:xfrm>
                <a:off x="4301244" y="4094984"/>
                <a:ext cx="540000" cy="54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/>
                <a:r>
                  <a:rPr lang="en-US" altLang="zh-CN" sz="1600" dirty="0">
                    <a:latin typeface="Impact" panose="020B0806030902050204" pitchFamily="34" charset="0"/>
                  </a:rPr>
                  <a:t>01</a:t>
                </a:r>
                <a:endParaRPr lang="en-US" altLang="zh-CN" sz="1600" dirty="0"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7" name="MH_Text_1"/>
            <p:cNvSpPr/>
            <p:nvPr>
              <p:custDataLst>
                <p:tags r:id="rId9"/>
              </p:custDataLst>
            </p:nvPr>
          </p:nvSpPr>
          <p:spPr>
            <a:xfrm>
              <a:off x="4726064" y="2905150"/>
              <a:ext cx="2254248" cy="5412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19989" tIns="0" rIns="119989" bIns="0" rtlCol="0" anchor="t">
              <a:noAutofit/>
            </a:bodyPr>
            <a:lstStyle/>
            <a:p>
              <a:pPr>
                <a:lnSpc>
                  <a:spcPct val="120000"/>
                </a:lnSpc>
                <a:buClr>
                  <a:schemeClr val="accent1"/>
                </a:buClr>
              </a:pPr>
              <a:r>
                <a:rPr lang="zh-CN" altLang="en-US" sz="2800" b="1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</a:t>
              </a:r>
              <a:r>
                <a:rPr lang="zh-CN" altLang="en-US" sz="2800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偏序关系</a:t>
              </a:r>
              <a:endParaRPr lang="en-US" altLang="zh-CN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  <p:sp>
          <p:nvSpPr>
            <p:cNvPr id="8" name="MH_Text_1"/>
            <p:cNvSpPr/>
            <p:nvPr>
              <p:custDataLst>
                <p:tags r:id="rId10"/>
              </p:custDataLst>
            </p:nvPr>
          </p:nvSpPr>
          <p:spPr>
            <a:xfrm>
              <a:off x="4626195" y="1914550"/>
              <a:ext cx="2963717" cy="5412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19989" tIns="0" rIns="119989" bIns="0" rtlCol="0" anchor="t">
              <a:noAutofit/>
            </a:bodyPr>
            <a:lstStyle/>
            <a:p>
              <a:pPr>
                <a:lnSpc>
                  <a:spcPct val="120000"/>
                </a:lnSpc>
                <a:buClr>
                  <a:schemeClr val="accent2"/>
                </a:buClr>
              </a:pPr>
              <a:r>
                <a:rPr lang="zh-CN" altLang="en-US" sz="2800" b="1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</a:t>
              </a:r>
              <a:r>
                <a:rPr lang="zh-CN" altLang="en-US" sz="2800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五个性质判断</a:t>
              </a:r>
              <a:endParaRPr lang="en-US" altLang="zh-CN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  <p:sp>
          <p:nvSpPr>
            <p:cNvPr id="9" name="MH_Text_1"/>
            <p:cNvSpPr/>
            <p:nvPr>
              <p:custDataLst>
                <p:tags r:id="rId11"/>
              </p:custDataLst>
            </p:nvPr>
          </p:nvSpPr>
          <p:spPr>
            <a:xfrm>
              <a:off x="4722912" y="4040283"/>
              <a:ext cx="1800200" cy="5412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19989" tIns="0" rIns="119989" bIns="0" rtlCol="0" anchor="t">
              <a:noAutofit/>
            </a:bodyPr>
            <a:lstStyle/>
            <a:p>
              <a:pPr>
                <a:lnSpc>
                  <a:spcPct val="120000"/>
                </a:lnSpc>
                <a:buClr>
                  <a:schemeClr val="accent1"/>
                </a:buClr>
              </a:pPr>
              <a:r>
                <a:rPr lang="zh-CN" altLang="en-US" sz="2800" b="1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</a:t>
              </a:r>
              <a:r>
                <a:rPr lang="zh-CN" altLang="en-US" sz="2800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等级关系</a:t>
              </a:r>
              <a:endParaRPr lang="en-US" altLang="zh-CN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  <p:sp>
          <p:nvSpPr>
            <p:cNvPr id="10" name="MH_Text_1"/>
            <p:cNvSpPr/>
            <p:nvPr>
              <p:custDataLst>
                <p:tags r:id="rId12"/>
              </p:custDataLst>
            </p:nvPr>
          </p:nvSpPr>
          <p:spPr>
            <a:xfrm>
              <a:off x="4618112" y="992283"/>
              <a:ext cx="2254248" cy="5412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19989" tIns="0" rIns="119989" bIns="0" rtlCol="0" anchor="t">
              <a:noAutofit/>
            </a:bodyPr>
            <a:lstStyle/>
            <a:p>
              <a:pPr>
                <a:lnSpc>
                  <a:spcPct val="120000"/>
                </a:lnSpc>
                <a:buClr>
                  <a:schemeClr val="accent2"/>
                </a:buClr>
              </a:pPr>
              <a:r>
                <a:rPr lang="zh-CN" altLang="en-US" sz="2800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关系复合</a:t>
              </a:r>
              <a:endParaRPr lang="en-US" altLang="zh-CN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36" name="燕尾形 35"/>
          <p:cNvSpPr/>
          <p:nvPr/>
        </p:nvSpPr>
        <p:spPr>
          <a:xfrm>
            <a:off x="971600" y="164638"/>
            <a:ext cx="2228800" cy="67207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要 求</a:t>
            </a:r>
            <a:endParaRPr lang="zh-CN" altLang="en-US" sz="28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762000" y="3886200"/>
            <a:ext cx="7092950" cy="1686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例</a:t>
            </a: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 “</a:t>
            </a: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对号关系” </a:t>
            </a: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</a:t>
            </a: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的描述法表示 ：</a:t>
            </a:r>
            <a:endParaRPr kumimoji="1" lang="zh-CN" altLang="en-US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40000"/>
              </a:lnSpc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</a:t>
            </a: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A={ </a:t>
            </a: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王一</a:t>
            </a: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</a:t>
            </a: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李二</a:t>
            </a: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</a:t>
            </a: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丁三 </a:t>
            </a: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}</a:t>
            </a: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 </a:t>
            </a: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B={ 1, 2, 3, 4 }</a:t>
            </a:r>
            <a:endParaRPr kumimoji="1"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R={ (a, m) | </a:t>
            </a:r>
            <a:r>
              <a:rPr kumimoji="1" lang="en-US" altLang="zh-CN" sz="28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kumimoji="1" lang="en-US" altLang="zh-CN" sz="28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A</a:t>
            </a: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kumimoji="1" lang="en-US" altLang="zh-CN" sz="28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mB</a:t>
            </a: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, m</a:t>
            </a: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是</a:t>
            </a: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的学号</a:t>
            </a: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} </a:t>
            </a:r>
            <a:endParaRPr kumimoji="1"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423863" y="1562100"/>
            <a:ext cx="2054225" cy="437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8F6E2"/>
                </a:solidFill>
              </a14:hiddenFill>
            </a:ext>
            <a:ext uri="{91240B29-F687-4F45-9708-019B960494DF}">
              <a14:hiddenLine xmlns:a14="http://schemas.microsoft.com/office/drawing/2010/main" w="25400">
                <a:pattFill prst="lgConfetti">
                  <a:fgClr>
                    <a:srgbClr val="D9B28B"/>
                  </a:fgClr>
                  <a:bgClr>
                    <a:srgbClr val="FFFFFF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buClrTx/>
              <a:buSzTx/>
              <a:buFontTx/>
              <a:buNone/>
            </a:pPr>
            <a:r>
              <a:rPr kumimoji="1" lang="en-US" altLang="zh-CN" sz="280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1.</a:t>
            </a: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列举法</a:t>
            </a:r>
            <a:endParaRPr kumimoji="1" lang="zh-CN" altLang="en-US" sz="280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631825" y="2068513"/>
            <a:ext cx="7292975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例</a:t>
            </a: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1. “</a:t>
            </a: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对号关系” ：</a:t>
            </a:r>
            <a:endParaRPr kumimoji="1" lang="zh-CN" altLang="en-US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  </a:t>
            </a: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R={ (</a:t>
            </a: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王一</a:t>
            </a: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 1), (</a:t>
            </a: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李二</a:t>
            </a: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 2), (</a:t>
            </a: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丁三</a:t>
            </a: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 3) } </a:t>
            </a:r>
            <a:endParaRPr kumimoji="1" lang="en-US" altLang="zh-CN" sz="2800" dirty="0">
              <a:solidFill>
                <a:schemeClr val="hlink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425450" y="3276600"/>
            <a:ext cx="2774950" cy="437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8F6E2"/>
                </a:solidFill>
              </a14:hiddenFill>
            </a:ext>
            <a:ext uri="{91240B29-F687-4F45-9708-019B960494DF}">
              <a14:hiddenLine xmlns:a14="http://schemas.microsoft.com/office/drawing/2010/main" w="25400">
                <a:pattFill prst="lgConfetti">
                  <a:fgClr>
                    <a:srgbClr val="D9B28B"/>
                  </a:fgClr>
                  <a:bgClr>
                    <a:srgbClr val="FFFFFF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buClrTx/>
              <a:buSzTx/>
              <a:buFontTx/>
              <a:buNone/>
            </a:pPr>
            <a:r>
              <a:rPr kumimoji="1"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</a:t>
            </a:r>
            <a:r>
              <a:rPr kumimoji="1"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描述法</a:t>
            </a:r>
            <a:endParaRPr kumimoji="1" lang="zh-CN" altLang="en-US" sz="2800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304800" y="990600"/>
            <a:ext cx="8382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三类表示方法：集合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列举法、描述法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矩阵、图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燕尾形 8"/>
          <p:cNvSpPr/>
          <p:nvPr/>
        </p:nvSpPr>
        <p:spPr>
          <a:xfrm>
            <a:off x="971600" y="164638"/>
            <a:ext cx="3371800" cy="67207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关系的表示方法</a:t>
            </a:r>
            <a:endParaRPr lang="zh-CN" altLang="en-US" sz="28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066800" y="861536"/>
            <a:ext cx="12954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矩阵</a:t>
            </a:r>
            <a:endParaRPr lang="zh-CN" altLang="en-US" sz="2800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7" name="直接连接符 6"/>
          <p:cNvCxnSpPr>
            <a:cxnSpLocks noChangeShapeType="1"/>
          </p:cNvCxnSpPr>
          <p:nvPr/>
        </p:nvCxnSpPr>
        <p:spPr bwMode="auto">
          <a:xfrm>
            <a:off x="2155825" y="2438400"/>
            <a:ext cx="1044575" cy="0"/>
          </a:xfrm>
          <a:prstGeom prst="line">
            <a:avLst/>
          </a:prstGeom>
          <a:noFill/>
          <a:ln w="101600" algn="ctr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矩形 7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62000" y="3505200"/>
            <a:ext cx="3675708" cy="2008178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  <a:endParaRPr lang="zh-CN" altLang="en-US">
              <a:noFill/>
            </a:endParaRPr>
          </a:p>
        </p:txBody>
      </p:sp>
      <p:sp>
        <p:nvSpPr>
          <p:cNvPr id="9" name="云形标注 8"/>
          <p:cNvSpPr>
            <a:spLocks noChangeArrowheads="1"/>
          </p:cNvSpPr>
          <p:nvPr/>
        </p:nvSpPr>
        <p:spPr bwMode="auto">
          <a:xfrm>
            <a:off x="5013073" y="3204364"/>
            <a:ext cx="2784475" cy="1266825"/>
          </a:xfrm>
          <a:prstGeom prst="cloudCallout">
            <a:avLst>
              <a:gd name="adj1" fmla="val -82704"/>
              <a:gd name="adj2" fmla="val 55514"/>
            </a:avLst>
          </a:prstGeom>
          <a:solidFill>
            <a:srgbClr val="FFFF00"/>
          </a:solidFill>
          <a:ln w="28575" algn="ctr">
            <a:solidFill>
              <a:srgbClr val="CC0000"/>
            </a:solidFill>
            <a:round/>
          </a:ln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latin typeface="华文楷体" panose="02010600040101010101" pitchFamily="2" charset="-122"/>
                <a:ea typeface="华文楷体" panose="02010600040101010101" pitchFamily="2" charset="-122"/>
              </a:rPr>
              <a:t>布尔矩阵</a:t>
            </a:r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云形标注 9"/>
          <p:cNvSpPr>
            <a:spLocks noChangeArrowheads="1"/>
          </p:cNvSpPr>
          <p:nvPr/>
        </p:nvSpPr>
        <p:spPr bwMode="auto">
          <a:xfrm>
            <a:off x="4987925" y="5018144"/>
            <a:ext cx="2775405" cy="1268300"/>
          </a:xfrm>
          <a:prstGeom prst="cloudCallout">
            <a:avLst>
              <a:gd name="adj1" fmla="val -88176"/>
              <a:gd name="adj2" fmla="val -51130"/>
            </a:avLst>
          </a:prstGeom>
          <a:solidFill>
            <a:srgbClr val="92D050"/>
          </a:solidFill>
          <a:ln w="28575" algn="ctr">
            <a:solidFill>
              <a:srgbClr val="CC0000"/>
            </a:solidFill>
            <a:round/>
          </a:ln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latin typeface="华文楷体" panose="02010600040101010101" pitchFamily="2" charset="-122"/>
                <a:ea typeface="华文楷体" panose="02010600040101010101" pitchFamily="2" charset="-122"/>
              </a:rPr>
              <a:t>对称矩阵</a:t>
            </a:r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1" name="直接连接符 10"/>
          <p:cNvCxnSpPr>
            <a:cxnSpLocks noChangeShapeType="1"/>
          </p:cNvCxnSpPr>
          <p:nvPr/>
        </p:nvCxnSpPr>
        <p:spPr bwMode="auto">
          <a:xfrm>
            <a:off x="2133600" y="4267200"/>
            <a:ext cx="1600200" cy="1143000"/>
          </a:xfrm>
          <a:prstGeom prst="line">
            <a:avLst/>
          </a:prstGeom>
          <a:noFill/>
          <a:ln w="101600" algn="ctr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燕尾形 11"/>
          <p:cNvSpPr/>
          <p:nvPr/>
        </p:nvSpPr>
        <p:spPr>
          <a:xfrm>
            <a:off x="971600" y="164638"/>
            <a:ext cx="3371800" cy="67207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关系的表示方法</a:t>
            </a:r>
            <a:endParaRPr lang="zh-CN" altLang="en-US" sz="28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4343400" y="1676400"/>
                <a:ext cx="2061911" cy="1170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/>
                        </a:rPr>
                        <m:t>𝑩</m:t>
                      </m:r>
                      <m:r>
                        <a:rPr lang="en-US" altLang="zh-CN" sz="2800" b="1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800" b="1" i="1" smtClean="0">
                                    <a:latin typeface="Cambria Math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1676400"/>
                <a:ext cx="2061911" cy="117006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1295400" y="1066800"/>
                <a:ext cx="2063706" cy="17972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/>
                        </a:rPr>
                        <m:t>𝑨</m:t>
                      </m:r>
                      <m:r>
                        <a:rPr lang="en-US" altLang="zh-CN" sz="28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800" i="1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800" i="1">
                                    <a:latin typeface="Cambria Math"/>
                                  </a:rPr>
                                  <m:t>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i="1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800" i="1">
                                    <a:latin typeface="Cambria Math"/>
                                  </a:rPr>
                                  <m:t>𝟑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i="1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800" i="1">
                                    <a:latin typeface="Cambria Math"/>
                                  </a:rPr>
                                  <m:t>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1066800"/>
                <a:ext cx="2063706" cy="179722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 animBg="1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827088" y="990600"/>
            <a:ext cx="2754312" cy="437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8F6E2"/>
                </a:solidFill>
              </a14:hiddenFill>
            </a:ext>
            <a:ext uri="{91240B29-F687-4F45-9708-019B960494DF}">
              <a14:hiddenLine xmlns:a14="http://schemas.microsoft.com/office/drawing/2010/main" w="25400">
                <a:pattFill prst="lgConfetti">
                  <a:fgClr>
                    <a:srgbClr val="D9B28B"/>
                  </a:fgClr>
                  <a:bgClr>
                    <a:srgbClr val="FFFFFF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buClrTx/>
              <a:buSzTx/>
              <a:buFontTx/>
              <a:buNone/>
            </a:pPr>
            <a:r>
              <a:rPr kumimoji="1"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3.</a:t>
            </a:r>
            <a:r>
              <a:rPr kumimoji="1"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矩阵表示法</a:t>
            </a:r>
            <a:endParaRPr kumimoji="1" lang="zh-CN" altLang="en-US" sz="2800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Box 7"/>
              <p:cNvSpPr txBox="1">
                <a:spLocks noChangeArrowheads="1"/>
              </p:cNvSpPr>
              <p:nvPr/>
            </p:nvSpPr>
            <p:spPr bwMode="auto">
              <a:xfrm>
                <a:off x="762000" y="1524000"/>
                <a:ext cx="7772400" cy="6583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itchFamily="18" charset="2"/>
                  <a:buChar char="¡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itchFamily="2" charset="2"/>
                  <a:buChar char="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itchFamily="2" charset="2"/>
                  <a:buChar char="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ct val="0"/>
                  </a:spcBef>
                  <a:buClrTx/>
                  <a:buSzTx/>
                  <a:buFont typeface="Wingdings 2" pitchFamily="18" charset="2"/>
                  <a:buNone/>
                </a:pPr>
                <a:r>
                  <a:rPr kumimoji="1" lang="zh-CN" altLang="en-US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关系</a:t>
                </a:r>
                <a:r>
                  <a:rPr kumimoji="1" lang="en-US" altLang="zh-CN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R</a:t>
                </a:r>
                <a:r>
                  <a:rPr kumimoji="1" lang="zh-CN" altLang="en-US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可以用关系矩阵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1" i="1" smtClean="0">
                            <a:latin typeface="Cambria Math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𝑴</m:t>
                        </m:r>
                      </m:e>
                      <m:sub>
                        <m:r>
                          <a:rPr kumimoji="1" lang="en-US" altLang="zh-CN" sz="2800" b="1" i="1" smtClean="0">
                            <a:latin typeface="Cambria Math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𝑹</m:t>
                        </m:r>
                      </m:sub>
                    </m:sSub>
                    <m:r>
                      <a:rPr kumimoji="1" lang="en-US" altLang="zh-CN" sz="2800" b="1" i="1" smtClean="0">
                        <a:latin typeface="Cambria Math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800" b="1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1" i="1" smtClean="0">
                            <a:latin typeface="Cambria Math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sz="2800" b="1" i="1" smtClean="0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b="1" i="1" smtClean="0">
                                <a:latin typeface="Cambria Math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kumimoji="1" lang="en-US" altLang="zh-CN" sz="2800" b="1" i="1" smtClean="0">
                                <a:latin typeface="Cambria Math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𝒊𝒋</m:t>
                            </m:r>
                          </m:sub>
                        </m:sSub>
                        <m:r>
                          <a:rPr kumimoji="1" lang="en-US" altLang="zh-CN" sz="2800" b="1" i="1" smtClean="0">
                            <a:latin typeface="Cambria Math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b>
                        <m:r>
                          <a:rPr kumimoji="1" lang="en-US" altLang="zh-CN" sz="2800" b="1" i="1" smtClean="0">
                            <a:latin typeface="Cambria Math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𝒎</m:t>
                        </m:r>
                        <m:r>
                          <a:rPr kumimoji="1" lang="en-US" altLang="zh-CN" sz="2800" b="1" i="1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kumimoji="1" lang="en-US" altLang="zh-CN" sz="2800" b="1" i="1" smtClean="0">
                            <a:latin typeface="Cambria Math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kumimoji="1" lang="zh-CN" altLang="en-US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 表示。</a:t>
                </a:r>
                <a:endParaRPr lang="en-US" altLang="zh-CN" sz="2800" b="0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1524000"/>
                <a:ext cx="7772400" cy="658322"/>
              </a:xfrm>
              <a:prstGeom prst="rect">
                <a:avLst/>
              </a:prstGeom>
              <a:blipFill rotWithShape="1">
                <a:blip r:embed="rId1"/>
                <a:stretch>
                  <a:fillRect l="-1569" b="-1666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7" name="Line 12"/>
          <p:cNvSpPr>
            <a:spLocks noChangeShapeType="1"/>
          </p:cNvSpPr>
          <p:nvPr/>
        </p:nvSpPr>
        <p:spPr bwMode="auto">
          <a:xfrm>
            <a:off x="6248400" y="2028825"/>
            <a:ext cx="0" cy="838200"/>
          </a:xfrm>
          <a:prstGeom prst="line">
            <a:avLst/>
          </a:prstGeom>
          <a:noFill/>
          <a:ln w="63500">
            <a:solidFill>
              <a:srgbClr val="FF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Line 13"/>
          <p:cNvSpPr>
            <a:spLocks noChangeShapeType="1"/>
          </p:cNvSpPr>
          <p:nvPr/>
        </p:nvSpPr>
        <p:spPr bwMode="auto">
          <a:xfrm>
            <a:off x="6705600" y="2057399"/>
            <a:ext cx="0" cy="809625"/>
          </a:xfrm>
          <a:prstGeom prst="line">
            <a:avLst/>
          </a:prstGeom>
          <a:noFill/>
          <a:ln w="63500">
            <a:solidFill>
              <a:srgbClr val="339966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燕尾形 9"/>
          <p:cNvSpPr/>
          <p:nvPr/>
        </p:nvSpPr>
        <p:spPr>
          <a:xfrm>
            <a:off x="971600" y="164638"/>
            <a:ext cx="3371800" cy="67207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矩阵表示法</a:t>
            </a:r>
            <a:endParaRPr lang="zh-CN" altLang="en-US" sz="28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2895600" y="2743200"/>
                <a:ext cx="3087961" cy="15340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/>
                            </a:rPr>
                            <m:t>𝒊𝒋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8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𝑹</m:t>
                                </m:r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zh-CN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𝒋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800" b="1" i="1">
                                        <a:latin typeface="Cambria Math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altLang="zh-CN" sz="2800" b="1" i="1">
                                    <a:latin typeface="Cambria Math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altLang="zh-CN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n-US" altLang="zh-CN" sz="2800" b="1" i="1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2800" b="1" i="1">
                                    <a:latin typeface="Cambria Math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sz="2800" b="1" i="1">
                                        <a:latin typeface="Cambria Math"/>
                                      </a:rPr>
                                      <m:t>𝒋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2743200"/>
                <a:ext cx="3087961" cy="153407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5791200" y="2590800"/>
                <a:ext cx="748538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latin typeface="Cambria Math"/>
                            </a:rPr>
                            <m:t>𝑨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2590800"/>
                <a:ext cx="748538" cy="73866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6400800" y="2590800"/>
                <a:ext cx="770980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latin typeface="Cambria Math"/>
                            </a:rPr>
                            <m:t>𝑩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2590800"/>
                <a:ext cx="770980" cy="73866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4" name="爆炸形 2 13"/>
          <p:cNvSpPr/>
          <p:nvPr/>
        </p:nvSpPr>
        <p:spPr>
          <a:xfrm>
            <a:off x="6165469" y="164638"/>
            <a:ext cx="1530731" cy="1263005"/>
          </a:xfrm>
          <a:prstGeom prst="irregularSeal2">
            <a:avLst/>
          </a:prstGeom>
          <a:gradFill>
            <a:gsLst>
              <a:gs pos="0">
                <a:srgbClr val="A603AB"/>
              </a:gs>
              <a:gs pos="21001">
                <a:srgbClr val="0819FB"/>
              </a:gs>
              <a:gs pos="35001">
                <a:srgbClr val="1A8D48"/>
              </a:gs>
              <a:gs pos="52000">
                <a:srgbClr val="FFFF00"/>
              </a:gs>
              <a:gs pos="73000">
                <a:srgbClr val="EE3F17"/>
              </a:gs>
              <a:gs pos="88000">
                <a:srgbClr val="E81766"/>
              </a:gs>
              <a:gs pos="100000">
                <a:srgbClr val="A603A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/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381000" y="838200"/>
            <a:ext cx="8915400" cy="16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例</a:t>
            </a: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：对于</a:t>
            </a: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A={</a:t>
            </a: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王一</a:t>
            </a: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</a:t>
            </a: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李二</a:t>
            </a: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</a:t>
            </a: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丁三</a:t>
            </a: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}</a:t>
            </a: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到</a:t>
            </a: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B={1, 2, 3, 4}</a:t>
            </a: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的关系</a:t>
            </a: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R={(</a:t>
            </a: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王一</a:t>
            </a: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,1),(</a:t>
            </a: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李二</a:t>
            </a: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,2),(</a:t>
            </a: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丁三</a:t>
            </a: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,3)}</a:t>
            </a: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，求关系矩阵？</a:t>
            </a:r>
            <a:endParaRPr kumimoji="1" lang="zh-CN" altLang="en-US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2074198" y="1676400"/>
            <a:ext cx="3031202" cy="0"/>
          </a:xfrm>
          <a:prstGeom prst="line">
            <a:avLst/>
          </a:prstGeom>
          <a:noFill/>
          <a:ln w="63500">
            <a:solidFill>
              <a:srgbClr val="FF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5791200" y="1676400"/>
            <a:ext cx="1524000" cy="0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Object 10"/>
          <p:cNvGraphicFramePr>
            <a:graphicFrameLocks noChangeAspect="1"/>
          </p:cNvGraphicFramePr>
          <p:nvPr/>
        </p:nvGraphicFramePr>
        <p:xfrm>
          <a:off x="1525588" y="2971800"/>
          <a:ext cx="4740275" cy="2681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58" name="公式" r:id="rId1" imgW="1257300" imgH="711200" progId="Equation.3">
                  <p:embed/>
                </p:oleObj>
              </mc:Choice>
              <mc:Fallback>
                <p:oleObj name="公式" r:id="rId1" imgW="1257300" imgH="711200" progId="Equation.3">
                  <p:embed/>
                  <p:pic>
                    <p:nvPicPr>
                      <p:cNvPr id="0" name="图片 1138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588" y="2971800"/>
                        <a:ext cx="4740275" cy="2681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Line 12"/>
          <p:cNvSpPr>
            <a:spLocks noChangeShapeType="1"/>
          </p:cNvSpPr>
          <p:nvPr/>
        </p:nvSpPr>
        <p:spPr bwMode="auto">
          <a:xfrm>
            <a:off x="152400" y="2514600"/>
            <a:ext cx="533400" cy="0"/>
          </a:xfrm>
          <a:prstGeom prst="line">
            <a:avLst/>
          </a:prstGeom>
          <a:noFill/>
          <a:ln w="63500">
            <a:solidFill>
              <a:srgbClr val="FFFF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3293398" y="3200400"/>
            <a:ext cx="36420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FF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endParaRPr lang="en-US" altLang="zh-CN" sz="2800">
              <a:solidFill>
                <a:srgbClr val="FF0066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4055398" y="3200400"/>
            <a:ext cx="36420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0</a:t>
            </a:r>
            <a:endParaRPr lang="en-US" altLang="zh-CN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Text Box 15"/>
          <p:cNvSpPr txBox="1">
            <a:spLocks noChangeArrowheads="1"/>
          </p:cNvSpPr>
          <p:nvPr/>
        </p:nvSpPr>
        <p:spPr bwMode="auto">
          <a:xfrm>
            <a:off x="4741198" y="3200400"/>
            <a:ext cx="36420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0</a:t>
            </a:r>
            <a:endParaRPr lang="en-US" altLang="zh-CN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5426998" y="3200400"/>
            <a:ext cx="36420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0</a:t>
            </a:r>
            <a:endParaRPr lang="en-US" altLang="zh-CN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Text Box 17"/>
          <p:cNvSpPr txBox="1">
            <a:spLocks noChangeArrowheads="1"/>
          </p:cNvSpPr>
          <p:nvPr/>
        </p:nvSpPr>
        <p:spPr bwMode="auto">
          <a:xfrm>
            <a:off x="3219450" y="3810000"/>
            <a:ext cx="36420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0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4038600" y="3810000"/>
            <a:ext cx="36420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FF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endParaRPr lang="en-US" altLang="zh-CN" sz="2800">
              <a:solidFill>
                <a:srgbClr val="FF0066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Text Box 19"/>
          <p:cNvSpPr txBox="1">
            <a:spLocks noChangeArrowheads="1"/>
          </p:cNvSpPr>
          <p:nvPr/>
        </p:nvSpPr>
        <p:spPr bwMode="auto">
          <a:xfrm>
            <a:off x="4724400" y="3810000"/>
            <a:ext cx="36420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0</a:t>
            </a:r>
            <a:endParaRPr lang="en-US" altLang="zh-CN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Text Box 20"/>
          <p:cNvSpPr txBox="1">
            <a:spLocks noChangeArrowheads="1"/>
          </p:cNvSpPr>
          <p:nvPr/>
        </p:nvSpPr>
        <p:spPr bwMode="auto">
          <a:xfrm>
            <a:off x="5486400" y="3810000"/>
            <a:ext cx="36420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0</a:t>
            </a:r>
            <a:endParaRPr lang="en-US" altLang="zh-CN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Text Box 21"/>
          <p:cNvSpPr txBox="1">
            <a:spLocks noChangeArrowheads="1"/>
          </p:cNvSpPr>
          <p:nvPr/>
        </p:nvSpPr>
        <p:spPr bwMode="auto">
          <a:xfrm>
            <a:off x="3276600" y="4648200"/>
            <a:ext cx="36420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0</a:t>
            </a:r>
            <a:endParaRPr lang="en-US" altLang="zh-CN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Text Box 22"/>
          <p:cNvSpPr txBox="1">
            <a:spLocks noChangeArrowheads="1"/>
          </p:cNvSpPr>
          <p:nvPr/>
        </p:nvSpPr>
        <p:spPr bwMode="auto">
          <a:xfrm>
            <a:off x="4114800" y="4648200"/>
            <a:ext cx="36420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0</a:t>
            </a:r>
            <a:endParaRPr lang="en-US" altLang="zh-CN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Text Box 23"/>
          <p:cNvSpPr txBox="1">
            <a:spLocks noChangeArrowheads="1"/>
          </p:cNvSpPr>
          <p:nvPr/>
        </p:nvSpPr>
        <p:spPr bwMode="auto">
          <a:xfrm>
            <a:off x="4800600" y="4648200"/>
            <a:ext cx="36420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FF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endParaRPr lang="en-US" altLang="zh-CN" sz="2800">
              <a:solidFill>
                <a:srgbClr val="FF0066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Text Box 24"/>
          <p:cNvSpPr txBox="1">
            <a:spLocks noChangeArrowheads="1"/>
          </p:cNvSpPr>
          <p:nvPr/>
        </p:nvSpPr>
        <p:spPr bwMode="auto">
          <a:xfrm>
            <a:off x="5562600" y="4572000"/>
            <a:ext cx="36420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0</a:t>
            </a:r>
            <a:endParaRPr lang="en-US" altLang="zh-CN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0" name="Group 28"/>
          <p:cNvGrpSpPr/>
          <p:nvPr/>
        </p:nvGrpSpPr>
        <p:grpSpPr bwMode="auto">
          <a:xfrm>
            <a:off x="3276600" y="3200400"/>
            <a:ext cx="2057400" cy="2057400"/>
            <a:chOff x="2064" y="2016"/>
            <a:chExt cx="1296" cy="1296"/>
          </a:xfrm>
        </p:grpSpPr>
        <p:sp>
          <p:nvSpPr>
            <p:cNvPr id="21" name="Oval 25"/>
            <p:cNvSpPr>
              <a:spLocks noChangeArrowheads="1"/>
            </p:cNvSpPr>
            <p:nvPr/>
          </p:nvSpPr>
          <p:spPr bwMode="auto">
            <a:xfrm>
              <a:off x="2064" y="2016"/>
              <a:ext cx="336" cy="384"/>
            </a:xfrm>
            <a:prstGeom prst="ellipse">
              <a:avLst/>
            </a:prstGeom>
            <a:noFill/>
            <a:ln w="63500">
              <a:solidFill>
                <a:srgbClr val="FF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800" b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Oval 26"/>
            <p:cNvSpPr>
              <a:spLocks noChangeArrowheads="1"/>
            </p:cNvSpPr>
            <p:nvPr/>
          </p:nvSpPr>
          <p:spPr bwMode="auto">
            <a:xfrm>
              <a:off x="2496" y="2400"/>
              <a:ext cx="336" cy="336"/>
            </a:xfrm>
            <a:prstGeom prst="ellipse">
              <a:avLst/>
            </a:prstGeom>
            <a:noFill/>
            <a:ln w="63500">
              <a:solidFill>
                <a:srgbClr val="FF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800" b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Oval 27"/>
            <p:cNvSpPr>
              <a:spLocks noChangeArrowheads="1"/>
            </p:cNvSpPr>
            <p:nvPr/>
          </p:nvSpPr>
          <p:spPr bwMode="auto">
            <a:xfrm>
              <a:off x="2976" y="2880"/>
              <a:ext cx="384" cy="432"/>
            </a:xfrm>
            <a:prstGeom prst="ellipse">
              <a:avLst/>
            </a:prstGeom>
            <a:noFill/>
            <a:ln w="63500">
              <a:solidFill>
                <a:srgbClr val="FF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800" b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燕尾形 24"/>
          <p:cNvSpPr/>
          <p:nvPr/>
        </p:nvSpPr>
        <p:spPr>
          <a:xfrm>
            <a:off x="971600" y="164638"/>
            <a:ext cx="1924000" cy="67207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练习</a:t>
            </a:r>
            <a:endParaRPr lang="zh-CN" altLang="en-US" sz="28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4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8" grpId="1"/>
      <p:bldP spid="18" grpId="2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898917" y="867894"/>
            <a:ext cx="6492483" cy="1341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X={1,2,3,4}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R={(</a:t>
            </a:r>
            <a:r>
              <a:rPr lang="en-US" altLang="zh-CN" sz="28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)|</a:t>
            </a:r>
            <a:r>
              <a:rPr lang="en-US" altLang="zh-CN" sz="28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x,y∈X,x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&gt;y},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4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求关系矩阵。 </a:t>
            </a:r>
            <a:endParaRPr lang="zh-CN" altLang="en-US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715965" y="2286000"/>
            <a:ext cx="728503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解：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R={(2,1),(3,1),(3,2),(4,1),(4,2),(4,3)}</a:t>
            </a: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0" y="2602469"/>
            <a:ext cx="184731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7" name="Object 10"/>
          <p:cNvGraphicFramePr>
            <a:graphicFrameLocks noChangeAspect="1"/>
          </p:cNvGraphicFramePr>
          <p:nvPr/>
        </p:nvGraphicFramePr>
        <p:xfrm>
          <a:off x="2286000" y="3048000"/>
          <a:ext cx="4038600" cy="285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82" name="公式" r:id="rId1" imgW="1295400" imgH="914400" progId="Equation.3">
                  <p:embed/>
                </p:oleObj>
              </mc:Choice>
              <mc:Fallback>
                <p:oleObj name="公式" r:id="rId1" imgW="1295400" imgH="914400" progId="Equation.3">
                  <p:embed/>
                  <p:pic>
                    <p:nvPicPr>
                      <p:cNvPr id="0" name="图片 1148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048000"/>
                        <a:ext cx="4038600" cy="285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20"/>
          <p:cNvGrpSpPr/>
          <p:nvPr/>
        </p:nvGrpSpPr>
        <p:grpSpPr bwMode="auto">
          <a:xfrm>
            <a:off x="3338515" y="2590801"/>
            <a:ext cx="2757488" cy="3255963"/>
            <a:chOff x="2103" y="1632"/>
            <a:chExt cx="1737" cy="2051"/>
          </a:xfrm>
        </p:grpSpPr>
        <p:sp>
          <p:nvSpPr>
            <p:cNvPr id="9" name="Text Box 12"/>
            <p:cNvSpPr txBox="1">
              <a:spLocks noChangeArrowheads="1"/>
            </p:cNvSpPr>
            <p:nvPr/>
          </p:nvSpPr>
          <p:spPr bwMode="auto">
            <a:xfrm>
              <a:off x="2103" y="1968"/>
              <a:ext cx="221" cy="4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8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1</a:t>
              </a:r>
              <a:endParaRPr lang="en-US" altLang="zh-CN" sz="280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10" name="Text Box 13"/>
            <p:cNvSpPr txBox="1">
              <a:spLocks noChangeArrowheads="1"/>
            </p:cNvSpPr>
            <p:nvPr/>
          </p:nvSpPr>
          <p:spPr bwMode="auto">
            <a:xfrm>
              <a:off x="2112" y="2400"/>
              <a:ext cx="221" cy="4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8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2</a:t>
              </a:r>
              <a:endParaRPr lang="en-US" altLang="zh-CN" sz="28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11" name="Text Box 14"/>
            <p:cNvSpPr txBox="1">
              <a:spLocks noChangeArrowheads="1"/>
            </p:cNvSpPr>
            <p:nvPr/>
          </p:nvSpPr>
          <p:spPr bwMode="auto">
            <a:xfrm>
              <a:off x="2103" y="2831"/>
              <a:ext cx="221" cy="4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8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3</a:t>
              </a:r>
              <a:endParaRPr lang="en-US" altLang="zh-CN" sz="280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12" name="Text Box 15"/>
            <p:cNvSpPr txBox="1">
              <a:spLocks noChangeArrowheads="1"/>
            </p:cNvSpPr>
            <p:nvPr/>
          </p:nvSpPr>
          <p:spPr bwMode="auto">
            <a:xfrm>
              <a:off x="2112" y="3216"/>
              <a:ext cx="221" cy="4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8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4</a:t>
              </a:r>
              <a:endParaRPr lang="en-US" altLang="zh-CN" sz="280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13" name="Text Box 16"/>
            <p:cNvSpPr txBox="1">
              <a:spLocks noChangeArrowheads="1"/>
            </p:cNvSpPr>
            <p:nvPr/>
          </p:nvSpPr>
          <p:spPr bwMode="auto">
            <a:xfrm>
              <a:off x="2314" y="1632"/>
              <a:ext cx="221" cy="4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8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1</a:t>
              </a:r>
              <a:endParaRPr lang="en-US" altLang="zh-CN" sz="28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14" name="Text Box 17"/>
            <p:cNvSpPr txBox="1">
              <a:spLocks noChangeArrowheads="1"/>
            </p:cNvSpPr>
            <p:nvPr/>
          </p:nvSpPr>
          <p:spPr bwMode="auto">
            <a:xfrm>
              <a:off x="2757" y="1632"/>
              <a:ext cx="530" cy="4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8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2</a:t>
              </a:r>
              <a:endParaRPr lang="en-US" altLang="zh-CN" sz="280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15" name="Text Box 18"/>
            <p:cNvSpPr txBox="1">
              <a:spLocks noChangeArrowheads="1"/>
            </p:cNvSpPr>
            <p:nvPr/>
          </p:nvSpPr>
          <p:spPr bwMode="auto">
            <a:xfrm>
              <a:off x="3189" y="1632"/>
              <a:ext cx="221" cy="4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8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3</a:t>
              </a:r>
              <a:endParaRPr lang="en-US" altLang="zh-CN" sz="280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16" name="Text Box 19"/>
            <p:cNvSpPr txBox="1">
              <a:spLocks noChangeArrowheads="1"/>
            </p:cNvSpPr>
            <p:nvPr/>
          </p:nvSpPr>
          <p:spPr bwMode="auto">
            <a:xfrm>
              <a:off x="3619" y="1632"/>
              <a:ext cx="221" cy="4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8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4</a:t>
              </a:r>
              <a:endParaRPr lang="en-US" altLang="zh-CN" sz="280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18" name="燕尾形 17"/>
          <p:cNvSpPr/>
          <p:nvPr/>
        </p:nvSpPr>
        <p:spPr>
          <a:xfrm>
            <a:off x="971600" y="164638"/>
            <a:ext cx="1924000" cy="67207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练习</a:t>
            </a:r>
            <a:endParaRPr lang="zh-CN" altLang="en-US" sz="28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838200" y="1447800"/>
            <a:ext cx="7924800" cy="2308324"/>
          </a:xfrm>
          <a:prstGeom prst="rect">
            <a:avLst/>
          </a:prstGeom>
          <a:solidFill>
            <a:srgbClr val="EDFBFA"/>
          </a:solidFill>
          <a:ln w="12700">
            <a:solidFill>
              <a:srgbClr val="339966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r>
              <a:rPr kumimoji="1" lang="zh-CN" altLang="en-US" dirty="0">
                <a:solidFill>
                  <a:srgbClr val="8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关系</a:t>
            </a:r>
            <a:r>
              <a:rPr kumimoji="1" lang="en-US" altLang="zh-CN" dirty="0">
                <a:solidFill>
                  <a:srgbClr val="8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</a:t>
            </a:r>
            <a:r>
              <a:rPr kumimoji="1" lang="zh-CN" altLang="en-US" dirty="0">
                <a:solidFill>
                  <a:srgbClr val="8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的图表示：     </a:t>
            </a:r>
            <a:r>
              <a:rPr kumimoji="1" lang="zh-CN" altLang="en-US" b="0" dirty="0">
                <a:solidFill>
                  <a:srgbClr val="FFCC99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endParaRPr kumimoji="1" lang="zh-CN" altLang="en-US" dirty="0">
              <a:solidFill>
                <a:srgbClr val="80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r>
              <a:rPr kumimoji="1"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用小圆点表示集合</a:t>
            </a:r>
            <a:r>
              <a:rPr kumimoji="1"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kumimoji="1"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、</a:t>
            </a:r>
            <a:r>
              <a:rPr kumimoji="1"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kumimoji="1"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中的元素；</a:t>
            </a:r>
            <a:endParaRPr kumimoji="1" lang="zh-CN" altLang="en-US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r>
              <a:rPr kumimoji="1"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若</a:t>
            </a:r>
            <a:r>
              <a:rPr kumimoji="1" lang="en-US" altLang="zh-CN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aRb</a:t>
            </a:r>
            <a:r>
              <a:rPr kumimoji="1"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，则画一条从</a:t>
            </a:r>
            <a:r>
              <a:rPr kumimoji="1"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kumimoji="1"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指向</a:t>
            </a:r>
            <a:r>
              <a:rPr kumimoji="1"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kumimoji="1"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</a:t>
            </a:r>
            <a:r>
              <a:rPr kumimoji="1"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有向边</a:t>
            </a:r>
            <a:r>
              <a:rPr kumimoji="1"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弧</a:t>
            </a:r>
            <a:r>
              <a:rPr kumimoji="1"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endParaRPr kumimoji="1" lang="en-US" altLang="zh-CN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971600" y="164638"/>
            <a:ext cx="3371800" cy="67207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图表示法</a:t>
            </a:r>
            <a:endParaRPr lang="zh-CN" altLang="en-US" sz="28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" name="爆炸形 2 6"/>
          <p:cNvSpPr/>
          <p:nvPr/>
        </p:nvSpPr>
        <p:spPr>
          <a:xfrm>
            <a:off x="5715000" y="164638"/>
            <a:ext cx="1530731" cy="1263005"/>
          </a:xfrm>
          <a:prstGeom prst="irregularSeal2">
            <a:avLst/>
          </a:prstGeom>
          <a:gradFill>
            <a:gsLst>
              <a:gs pos="0">
                <a:srgbClr val="A603AB"/>
              </a:gs>
              <a:gs pos="21001">
                <a:srgbClr val="0819FB"/>
              </a:gs>
              <a:gs pos="35001">
                <a:srgbClr val="1A8D48"/>
              </a:gs>
              <a:gs pos="52000">
                <a:srgbClr val="FFFF00"/>
              </a:gs>
              <a:gs pos="73000">
                <a:srgbClr val="EE3F17"/>
              </a:gs>
              <a:gs pos="88000">
                <a:srgbClr val="E81766"/>
              </a:gs>
              <a:gs pos="100000">
                <a:srgbClr val="A603A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7"/>
          <p:cNvSpPr>
            <a:spLocks noChangeArrowheads="1"/>
          </p:cNvSpPr>
          <p:nvPr/>
        </p:nvSpPr>
        <p:spPr bwMode="auto">
          <a:xfrm>
            <a:off x="3340100" y="3124200"/>
            <a:ext cx="146050" cy="153988"/>
          </a:xfrm>
          <a:prstGeom prst="ellipse">
            <a:avLst/>
          </a:prstGeom>
          <a:noFill/>
          <a:ln w="22225">
            <a:solidFill>
              <a:srgbClr val="008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800" b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Oval 8"/>
          <p:cNvSpPr>
            <a:spLocks noChangeArrowheads="1"/>
          </p:cNvSpPr>
          <p:nvPr/>
        </p:nvSpPr>
        <p:spPr bwMode="auto">
          <a:xfrm>
            <a:off x="3354388" y="3879850"/>
            <a:ext cx="131762" cy="158750"/>
          </a:xfrm>
          <a:prstGeom prst="ellipse">
            <a:avLst/>
          </a:prstGeom>
          <a:noFill/>
          <a:ln w="22225">
            <a:solidFill>
              <a:srgbClr val="008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800" b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Oval 9"/>
          <p:cNvSpPr>
            <a:spLocks noChangeArrowheads="1"/>
          </p:cNvSpPr>
          <p:nvPr/>
        </p:nvSpPr>
        <p:spPr bwMode="auto">
          <a:xfrm>
            <a:off x="3368675" y="4718050"/>
            <a:ext cx="117475" cy="158750"/>
          </a:xfrm>
          <a:prstGeom prst="ellipse">
            <a:avLst/>
          </a:prstGeom>
          <a:noFill/>
          <a:ln w="22225">
            <a:solidFill>
              <a:srgbClr val="008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800" b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Oval 10"/>
          <p:cNvSpPr>
            <a:spLocks noChangeArrowheads="1"/>
          </p:cNvSpPr>
          <p:nvPr/>
        </p:nvSpPr>
        <p:spPr bwMode="auto">
          <a:xfrm>
            <a:off x="5772150" y="3048000"/>
            <a:ext cx="152400" cy="173038"/>
          </a:xfrm>
          <a:prstGeom prst="ellipse">
            <a:avLst/>
          </a:prstGeom>
          <a:noFill/>
          <a:ln w="22225">
            <a:solidFill>
              <a:srgbClr val="008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800" b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Oval 11"/>
          <p:cNvSpPr>
            <a:spLocks noChangeArrowheads="1"/>
          </p:cNvSpPr>
          <p:nvPr/>
        </p:nvSpPr>
        <p:spPr bwMode="auto">
          <a:xfrm>
            <a:off x="5786438" y="3800475"/>
            <a:ext cx="138112" cy="161925"/>
          </a:xfrm>
          <a:prstGeom prst="ellipse">
            <a:avLst/>
          </a:prstGeom>
          <a:noFill/>
          <a:ln w="22225">
            <a:solidFill>
              <a:srgbClr val="008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800" b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Oval 12"/>
          <p:cNvSpPr>
            <a:spLocks noChangeArrowheads="1"/>
          </p:cNvSpPr>
          <p:nvPr/>
        </p:nvSpPr>
        <p:spPr bwMode="auto">
          <a:xfrm>
            <a:off x="5772150" y="4343400"/>
            <a:ext cx="152400" cy="152400"/>
          </a:xfrm>
          <a:prstGeom prst="ellipse">
            <a:avLst/>
          </a:prstGeom>
          <a:noFill/>
          <a:ln w="22225">
            <a:solidFill>
              <a:srgbClr val="008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800" b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Oval 13"/>
          <p:cNvSpPr>
            <a:spLocks noChangeArrowheads="1"/>
          </p:cNvSpPr>
          <p:nvPr/>
        </p:nvSpPr>
        <p:spPr bwMode="auto">
          <a:xfrm>
            <a:off x="5772150" y="4800600"/>
            <a:ext cx="152400" cy="152400"/>
          </a:xfrm>
          <a:prstGeom prst="ellipse">
            <a:avLst/>
          </a:prstGeom>
          <a:noFill/>
          <a:ln w="22225">
            <a:solidFill>
              <a:srgbClr val="008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800" b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114550" y="2895600"/>
            <a:ext cx="9302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王一</a:t>
            </a:r>
            <a:endParaRPr kumimoji="1" lang="zh-CN" altLang="en-US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Text Box 18"/>
          <p:cNvSpPr txBox="1">
            <a:spLocks noChangeArrowheads="1"/>
          </p:cNvSpPr>
          <p:nvPr/>
        </p:nvSpPr>
        <p:spPr bwMode="auto">
          <a:xfrm>
            <a:off x="2114550" y="3702050"/>
            <a:ext cx="100965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李二</a:t>
            </a:r>
            <a:endParaRPr kumimoji="1" lang="zh-CN" altLang="en-US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Text Box 19"/>
          <p:cNvSpPr txBox="1">
            <a:spLocks noChangeArrowheads="1"/>
          </p:cNvSpPr>
          <p:nvPr/>
        </p:nvSpPr>
        <p:spPr bwMode="auto">
          <a:xfrm>
            <a:off x="2036763" y="4540250"/>
            <a:ext cx="108743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丁三</a:t>
            </a:r>
            <a:endParaRPr kumimoji="1" lang="zh-CN" altLang="en-US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Text Box 20"/>
          <p:cNvSpPr txBox="1">
            <a:spLocks noChangeArrowheads="1"/>
          </p:cNvSpPr>
          <p:nvPr/>
        </p:nvSpPr>
        <p:spPr bwMode="auto">
          <a:xfrm>
            <a:off x="6000750" y="2743200"/>
            <a:ext cx="4984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endParaRPr kumimoji="1" lang="en-US" altLang="zh-CN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Text Box 21"/>
          <p:cNvSpPr txBox="1">
            <a:spLocks noChangeArrowheads="1"/>
          </p:cNvSpPr>
          <p:nvPr/>
        </p:nvSpPr>
        <p:spPr bwMode="auto">
          <a:xfrm>
            <a:off x="6054725" y="3417888"/>
            <a:ext cx="4984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endParaRPr kumimoji="1" lang="en-US" altLang="zh-CN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Text Box 22"/>
          <p:cNvSpPr txBox="1">
            <a:spLocks noChangeArrowheads="1"/>
          </p:cNvSpPr>
          <p:nvPr/>
        </p:nvSpPr>
        <p:spPr bwMode="auto">
          <a:xfrm>
            <a:off x="6049963" y="4083050"/>
            <a:ext cx="50006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endParaRPr kumimoji="1" lang="en-US" altLang="zh-CN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Text Box 23"/>
          <p:cNvSpPr txBox="1">
            <a:spLocks noChangeArrowheads="1"/>
          </p:cNvSpPr>
          <p:nvPr/>
        </p:nvSpPr>
        <p:spPr bwMode="auto">
          <a:xfrm>
            <a:off x="5924550" y="4692650"/>
            <a:ext cx="50006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4</a:t>
            </a:r>
            <a:endParaRPr kumimoji="1" lang="en-US" altLang="zh-CN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Rectangle 24"/>
          <p:cNvSpPr>
            <a:spLocks noChangeArrowheads="1"/>
          </p:cNvSpPr>
          <p:nvPr/>
        </p:nvSpPr>
        <p:spPr bwMode="auto">
          <a:xfrm>
            <a:off x="338137" y="990600"/>
            <a:ext cx="8805863" cy="1471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40000"/>
              </a:lnSpc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r>
              <a:rPr kumimoji="1"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例</a:t>
            </a:r>
            <a:r>
              <a:rPr kumimoji="1"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5. </a:t>
            </a:r>
            <a:r>
              <a:rPr kumimoji="1"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对于</a:t>
            </a:r>
            <a:r>
              <a:rPr kumimoji="1"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A={</a:t>
            </a:r>
            <a:r>
              <a:rPr kumimoji="1"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王一</a:t>
            </a:r>
            <a:r>
              <a:rPr kumimoji="1"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</a:t>
            </a:r>
            <a:r>
              <a:rPr kumimoji="1"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李二，丁三</a:t>
            </a:r>
            <a:r>
              <a:rPr kumimoji="1"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}</a:t>
            </a:r>
            <a:r>
              <a:rPr kumimoji="1"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到</a:t>
            </a:r>
            <a:r>
              <a:rPr kumimoji="1"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B={1,2,3, 4}</a:t>
            </a:r>
            <a:r>
              <a:rPr kumimoji="1"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的关系</a:t>
            </a:r>
            <a:r>
              <a:rPr kumimoji="1"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R={(</a:t>
            </a:r>
            <a:r>
              <a:rPr kumimoji="1"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王一</a:t>
            </a:r>
            <a:r>
              <a:rPr kumimoji="1"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,1), (</a:t>
            </a:r>
            <a:r>
              <a:rPr kumimoji="1"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李二，</a:t>
            </a:r>
            <a:r>
              <a:rPr kumimoji="1"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2), (</a:t>
            </a:r>
            <a:r>
              <a:rPr kumimoji="1"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丁三</a:t>
            </a:r>
            <a:r>
              <a:rPr kumimoji="1"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,3)}</a:t>
            </a:r>
            <a:r>
              <a:rPr kumimoji="1"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关系图为：</a:t>
            </a:r>
            <a:endParaRPr kumimoji="1" lang="zh-CN" altLang="en-US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Line 25"/>
          <p:cNvSpPr>
            <a:spLocks noChangeShapeType="1"/>
          </p:cNvSpPr>
          <p:nvPr/>
        </p:nvSpPr>
        <p:spPr bwMode="auto">
          <a:xfrm>
            <a:off x="3486150" y="3200400"/>
            <a:ext cx="2209800" cy="0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Line 26"/>
          <p:cNvSpPr>
            <a:spLocks noChangeShapeType="1"/>
          </p:cNvSpPr>
          <p:nvPr/>
        </p:nvSpPr>
        <p:spPr bwMode="auto">
          <a:xfrm flipV="1">
            <a:off x="3486150" y="3886200"/>
            <a:ext cx="2286000" cy="76200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Line 27"/>
          <p:cNvSpPr>
            <a:spLocks noChangeShapeType="1"/>
          </p:cNvSpPr>
          <p:nvPr/>
        </p:nvSpPr>
        <p:spPr bwMode="auto">
          <a:xfrm flipV="1">
            <a:off x="3486150" y="4419600"/>
            <a:ext cx="2286000" cy="381000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燕尾形 21"/>
          <p:cNvSpPr/>
          <p:nvPr/>
        </p:nvSpPr>
        <p:spPr>
          <a:xfrm>
            <a:off x="971600" y="164638"/>
            <a:ext cx="1924000" cy="67207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练习</a:t>
            </a:r>
            <a:endParaRPr lang="zh-CN" altLang="en-US" sz="28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  <p:bldP spid="14" grpId="0"/>
      <p:bldP spid="15" grpId="0"/>
      <p:bldP spid="16" grpId="0"/>
      <p:bldP spid="18" grpId="0" animBg="1"/>
      <p:bldP spid="19" grpId="0" animBg="1"/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818086" y="1033891"/>
            <a:ext cx="7792514" cy="566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请画出集合</a:t>
            </a: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A={ 1, 2, 3, 4 }</a:t>
            </a: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上的</a:t>
            </a: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3" panose="05040102010807070707" pitchFamily="18" charset="2"/>
              </a:rPr>
              <a:t>≤</a:t>
            </a: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关系的关系图。</a:t>
            </a:r>
            <a:endParaRPr kumimoji="1" lang="zh-CN" altLang="en-US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Text Box 30"/>
          <p:cNvSpPr txBox="1">
            <a:spLocks noChangeArrowheads="1"/>
          </p:cNvSpPr>
          <p:nvPr/>
        </p:nvSpPr>
        <p:spPr bwMode="auto">
          <a:xfrm>
            <a:off x="1056743" y="1679341"/>
            <a:ext cx="6715657" cy="1298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解：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≤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={(1,1),(1,2),(1,3),(1,4),(2,2),(2,3)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endParaRPr lang="zh-CN" altLang="en-US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     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(2,4),(3,3),(3,4),(4,4)}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5" name="Group 37"/>
          <p:cNvGrpSpPr/>
          <p:nvPr/>
        </p:nvGrpSpPr>
        <p:grpSpPr bwMode="auto">
          <a:xfrm>
            <a:off x="2590155" y="3276990"/>
            <a:ext cx="3091507" cy="1752765"/>
            <a:chOff x="1096" y="2508"/>
            <a:chExt cx="2092" cy="1341"/>
          </a:xfrm>
        </p:grpSpPr>
        <p:sp>
          <p:nvSpPr>
            <p:cNvPr id="6" name="Oval 38"/>
            <p:cNvSpPr>
              <a:spLocks noChangeArrowheads="1"/>
            </p:cNvSpPr>
            <p:nvPr/>
          </p:nvSpPr>
          <p:spPr bwMode="auto">
            <a:xfrm>
              <a:off x="1603" y="2810"/>
              <a:ext cx="56" cy="56"/>
            </a:xfrm>
            <a:prstGeom prst="ellipse">
              <a:avLst/>
            </a:prstGeom>
            <a:noFill/>
            <a:ln w="22225">
              <a:solidFill>
                <a:srgbClr val="008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Oval 39"/>
            <p:cNvSpPr>
              <a:spLocks noChangeArrowheads="1"/>
            </p:cNvSpPr>
            <p:nvPr/>
          </p:nvSpPr>
          <p:spPr bwMode="auto">
            <a:xfrm>
              <a:off x="1608" y="3579"/>
              <a:ext cx="56" cy="56"/>
            </a:xfrm>
            <a:prstGeom prst="ellipse">
              <a:avLst/>
            </a:prstGeom>
            <a:noFill/>
            <a:ln w="22225">
              <a:solidFill>
                <a:srgbClr val="008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Oval 40"/>
            <p:cNvSpPr>
              <a:spLocks noChangeArrowheads="1"/>
            </p:cNvSpPr>
            <p:nvPr/>
          </p:nvSpPr>
          <p:spPr bwMode="auto">
            <a:xfrm>
              <a:off x="2661" y="2806"/>
              <a:ext cx="56" cy="56"/>
            </a:xfrm>
            <a:prstGeom prst="ellipse">
              <a:avLst/>
            </a:prstGeom>
            <a:noFill/>
            <a:ln w="22225">
              <a:solidFill>
                <a:srgbClr val="008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Oval 41"/>
            <p:cNvSpPr>
              <a:spLocks noChangeArrowheads="1"/>
            </p:cNvSpPr>
            <p:nvPr/>
          </p:nvSpPr>
          <p:spPr bwMode="auto">
            <a:xfrm>
              <a:off x="2664" y="3581"/>
              <a:ext cx="56" cy="56"/>
            </a:xfrm>
            <a:prstGeom prst="ellipse">
              <a:avLst/>
            </a:prstGeom>
            <a:noFill/>
            <a:ln w="22225">
              <a:solidFill>
                <a:srgbClr val="008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Line 42"/>
            <p:cNvSpPr>
              <a:spLocks noChangeShapeType="1"/>
            </p:cNvSpPr>
            <p:nvPr/>
          </p:nvSpPr>
          <p:spPr bwMode="auto">
            <a:xfrm>
              <a:off x="1639" y="2870"/>
              <a:ext cx="0" cy="692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miter lim="800000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Line 43"/>
            <p:cNvSpPr>
              <a:spLocks noChangeShapeType="1"/>
            </p:cNvSpPr>
            <p:nvPr/>
          </p:nvSpPr>
          <p:spPr bwMode="auto">
            <a:xfrm flipV="1">
              <a:off x="1664" y="2827"/>
              <a:ext cx="985" cy="7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miter lim="800000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Line 44"/>
            <p:cNvSpPr>
              <a:spLocks noChangeShapeType="1"/>
            </p:cNvSpPr>
            <p:nvPr/>
          </p:nvSpPr>
          <p:spPr bwMode="auto">
            <a:xfrm flipV="1">
              <a:off x="1673" y="3612"/>
              <a:ext cx="965" cy="0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miter lim="800000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Text Box 45"/>
            <p:cNvSpPr txBox="1">
              <a:spLocks noChangeArrowheads="1"/>
            </p:cNvSpPr>
            <p:nvPr/>
          </p:nvSpPr>
          <p:spPr bwMode="auto">
            <a:xfrm>
              <a:off x="1148" y="2596"/>
              <a:ext cx="240" cy="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1</a:t>
              </a:r>
              <a:endParaRPr kumimoji="1" lang="en-US" altLang="zh-CN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Text Box 46"/>
            <p:cNvSpPr txBox="1">
              <a:spLocks noChangeArrowheads="1"/>
            </p:cNvSpPr>
            <p:nvPr/>
          </p:nvSpPr>
          <p:spPr bwMode="auto">
            <a:xfrm>
              <a:off x="2948" y="2619"/>
              <a:ext cx="240" cy="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2</a:t>
              </a:r>
              <a:endParaRPr kumimoji="1" lang="en-US" altLang="zh-CN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Text Box 47"/>
            <p:cNvSpPr txBox="1">
              <a:spLocks noChangeArrowheads="1"/>
            </p:cNvSpPr>
            <p:nvPr/>
          </p:nvSpPr>
          <p:spPr bwMode="auto">
            <a:xfrm>
              <a:off x="1096" y="3449"/>
              <a:ext cx="242" cy="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3</a:t>
              </a:r>
              <a:endPara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Text Box 48"/>
            <p:cNvSpPr txBox="1">
              <a:spLocks noChangeArrowheads="1"/>
            </p:cNvSpPr>
            <p:nvPr/>
          </p:nvSpPr>
          <p:spPr bwMode="auto">
            <a:xfrm>
              <a:off x="2943" y="3354"/>
              <a:ext cx="240" cy="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4</a:t>
              </a:r>
              <a:endParaRPr kumimoji="1" lang="en-US" altLang="zh-CN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Line 49"/>
            <p:cNvSpPr>
              <a:spLocks noChangeShapeType="1"/>
            </p:cNvSpPr>
            <p:nvPr/>
          </p:nvSpPr>
          <p:spPr bwMode="auto">
            <a:xfrm>
              <a:off x="1655" y="2851"/>
              <a:ext cx="984" cy="710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miter lim="800000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Line 50"/>
            <p:cNvSpPr>
              <a:spLocks noChangeShapeType="1"/>
            </p:cNvSpPr>
            <p:nvPr/>
          </p:nvSpPr>
          <p:spPr bwMode="auto">
            <a:xfrm flipH="1">
              <a:off x="1664" y="2860"/>
              <a:ext cx="1010" cy="718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miter lim="800000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Line 51"/>
            <p:cNvSpPr>
              <a:spLocks noChangeShapeType="1"/>
            </p:cNvSpPr>
            <p:nvPr/>
          </p:nvSpPr>
          <p:spPr bwMode="auto">
            <a:xfrm>
              <a:off x="2692" y="2877"/>
              <a:ext cx="0" cy="683"/>
            </a:xfrm>
            <a:prstGeom prst="line">
              <a:avLst/>
            </a:prstGeom>
            <a:noFill/>
            <a:ln w="22225">
              <a:solidFill>
                <a:srgbClr val="800080"/>
              </a:solidFill>
              <a:miter lim="800000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Oval 52"/>
            <p:cNvSpPr>
              <a:spLocks noChangeArrowheads="1"/>
            </p:cNvSpPr>
            <p:nvPr/>
          </p:nvSpPr>
          <p:spPr bwMode="auto">
            <a:xfrm>
              <a:off x="1354" y="2508"/>
              <a:ext cx="310" cy="301"/>
            </a:xfrm>
            <a:prstGeom prst="ellipse">
              <a:avLst/>
            </a:prstGeom>
            <a:noFill/>
            <a:ln w="38100">
              <a:solidFill>
                <a:srgbClr val="80008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Line 53"/>
            <p:cNvSpPr>
              <a:spLocks noChangeShapeType="1"/>
            </p:cNvSpPr>
            <p:nvPr/>
          </p:nvSpPr>
          <p:spPr bwMode="auto">
            <a:xfrm>
              <a:off x="1665" y="2683"/>
              <a:ext cx="0" cy="72"/>
            </a:xfrm>
            <a:prstGeom prst="line">
              <a:avLst/>
            </a:prstGeom>
            <a:noFill/>
            <a:ln w="22225">
              <a:solidFill>
                <a:srgbClr val="800080"/>
              </a:solidFill>
              <a:miter lim="800000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Oval 54"/>
            <p:cNvSpPr>
              <a:spLocks noChangeArrowheads="1"/>
            </p:cNvSpPr>
            <p:nvPr/>
          </p:nvSpPr>
          <p:spPr bwMode="auto">
            <a:xfrm>
              <a:off x="1303" y="3499"/>
              <a:ext cx="310" cy="301"/>
            </a:xfrm>
            <a:prstGeom prst="ellipse">
              <a:avLst/>
            </a:prstGeom>
            <a:noFill/>
            <a:ln w="38100">
              <a:solidFill>
                <a:srgbClr val="80008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Oval 55"/>
            <p:cNvSpPr>
              <a:spLocks noChangeArrowheads="1"/>
            </p:cNvSpPr>
            <p:nvPr/>
          </p:nvSpPr>
          <p:spPr bwMode="auto">
            <a:xfrm>
              <a:off x="2630" y="2508"/>
              <a:ext cx="310" cy="301"/>
            </a:xfrm>
            <a:prstGeom prst="ellipse">
              <a:avLst/>
            </a:prstGeom>
            <a:noFill/>
            <a:ln w="38100">
              <a:solidFill>
                <a:srgbClr val="80008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4" name="Oval 56"/>
            <p:cNvSpPr>
              <a:spLocks noChangeArrowheads="1"/>
            </p:cNvSpPr>
            <p:nvPr/>
          </p:nvSpPr>
          <p:spPr bwMode="auto">
            <a:xfrm>
              <a:off x="2695" y="3499"/>
              <a:ext cx="310" cy="301"/>
            </a:xfrm>
            <a:prstGeom prst="ellipse">
              <a:avLst/>
            </a:prstGeom>
            <a:noFill/>
            <a:ln w="38100">
              <a:solidFill>
                <a:srgbClr val="80008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Line 57"/>
            <p:cNvSpPr>
              <a:spLocks noChangeShapeType="1"/>
            </p:cNvSpPr>
            <p:nvPr/>
          </p:nvSpPr>
          <p:spPr bwMode="auto">
            <a:xfrm rot="10800000">
              <a:off x="1612" y="3640"/>
              <a:ext cx="0" cy="72"/>
            </a:xfrm>
            <a:prstGeom prst="line">
              <a:avLst/>
            </a:prstGeom>
            <a:noFill/>
            <a:ln w="22225">
              <a:solidFill>
                <a:srgbClr val="800080"/>
              </a:solidFill>
              <a:miter lim="800000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Line 58"/>
            <p:cNvSpPr>
              <a:spLocks noChangeShapeType="1"/>
            </p:cNvSpPr>
            <p:nvPr/>
          </p:nvSpPr>
          <p:spPr bwMode="auto">
            <a:xfrm rot="5400000">
              <a:off x="2779" y="2763"/>
              <a:ext cx="0" cy="72"/>
            </a:xfrm>
            <a:prstGeom prst="line">
              <a:avLst/>
            </a:prstGeom>
            <a:noFill/>
            <a:ln w="22225">
              <a:solidFill>
                <a:srgbClr val="800080"/>
              </a:solidFill>
              <a:miter lim="800000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Line 59"/>
            <p:cNvSpPr>
              <a:spLocks noChangeShapeType="1"/>
            </p:cNvSpPr>
            <p:nvPr/>
          </p:nvSpPr>
          <p:spPr bwMode="auto">
            <a:xfrm rot="10800000">
              <a:off x="2684" y="3654"/>
              <a:ext cx="0" cy="72"/>
            </a:xfrm>
            <a:prstGeom prst="line">
              <a:avLst/>
            </a:prstGeom>
            <a:noFill/>
            <a:ln w="22225">
              <a:solidFill>
                <a:srgbClr val="800080"/>
              </a:solidFill>
              <a:miter lim="800000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AutoShape 60"/>
          <p:cNvSpPr>
            <a:spLocks noChangeArrowheads="1"/>
          </p:cNvSpPr>
          <p:nvPr/>
        </p:nvSpPr>
        <p:spPr bwMode="auto">
          <a:xfrm>
            <a:off x="6924674" y="3076110"/>
            <a:ext cx="1609725" cy="1371600"/>
          </a:xfrm>
          <a:prstGeom prst="wedgeEllipseCallout">
            <a:avLst>
              <a:gd name="adj1" fmla="val -165273"/>
              <a:gd name="adj2" fmla="val 24884"/>
            </a:avLst>
          </a:prstGeom>
          <a:noFill/>
          <a:ln w="22225" algn="ctr">
            <a:solidFill>
              <a:srgbClr val="9933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A-A</a:t>
            </a:r>
            <a:endParaRPr lang="en-US" altLang="zh-CN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Text Box 61"/>
          <p:cNvSpPr txBox="1">
            <a:spLocks noChangeArrowheads="1"/>
          </p:cNvSpPr>
          <p:nvPr/>
        </p:nvSpPr>
        <p:spPr bwMode="auto">
          <a:xfrm>
            <a:off x="700113" y="3886200"/>
            <a:ext cx="1233487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A-B</a:t>
            </a:r>
            <a:endParaRPr lang="en-US" altLang="zh-CN" sz="280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燕尾形 30"/>
          <p:cNvSpPr/>
          <p:nvPr/>
        </p:nvSpPr>
        <p:spPr>
          <a:xfrm>
            <a:off x="971600" y="164638"/>
            <a:ext cx="1924000" cy="67207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练习</a:t>
            </a:r>
            <a:endParaRPr lang="zh-CN" altLang="en-US" sz="28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4" grpId="0"/>
      <p:bldP spid="28" grpId="0" animBg="1"/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519113" y="990600"/>
            <a:ext cx="8396287" cy="1501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设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A={-2,-1,0,1},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写出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上的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&lt;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关系和恒等关系的关系矩阵、关系图。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0" y="2971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graphicFrame>
        <p:nvGraphicFramePr>
          <p:cNvPr id="5" name="Object 8"/>
          <p:cNvGraphicFramePr>
            <a:graphicFrameLocks noChangeAspect="1"/>
          </p:cNvGraphicFramePr>
          <p:nvPr/>
        </p:nvGraphicFramePr>
        <p:xfrm>
          <a:off x="609600" y="3429000"/>
          <a:ext cx="3505200" cy="248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04" name="公式" r:id="rId1" imgW="1282700" imgH="914400" progId="Equation.3">
                  <p:embed/>
                </p:oleObj>
              </mc:Choice>
              <mc:Fallback>
                <p:oleObj name="公式" r:id="rId1" imgW="1282700" imgH="914400" progId="Equation.3">
                  <p:embed/>
                  <p:pic>
                    <p:nvPicPr>
                      <p:cNvPr id="0" name="图片 1159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3429000"/>
                        <a:ext cx="3505200" cy="248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0" y="2971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457200" y="2514600"/>
            <a:ext cx="8458200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解：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&lt;={(-2,-1),(-2,0),(-2,1),(-1,0),(-1,1),(0,1)}</a:t>
            </a: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AutoShape 13"/>
          <p:cNvSpPr>
            <a:spLocks noChangeArrowheads="1"/>
          </p:cNvSpPr>
          <p:nvPr/>
        </p:nvSpPr>
        <p:spPr bwMode="auto">
          <a:xfrm>
            <a:off x="7924800" y="3808412"/>
            <a:ext cx="1371600" cy="839788"/>
          </a:xfrm>
          <a:prstGeom prst="wedgeEllipseCallout">
            <a:avLst>
              <a:gd name="adj1" fmla="val -70832"/>
              <a:gd name="adj2" fmla="val -135876"/>
            </a:avLst>
          </a:prstGeom>
          <a:solidFill>
            <a:srgbClr val="FFFF00"/>
          </a:solidFill>
          <a:ln w="25400" algn="ctr">
            <a:solidFill>
              <a:srgbClr val="008000"/>
            </a:solidFill>
            <a:miter lim="800000"/>
          </a:ln>
          <a:effectLst/>
        </p:spPr>
        <p:txBody>
          <a:bodyPr lIns="90000" tIns="46800" rIns="90000" bIns="46800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>
                <a:solidFill>
                  <a:srgbClr val="FF0066"/>
                </a:solidFill>
                <a:latin typeface="Times New Roman" panose="02020603050405020304" pitchFamily="18" charset="0"/>
              </a:rPr>
              <a:t>6</a:t>
            </a:r>
            <a:endParaRPr lang="en-US" altLang="zh-CN" sz="3600">
              <a:solidFill>
                <a:srgbClr val="FF0066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876802" y="3352800"/>
            <a:ext cx="2212976" cy="2181225"/>
            <a:chOff x="4876802" y="4192588"/>
            <a:chExt cx="2212976" cy="2181225"/>
          </a:xfrm>
        </p:grpSpPr>
        <p:grpSp>
          <p:nvGrpSpPr>
            <p:cNvPr id="10" name="Group 27"/>
            <p:cNvGrpSpPr/>
            <p:nvPr/>
          </p:nvGrpSpPr>
          <p:grpSpPr bwMode="auto">
            <a:xfrm>
              <a:off x="4876802" y="4192588"/>
              <a:ext cx="2212976" cy="2181225"/>
              <a:chOff x="3072" y="2641"/>
              <a:chExt cx="1394" cy="1374"/>
            </a:xfrm>
          </p:grpSpPr>
          <p:sp>
            <p:nvSpPr>
              <p:cNvPr id="18" name="Oval 14"/>
              <p:cNvSpPr>
                <a:spLocks noChangeArrowheads="1"/>
              </p:cNvSpPr>
              <p:nvPr/>
            </p:nvSpPr>
            <p:spPr bwMode="auto">
              <a:xfrm>
                <a:off x="3120" y="2736"/>
                <a:ext cx="192" cy="192"/>
              </a:xfrm>
              <a:prstGeom prst="ellipse">
                <a:avLst/>
              </a:prstGeom>
              <a:noFill/>
              <a:ln w="25400" algn="ctr">
                <a:solidFill>
                  <a:srgbClr val="008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/>
              </a:p>
            </p:txBody>
          </p:sp>
          <p:sp>
            <p:nvSpPr>
              <p:cNvPr id="19" name="Text Box 15"/>
              <p:cNvSpPr txBox="1">
                <a:spLocks noChangeArrowheads="1"/>
              </p:cNvSpPr>
              <p:nvPr/>
            </p:nvSpPr>
            <p:spPr bwMode="auto">
              <a:xfrm>
                <a:off x="3072" y="2641"/>
                <a:ext cx="242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8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/>
                  <a:t>-2</a:t>
                </a:r>
                <a:endParaRPr lang="en-US" altLang="zh-CN" sz="1800"/>
              </a:p>
            </p:txBody>
          </p:sp>
          <p:sp>
            <p:nvSpPr>
              <p:cNvPr id="20" name="Oval 18"/>
              <p:cNvSpPr>
                <a:spLocks noChangeArrowheads="1"/>
              </p:cNvSpPr>
              <p:nvPr/>
            </p:nvSpPr>
            <p:spPr bwMode="auto">
              <a:xfrm>
                <a:off x="4224" y="2736"/>
                <a:ext cx="240" cy="240"/>
              </a:xfrm>
              <a:prstGeom prst="ellipse">
                <a:avLst/>
              </a:prstGeom>
              <a:noFill/>
              <a:ln w="25400" algn="ctr">
                <a:solidFill>
                  <a:srgbClr val="008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/>
              </a:p>
            </p:txBody>
          </p:sp>
          <p:sp>
            <p:nvSpPr>
              <p:cNvPr id="21" name="Text Box 19"/>
              <p:cNvSpPr txBox="1">
                <a:spLocks noChangeArrowheads="1"/>
              </p:cNvSpPr>
              <p:nvPr/>
            </p:nvSpPr>
            <p:spPr bwMode="auto">
              <a:xfrm>
                <a:off x="4222" y="2658"/>
                <a:ext cx="242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8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/>
                  <a:t>-1</a:t>
                </a:r>
                <a:endParaRPr lang="en-US" altLang="zh-CN" sz="1800"/>
              </a:p>
            </p:txBody>
          </p:sp>
          <p:sp>
            <p:nvSpPr>
              <p:cNvPr id="22" name="Oval 20"/>
              <p:cNvSpPr>
                <a:spLocks noChangeArrowheads="1"/>
              </p:cNvSpPr>
              <p:nvPr/>
            </p:nvSpPr>
            <p:spPr bwMode="auto">
              <a:xfrm>
                <a:off x="3168" y="3744"/>
                <a:ext cx="192" cy="192"/>
              </a:xfrm>
              <a:prstGeom prst="ellipse">
                <a:avLst/>
              </a:prstGeom>
              <a:noFill/>
              <a:ln w="25400" algn="ctr">
                <a:solidFill>
                  <a:srgbClr val="008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/>
              </a:p>
            </p:txBody>
          </p:sp>
          <p:sp>
            <p:nvSpPr>
              <p:cNvPr id="23" name="Text Box 21"/>
              <p:cNvSpPr txBox="1">
                <a:spLocks noChangeArrowheads="1"/>
              </p:cNvSpPr>
              <p:nvPr/>
            </p:nvSpPr>
            <p:spPr bwMode="auto">
              <a:xfrm>
                <a:off x="3168" y="3649"/>
                <a:ext cx="194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8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/>
                  <a:t>1</a:t>
                </a:r>
                <a:endParaRPr lang="en-US" altLang="zh-CN" sz="1800"/>
              </a:p>
            </p:txBody>
          </p:sp>
          <p:sp>
            <p:nvSpPr>
              <p:cNvPr id="24" name="Oval 22"/>
              <p:cNvSpPr>
                <a:spLocks noChangeArrowheads="1"/>
              </p:cNvSpPr>
              <p:nvPr/>
            </p:nvSpPr>
            <p:spPr bwMode="auto">
              <a:xfrm>
                <a:off x="4272" y="3744"/>
                <a:ext cx="192" cy="240"/>
              </a:xfrm>
              <a:prstGeom prst="ellipse">
                <a:avLst/>
              </a:prstGeom>
              <a:noFill/>
              <a:ln w="25400" algn="ctr">
                <a:solidFill>
                  <a:srgbClr val="008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/>
              </a:p>
            </p:txBody>
          </p:sp>
          <p:sp>
            <p:nvSpPr>
              <p:cNvPr id="25" name="Text Box 23"/>
              <p:cNvSpPr txBox="1">
                <a:spLocks noChangeArrowheads="1"/>
              </p:cNvSpPr>
              <p:nvPr/>
            </p:nvSpPr>
            <p:spPr bwMode="auto">
              <a:xfrm>
                <a:off x="4272" y="3697"/>
                <a:ext cx="194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8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/>
                  <a:t>0</a:t>
                </a:r>
                <a:endParaRPr lang="en-US" altLang="zh-CN" sz="1800"/>
              </a:p>
            </p:txBody>
          </p:sp>
        </p:grpSp>
        <p:grpSp>
          <p:nvGrpSpPr>
            <p:cNvPr id="11" name="Group 34"/>
            <p:cNvGrpSpPr/>
            <p:nvPr/>
          </p:nvGrpSpPr>
          <p:grpSpPr bwMode="auto">
            <a:xfrm>
              <a:off x="5105400" y="4494213"/>
              <a:ext cx="1676400" cy="1525587"/>
              <a:chOff x="3216" y="2831"/>
              <a:chExt cx="1056" cy="961"/>
            </a:xfrm>
          </p:grpSpPr>
          <p:sp>
            <p:nvSpPr>
              <p:cNvPr id="15" name="Line 28"/>
              <p:cNvSpPr>
                <a:spLocks noChangeShapeType="1"/>
              </p:cNvSpPr>
              <p:nvPr/>
            </p:nvSpPr>
            <p:spPr bwMode="auto">
              <a:xfrm>
                <a:off x="3312" y="2831"/>
                <a:ext cx="912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6" name="Line 29"/>
              <p:cNvSpPr>
                <a:spLocks noChangeShapeType="1"/>
              </p:cNvSpPr>
              <p:nvPr/>
            </p:nvSpPr>
            <p:spPr bwMode="auto">
              <a:xfrm>
                <a:off x="3264" y="2880"/>
                <a:ext cx="1008" cy="912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7" name="Line 30"/>
              <p:cNvSpPr>
                <a:spLocks noChangeShapeType="1"/>
              </p:cNvSpPr>
              <p:nvPr/>
            </p:nvSpPr>
            <p:spPr bwMode="auto">
              <a:xfrm>
                <a:off x="3216" y="2928"/>
                <a:ext cx="0" cy="816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2" name="Line 31"/>
            <p:cNvSpPr>
              <a:spLocks noChangeShapeType="1"/>
            </p:cNvSpPr>
            <p:nvPr/>
          </p:nvSpPr>
          <p:spPr bwMode="auto">
            <a:xfrm>
              <a:off x="6934200" y="4648200"/>
              <a:ext cx="0" cy="129540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3" name="Line 32"/>
            <p:cNvSpPr>
              <a:spLocks noChangeShapeType="1"/>
            </p:cNvSpPr>
            <p:nvPr/>
          </p:nvSpPr>
          <p:spPr bwMode="auto">
            <a:xfrm flipH="1" flipV="1">
              <a:off x="5334000" y="6096000"/>
              <a:ext cx="1447800" cy="7620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" name="Line 33"/>
            <p:cNvSpPr>
              <a:spLocks noChangeShapeType="1"/>
            </p:cNvSpPr>
            <p:nvPr/>
          </p:nvSpPr>
          <p:spPr bwMode="auto">
            <a:xfrm flipH="1">
              <a:off x="5257800" y="4572000"/>
              <a:ext cx="1447800" cy="137160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7" name="燕尾形 26"/>
          <p:cNvSpPr/>
          <p:nvPr/>
        </p:nvSpPr>
        <p:spPr>
          <a:xfrm>
            <a:off x="971600" y="164638"/>
            <a:ext cx="1924000" cy="67207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练习</a:t>
            </a:r>
            <a:endParaRPr lang="zh-CN" altLang="en-US" sz="28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0" y="2601378"/>
            <a:ext cx="181822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0" y="2601378"/>
            <a:ext cx="181822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Object 8"/>
          <p:cNvGraphicFramePr>
            <a:graphicFrameLocks noChangeAspect="1"/>
          </p:cNvGraphicFramePr>
          <p:nvPr/>
        </p:nvGraphicFramePr>
        <p:xfrm>
          <a:off x="1295400" y="2133600"/>
          <a:ext cx="3657600" cy="2506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18" name="公式" r:id="rId1" imgW="1333500" imgH="914400" progId="Equation.3">
                  <p:embed/>
                </p:oleObj>
              </mc:Choice>
              <mc:Fallback>
                <p:oleObj name="公式" r:id="rId1" imgW="1333500" imgH="914400" progId="Equation.3">
                  <p:embed/>
                  <p:pic>
                    <p:nvPicPr>
                      <p:cNvPr id="0" name="图片 1171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133600"/>
                        <a:ext cx="3657600" cy="2506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0" y="2949041"/>
            <a:ext cx="181822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9" name="Object 11"/>
          <p:cNvGraphicFramePr>
            <a:graphicFrameLocks noChangeAspect="1"/>
          </p:cNvGraphicFramePr>
          <p:nvPr/>
        </p:nvGraphicFramePr>
        <p:xfrm>
          <a:off x="1257300" y="1219200"/>
          <a:ext cx="6248400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19" name="公式" r:id="rId3" imgW="2082800" imgH="215900" progId="Equation.3">
                  <p:embed/>
                </p:oleObj>
              </mc:Choice>
              <mc:Fallback>
                <p:oleObj name="公式" r:id="rId3" imgW="2082800" imgH="215900" progId="Equation.3">
                  <p:embed/>
                  <p:pic>
                    <p:nvPicPr>
                      <p:cNvPr id="0" name="图片 1171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7300" y="1219200"/>
                        <a:ext cx="6248400" cy="655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949041"/>
            <a:ext cx="181822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燕尾形 30"/>
          <p:cNvSpPr/>
          <p:nvPr/>
        </p:nvSpPr>
        <p:spPr>
          <a:xfrm>
            <a:off x="971600" y="164638"/>
            <a:ext cx="1924000" cy="67207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练习</a:t>
            </a:r>
            <a:endParaRPr lang="zh-CN" altLang="en-US" sz="28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37" name="Group 25"/>
          <p:cNvGrpSpPr/>
          <p:nvPr/>
        </p:nvGrpSpPr>
        <p:grpSpPr bwMode="auto">
          <a:xfrm>
            <a:off x="1901825" y="5029200"/>
            <a:ext cx="3657600" cy="381000"/>
            <a:chOff x="672" y="3408"/>
            <a:chExt cx="2304" cy="240"/>
          </a:xfrm>
        </p:grpSpPr>
        <p:sp>
          <p:nvSpPr>
            <p:cNvPr id="38" name="Oval 15"/>
            <p:cNvSpPr>
              <a:spLocks noChangeArrowheads="1"/>
            </p:cNvSpPr>
            <p:nvPr/>
          </p:nvSpPr>
          <p:spPr bwMode="auto">
            <a:xfrm>
              <a:off x="672" y="3456"/>
              <a:ext cx="192" cy="192"/>
            </a:xfrm>
            <a:prstGeom prst="ellipse">
              <a:avLst/>
            </a:prstGeom>
            <a:noFill/>
            <a:ln w="25400" algn="ctr">
              <a:solidFill>
                <a:srgbClr val="FF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39" name="Oval 17"/>
            <p:cNvSpPr>
              <a:spLocks noChangeArrowheads="1"/>
            </p:cNvSpPr>
            <p:nvPr/>
          </p:nvSpPr>
          <p:spPr bwMode="auto">
            <a:xfrm>
              <a:off x="1440" y="3456"/>
              <a:ext cx="192" cy="192"/>
            </a:xfrm>
            <a:prstGeom prst="ellipse">
              <a:avLst/>
            </a:prstGeom>
            <a:noFill/>
            <a:ln w="25400" algn="ctr">
              <a:solidFill>
                <a:srgbClr val="FF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40" name="Oval 19"/>
            <p:cNvSpPr>
              <a:spLocks noChangeArrowheads="1"/>
            </p:cNvSpPr>
            <p:nvPr/>
          </p:nvSpPr>
          <p:spPr bwMode="auto">
            <a:xfrm>
              <a:off x="2160" y="3408"/>
              <a:ext cx="240" cy="240"/>
            </a:xfrm>
            <a:prstGeom prst="ellipse">
              <a:avLst/>
            </a:prstGeom>
            <a:noFill/>
            <a:ln w="25400" algn="ctr">
              <a:solidFill>
                <a:srgbClr val="FF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41" name="Oval 21"/>
            <p:cNvSpPr>
              <a:spLocks noChangeArrowheads="1"/>
            </p:cNvSpPr>
            <p:nvPr/>
          </p:nvSpPr>
          <p:spPr bwMode="auto">
            <a:xfrm>
              <a:off x="2784" y="3408"/>
              <a:ext cx="192" cy="240"/>
            </a:xfrm>
            <a:prstGeom prst="ellipse">
              <a:avLst/>
            </a:prstGeom>
            <a:noFill/>
            <a:ln w="25400" algn="ctr">
              <a:solidFill>
                <a:srgbClr val="FF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</p:grpSp>
      <p:grpSp>
        <p:nvGrpSpPr>
          <p:cNvPr id="42" name="Group 23"/>
          <p:cNvGrpSpPr/>
          <p:nvPr/>
        </p:nvGrpSpPr>
        <p:grpSpPr bwMode="auto">
          <a:xfrm>
            <a:off x="1887538" y="4932363"/>
            <a:ext cx="3675062" cy="554037"/>
            <a:chOff x="663" y="3330"/>
            <a:chExt cx="2315" cy="349"/>
          </a:xfrm>
        </p:grpSpPr>
        <p:sp>
          <p:nvSpPr>
            <p:cNvPr id="43" name="Text Box 16"/>
            <p:cNvSpPr txBox="1">
              <a:spLocks noChangeArrowheads="1"/>
            </p:cNvSpPr>
            <p:nvPr/>
          </p:nvSpPr>
          <p:spPr bwMode="auto">
            <a:xfrm>
              <a:off x="663" y="3361"/>
              <a:ext cx="242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dirty="0"/>
                <a:t>-2</a:t>
              </a:r>
              <a:endParaRPr lang="en-US" altLang="zh-CN" sz="1800" dirty="0"/>
            </a:p>
          </p:txBody>
        </p:sp>
        <p:sp>
          <p:nvSpPr>
            <p:cNvPr id="44" name="Text Box 18"/>
            <p:cNvSpPr txBox="1">
              <a:spLocks noChangeArrowheads="1"/>
            </p:cNvSpPr>
            <p:nvPr/>
          </p:nvSpPr>
          <p:spPr bwMode="auto">
            <a:xfrm>
              <a:off x="1440" y="3361"/>
              <a:ext cx="242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dirty="0"/>
                <a:t>-1</a:t>
              </a:r>
              <a:endParaRPr lang="en-US" altLang="zh-CN" sz="1800" dirty="0"/>
            </a:p>
          </p:txBody>
        </p:sp>
        <p:sp>
          <p:nvSpPr>
            <p:cNvPr id="45" name="Text Box 20"/>
            <p:cNvSpPr txBox="1">
              <a:spLocks noChangeArrowheads="1"/>
            </p:cNvSpPr>
            <p:nvPr/>
          </p:nvSpPr>
          <p:spPr bwMode="auto">
            <a:xfrm>
              <a:off x="2199" y="3361"/>
              <a:ext cx="194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0</a:t>
              </a:r>
              <a:endParaRPr lang="en-US" altLang="zh-CN" sz="1800"/>
            </a:p>
          </p:txBody>
        </p:sp>
        <p:sp>
          <p:nvSpPr>
            <p:cNvPr id="46" name="Text Box 22"/>
            <p:cNvSpPr txBox="1">
              <a:spLocks noChangeArrowheads="1"/>
            </p:cNvSpPr>
            <p:nvPr/>
          </p:nvSpPr>
          <p:spPr bwMode="auto">
            <a:xfrm>
              <a:off x="2784" y="3330"/>
              <a:ext cx="194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1</a:t>
              </a:r>
              <a:endParaRPr lang="en-US" altLang="zh-CN" sz="1800"/>
            </a:p>
          </p:txBody>
        </p:sp>
      </p:grpSp>
      <p:sp>
        <p:nvSpPr>
          <p:cNvPr id="47" name="Oval 27"/>
          <p:cNvSpPr>
            <a:spLocks noChangeArrowheads="1"/>
          </p:cNvSpPr>
          <p:nvPr/>
        </p:nvSpPr>
        <p:spPr bwMode="auto">
          <a:xfrm>
            <a:off x="1901825" y="4724400"/>
            <a:ext cx="304800" cy="381000"/>
          </a:xfrm>
          <a:prstGeom prst="ellipse">
            <a:avLst/>
          </a:prstGeom>
          <a:noFill/>
          <a:ln w="25400" algn="ctr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48" name="Line 28"/>
          <p:cNvSpPr>
            <a:spLocks noChangeShapeType="1"/>
          </p:cNvSpPr>
          <p:nvPr/>
        </p:nvSpPr>
        <p:spPr bwMode="auto">
          <a:xfrm>
            <a:off x="2054225" y="4724400"/>
            <a:ext cx="76200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49" name="Oval 31"/>
          <p:cNvSpPr>
            <a:spLocks noChangeArrowheads="1"/>
          </p:cNvSpPr>
          <p:nvPr/>
        </p:nvSpPr>
        <p:spPr bwMode="auto">
          <a:xfrm>
            <a:off x="3197225" y="4724400"/>
            <a:ext cx="304800" cy="381000"/>
          </a:xfrm>
          <a:prstGeom prst="ellipse">
            <a:avLst/>
          </a:prstGeom>
          <a:noFill/>
          <a:ln w="25400" algn="ctr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50" name="Oval 33"/>
          <p:cNvSpPr>
            <a:spLocks noChangeArrowheads="1"/>
          </p:cNvSpPr>
          <p:nvPr/>
        </p:nvSpPr>
        <p:spPr bwMode="auto">
          <a:xfrm>
            <a:off x="4340225" y="4648200"/>
            <a:ext cx="304800" cy="381000"/>
          </a:xfrm>
          <a:prstGeom prst="ellipse">
            <a:avLst/>
          </a:prstGeom>
          <a:noFill/>
          <a:ln w="25400" algn="ctr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51" name="Oval 34"/>
          <p:cNvSpPr>
            <a:spLocks noChangeArrowheads="1"/>
          </p:cNvSpPr>
          <p:nvPr/>
        </p:nvSpPr>
        <p:spPr bwMode="auto">
          <a:xfrm>
            <a:off x="5254625" y="4724400"/>
            <a:ext cx="304800" cy="304800"/>
          </a:xfrm>
          <a:prstGeom prst="ellipse">
            <a:avLst/>
          </a:prstGeom>
          <a:noFill/>
          <a:ln w="25400" algn="ctr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52" name="Line 35"/>
          <p:cNvSpPr>
            <a:spLocks noChangeShapeType="1"/>
          </p:cNvSpPr>
          <p:nvPr/>
        </p:nvSpPr>
        <p:spPr bwMode="auto">
          <a:xfrm>
            <a:off x="3349625" y="4724400"/>
            <a:ext cx="76200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53" name="Line 36"/>
          <p:cNvSpPr>
            <a:spLocks noChangeShapeType="1"/>
          </p:cNvSpPr>
          <p:nvPr/>
        </p:nvSpPr>
        <p:spPr bwMode="auto">
          <a:xfrm>
            <a:off x="4416425" y="4648200"/>
            <a:ext cx="152400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54" name="Line 37"/>
          <p:cNvSpPr>
            <a:spLocks noChangeShapeType="1"/>
          </p:cNvSpPr>
          <p:nvPr/>
        </p:nvSpPr>
        <p:spPr bwMode="auto">
          <a:xfrm>
            <a:off x="5407025" y="4724400"/>
            <a:ext cx="0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55" name="Line 38"/>
          <p:cNvSpPr>
            <a:spLocks noChangeShapeType="1"/>
          </p:cNvSpPr>
          <p:nvPr/>
        </p:nvSpPr>
        <p:spPr bwMode="auto">
          <a:xfrm>
            <a:off x="5407025" y="4724400"/>
            <a:ext cx="76200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6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9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2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5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8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1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4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2209800" y="2133600"/>
            <a:ext cx="5251450" cy="925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§2.1 </a:t>
            </a:r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关系的预备知识</a:t>
            </a:r>
            <a:endParaRPr lang="zh-CN" altLang="en-US" sz="3600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燕尾形 21"/>
          <p:cNvSpPr/>
          <p:nvPr/>
        </p:nvSpPr>
        <p:spPr>
          <a:xfrm>
            <a:off x="899592" y="164638"/>
            <a:ext cx="2376264" cy="67207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复习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关系图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2411760" y="932723"/>
            <a:ext cx="6624736" cy="1384995"/>
          </a:xfrm>
          <a:prstGeom prst="rect">
            <a:avLst/>
          </a:prstGeom>
          <a:solidFill>
            <a:srgbClr val="EDFBFA"/>
          </a:solidFill>
          <a:ln w="12700">
            <a:solidFill>
              <a:srgbClr val="339966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r>
              <a:rPr kumimoji="1" lang="zh-CN" altLang="en-US" sz="2800" b="1" dirty="0">
                <a:latin typeface="+mn-lt"/>
                <a:ea typeface="华文楷体" panose="02010600040101010101" pitchFamily="2" charset="-122"/>
              </a:rPr>
              <a:t>用小圆点表示集合</a:t>
            </a:r>
            <a:r>
              <a:rPr kumimoji="1" lang="en-US" altLang="zh-CN" sz="2800" b="1" dirty="0">
                <a:latin typeface="+mn-lt"/>
                <a:ea typeface="华文楷体" panose="02010600040101010101" pitchFamily="2" charset="-122"/>
              </a:rPr>
              <a:t>A</a:t>
            </a:r>
            <a:r>
              <a:rPr kumimoji="1" lang="zh-CN" altLang="en-US" sz="2800" b="1" dirty="0">
                <a:latin typeface="+mn-lt"/>
                <a:ea typeface="华文楷体" panose="02010600040101010101" pitchFamily="2" charset="-122"/>
                <a:sym typeface="Symbol" panose="05050102010706020507" pitchFamily="18" charset="2"/>
              </a:rPr>
              <a:t>、</a:t>
            </a:r>
            <a:r>
              <a:rPr kumimoji="1" lang="en-US" altLang="zh-CN" sz="2800" b="1" dirty="0">
                <a:latin typeface="+mn-lt"/>
                <a:ea typeface="华文楷体" panose="02010600040101010101" pitchFamily="2" charset="-122"/>
              </a:rPr>
              <a:t>B</a:t>
            </a:r>
            <a:r>
              <a:rPr kumimoji="1" lang="zh-CN" altLang="en-US" sz="2800" b="1" dirty="0">
                <a:latin typeface="+mn-lt"/>
                <a:ea typeface="华文楷体" panose="02010600040101010101" pitchFamily="2" charset="-122"/>
              </a:rPr>
              <a:t>中的元素</a:t>
            </a:r>
            <a:r>
              <a:rPr kumimoji="1" lang="en-US" altLang="zh-CN" sz="2800" b="1" dirty="0">
                <a:latin typeface="+mn-lt"/>
                <a:ea typeface="华文楷体" panose="02010600040101010101" pitchFamily="2" charset="-122"/>
              </a:rPr>
              <a:t>,</a:t>
            </a:r>
            <a:endParaRPr kumimoji="1" lang="en-US" altLang="zh-CN" sz="2800" b="1" dirty="0">
              <a:latin typeface="+mn-lt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r>
              <a:rPr kumimoji="1" lang="zh-CN" altLang="en-US" sz="2800" b="1" dirty="0">
                <a:latin typeface="+mn-lt"/>
                <a:ea typeface="华文楷体" panose="02010600040101010101" pitchFamily="2" charset="-122"/>
              </a:rPr>
              <a:t>若</a:t>
            </a:r>
            <a:r>
              <a:rPr kumimoji="1" lang="en-US" altLang="zh-CN" sz="2800" b="1" dirty="0" err="1">
                <a:latin typeface="+mn-lt"/>
                <a:ea typeface="华文楷体" panose="02010600040101010101" pitchFamily="2" charset="-122"/>
              </a:rPr>
              <a:t>aRb</a:t>
            </a:r>
            <a:r>
              <a:rPr kumimoji="1" lang="zh-CN" altLang="en-US" sz="2800" b="1" dirty="0">
                <a:latin typeface="+mn-lt"/>
                <a:ea typeface="华文楷体" panose="02010600040101010101" pitchFamily="2" charset="-122"/>
              </a:rPr>
              <a:t>，则画一条从</a:t>
            </a:r>
            <a:r>
              <a:rPr kumimoji="1" lang="en-US" altLang="zh-CN" sz="2800" b="1" dirty="0">
                <a:latin typeface="+mn-lt"/>
                <a:ea typeface="华文楷体" panose="02010600040101010101" pitchFamily="2" charset="-122"/>
              </a:rPr>
              <a:t>a</a:t>
            </a:r>
            <a:r>
              <a:rPr kumimoji="1" lang="zh-CN" altLang="en-US" sz="2800" b="1" dirty="0">
                <a:latin typeface="+mn-lt"/>
                <a:ea typeface="华文楷体" panose="02010600040101010101" pitchFamily="2" charset="-122"/>
              </a:rPr>
              <a:t>指向</a:t>
            </a:r>
            <a:r>
              <a:rPr kumimoji="1" lang="en-US" altLang="zh-CN" sz="2800" b="1" dirty="0">
                <a:latin typeface="+mn-lt"/>
                <a:ea typeface="华文楷体" panose="02010600040101010101" pitchFamily="2" charset="-122"/>
              </a:rPr>
              <a:t>b</a:t>
            </a:r>
            <a:r>
              <a:rPr kumimoji="1" lang="zh-CN" altLang="en-US" sz="2800" b="1" dirty="0">
                <a:latin typeface="+mn-lt"/>
                <a:ea typeface="华文楷体" panose="02010600040101010101" pitchFamily="2" charset="-122"/>
              </a:rPr>
              <a:t>的</a:t>
            </a:r>
            <a:r>
              <a:rPr kumimoji="1" lang="zh-CN" altLang="en-US" sz="2800" b="1" dirty="0">
                <a:solidFill>
                  <a:srgbClr val="0000FF"/>
                </a:solidFill>
                <a:latin typeface="+mn-lt"/>
                <a:ea typeface="华文楷体" panose="02010600040101010101" pitchFamily="2" charset="-122"/>
              </a:rPr>
              <a:t>有向边</a:t>
            </a:r>
            <a:r>
              <a:rPr kumimoji="1" lang="en-US" altLang="zh-CN" sz="2800" b="1" dirty="0">
                <a:solidFill>
                  <a:srgbClr val="0000FF"/>
                </a:solidFill>
                <a:latin typeface="+mn-lt"/>
                <a:ea typeface="华文楷体" panose="02010600040101010101" pitchFamily="2" charset="-122"/>
              </a:rPr>
              <a:t>(</a:t>
            </a:r>
            <a:r>
              <a:rPr kumimoji="1" lang="zh-CN" altLang="en-US" sz="2800" b="1" dirty="0">
                <a:solidFill>
                  <a:srgbClr val="0000FF"/>
                </a:solidFill>
                <a:latin typeface="+mn-lt"/>
                <a:ea typeface="华文楷体" panose="02010600040101010101" pitchFamily="2" charset="-122"/>
              </a:rPr>
              <a:t>弧</a:t>
            </a:r>
            <a:r>
              <a:rPr kumimoji="1" lang="en-US" altLang="zh-CN" sz="2800" b="1" dirty="0">
                <a:solidFill>
                  <a:srgbClr val="0000FF"/>
                </a:solidFill>
                <a:latin typeface="+mn-lt"/>
                <a:ea typeface="华文楷体" panose="02010600040101010101" pitchFamily="2" charset="-122"/>
              </a:rPr>
              <a:t>)</a:t>
            </a:r>
            <a:endParaRPr kumimoji="1" lang="en-US" altLang="zh-CN" sz="2800" b="1" dirty="0">
              <a:solidFill>
                <a:srgbClr val="0000FF"/>
              </a:solidFill>
              <a:latin typeface="+mn-lt"/>
              <a:ea typeface="华文楷体" panose="02010600040101010101" pitchFamily="2" charset="-122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5496" y="975906"/>
            <a:ext cx="2520280" cy="387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8F6E2"/>
                </a:solidFill>
              </a14:hiddenFill>
            </a:ext>
            <a:ext uri="{91240B29-F687-4F45-9708-019B960494DF}">
              <a14:hiddenLine xmlns:a14="http://schemas.microsoft.com/office/drawing/2010/main" w="25400">
                <a:pattFill prst="lgConfetti">
                  <a:fgClr>
                    <a:srgbClr val="D9B28B"/>
                  </a:fgClr>
                  <a:bgClr>
                    <a:srgbClr val="FFFFFF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buClrTx/>
              <a:buSzTx/>
              <a:buFontTx/>
              <a:buNone/>
            </a:pPr>
            <a:r>
              <a:rPr kumimoji="1" lang="en-US" altLang="zh-CN" sz="24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1) </a:t>
            </a:r>
            <a:r>
              <a:rPr kumimoji="1" lang="zh-CN" altLang="en-US" sz="24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关系图表示法</a:t>
            </a:r>
            <a:endParaRPr kumimoji="1" lang="zh-CN" altLang="en-US" sz="2400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52400" y="2438400"/>
            <a:ext cx="89154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b="1" dirty="0">
                <a:latin typeface="+mn-lt"/>
                <a:ea typeface="华文楷体" panose="02010600040101010101" pitchFamily="2" charset="-122"/>
              </a:rPr>
              <a:t>例</a:t>
            </a:r>
            <a:r>
              <a:rPr kumimoji="1" lang="en-US" altLang="zh-CN" sz="2400" b="1" dirty="0">
                <a:latin typeface="+mn-lt"/>
                <a:ea typeface="华文楷体" panose="02010600040101010101" pitchFamily="2" charset="-122"/>
              </a:rPr>
              <a:t>1.</a:t>
            </a:r>
            <a:r>
              <a:rPr kumimoji="1" lang="zh-CN" altLang="en-US" sz="2400" b="1" dirty="0">
                <a:latin typeface="+mn-lt"/>
                <a:ea typeface="华文楷体" panose="02010600040101010101" pitchFamily="2" charset="-122"/>
              </a:rPr>
              <a:t>对于</a:t>
            </a:r>
            <a:r>
              <a:rPr kumimoji="1" lang="en-US" altLang="zh-CN" sz="2400" b="1" dirty="0">
                <a:latin typeface="+mn-lt"/>
                <a:ea typeface="华文楷体" panose="02010600040101010101" pitchFamily="2" charset="-122"/>
              </a:rPr>
              <a:t>A={</a:t>
            </a:r>
            <a:r>
              <a:rPr kumimoji="1" lang="zh-CN" altLang="en-US" sz="2400" b="1" dirty="0">
                <a:latin typeface="+mn-lt"/>
                <a:ea typeface="华文楷体" panose="02010600040101010101" pitchFamily="2" charset="-122"/>
              </a:rPr>
              <a:t>王一</a:t>
            </a:r>
            <a:r>
              <a:rPr kumimoji="1" lang="en-US" altLang="zh-CN" sz="2400" b="1" dirty="0">
                <a:latin typeface="+mn-lt"/>
                <a:ea typeface="华文楷体" panose="02010600040101010101" pitchFamily="2" charset="-122"/>
              </a:rPr>
              <a:t>,</a:t>
            </a:r>
            <a:r>
              <a:rPr kumimoji="1" lang="zh-CN" altLang="en-US" sz="2400" b="1" dirty="0">
                <a:latin typeface="+mn-lt"/>
                <a:ea typeface="华文楷体" panose="02010600040101010101" pitchFamily="2" charset="-122"/>
              </a:rPr>
              <a:t>李二</a:t>
            </a:r>
            <a:r>
              <a:rPr kumimoji="1" lang="en-US" altLang="zh-CN" sz="2400" b="1" dirty="0">
                <a:latin typeface="+mn-lt"/>
                <a:ea typeface="华文楷体" panose="02010600040101010101" pitchFamily="2" charset="-122"/>
              </a:rPr>
              <a:t>,</a:t>
            </a:r>
            <a:r>
              <a:rPr kumimoji="1" lang="zh-CN" altLang="en-US" sz="2400" b="1" dirty="0">
                <a:latin typeface="+mn-lt"/>
                <a:ea typeface="华文楷体" panose="02010600040101010101" pitchFamily="2" charset="-122"/>
              </a:rPr>
              <a:t>丁三</a:t>
            </a:r>
            <a:r>
              <a:rPr kumimoji="1" lang="en-US" altLang="zh-CN" sz="2400" b="1" dirty="0">
                <a:latin typeface="+mn-lt"/>
                <a:ea typeface="华文楷体" panose="02010600040101010101" pitchFamily="2" charset="-122"/>
              </a:rPr>
              <a:t>}</a:t>
            </a:r>
            <a:r>
              <a:rPr kumimoji="1" lang="zh-CN" altLang="en-US" sz="2400" b="1" dirty="0">
                <a:latin typeface="+mn-lt"/>
                <a:ea typeface="华文楷体" panose="02010600040101010101" pitchFamily="2" charset="-122"/>
              </a:rPr>
              <a:t>，</a:t>
            </a:r>
            <a:r>
              <a:rPr kumimoji="1" lang="en-US" altLang="zh-CN" sz="2400" b="1" dirty="0">
                <a:latin typeface="+mn-lt"/>
                <a:ea typeface="华文楷体" panose="02010600040101010101" pitchFamily="2" charset="-122"/>
              </a:rPr>
              <a:t>B={1, 2, 3, 4}</a:t>
            </a:r>
            <a:r>
              <a:rPr kumimoji="1" lang="zh-CN" altLang="en-US" sz="2400" b="1" dirty="0">
                <a:latin typeface="+mn-lt"/>
                <a:ea typeface="华文楷体" panose="02010600040101010101" pitchFamily="2" charset="-122"/>
              </a:rPr>
              <a:t>的“</a:t>
            </a:r>
            <a:r>
              <a:rPr kumimoji="1" lang="zh-CN" altLang="en-US" sz="2400" b="1" dirty="0">
                <a:ea typeface="华文楷体" panose="02010600040101010101" pitchFamily="2" charset="-122"/>
              </a:rPr>
              <a:t>对号</a:t>
            </a:r>
            <a:r>
              <a:rPr kumimoji="1" lang="zh-CN" altLang="en-US" sz="2400" b="1" dirty="0">
                <a:latin typeface="+mn-lt"/>
                <a:ea typeface="华文楷体" panose="02010600040101010101" pitchFamily="2" charset="-122"/>
              </a:rPr>
              <a:t>”关系</a:t>
            </a:r>
            <a:endParaRPr kumimoji="1" lang="en-US" altLang="zh-CN" sz="2400" b="1" dirty="0">
              <a:latin typeface="+mn-lt"/>
              <a:ea typeface="华文楷体" panose="0201060004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b="1" dirty="0">
                <a:latin typeface="+mn-lt"/>
                <a:ea typeface="华文楷体" panose="02010600040101010101" pitchFamily="2" charset="-122"/>
              </a:rPr>
              <a:t>     R={(</a:t>
            </a:r>
            <a:r>
              <a:rPr kumimoji="1" lang="zh-CN" altLang="en-US" sz="2400" b="1" dirty="0">
                <a:latin typeface="+mn-lt"/>
                <a:ea typeface="华文楷体" panose="02010600040101010101" pitchFamily="2" charset="-122"/>
              </a:rPr>
              <a:t>王一</a:t>
            </a:r>
            <a:r>
              <a:rPr kumimoji="1" lang="en-US" altLang="zh-CN" sz="2400" b="1" dirty="0">
                <a:latin typeface="+mn-lt"/>
                <a:ea typeface="华文楷体" panose="02010600040101010101" pitchFamily="2" charset="-122"/>
              </a:rPr>
              <a:t>,1),(</a:t>
            </a:r>
            <a:r>
              <a:rPr kumimoji="1" lang="zh-CN" altLang="en-US" sz="2400" b="1" dirty="0">
                <a:latin typeface="+mn-lt"/>
                <a:ea typeface="华文楷体" panose="02010600040101010101" pitchFamily="2" charset="-122"/>
              </a:rPr>
              <a:t>李二</a:t>
            </a:r>
            <a:r>
              <a:rPr kumimoji="1" lang="en-US" altLang="zh-CN" sz="2400" b="1" dirty="0">
                <a:latin typeface="+mn-lt"/>
                <a:ea typeface="华文楷体" panose="02010600040101010101" pitchFamily="2" charset="-122"/>
              </a:rPr>
              <a:t>,2),(</a:t>
            </a:r>
            <a:r>
              <a:rPr kumimoji="1" lang="zh-CN" altLang="en-US" sz="2400" b="1" dirty="0">
                <a:latin typeface="+mn-lt"/>
                <a:ea typeface="华文楷体" panose="02010600040101010101" pitchFamily="2" charset="-122"/>
              </a:rPr>
              <a:t>丁三</a:t>
            </a:r>
            <a:r>
              <a:rPr kumimoji="1" lang="en-US" altLang="zh-CN" sz="2400" b="1" dirty="0">
                <a:latin typeface="+mn-lt"/>
                <a:ea typeface="华文楷体" panose="02010600040101010101" pitchFamily="2" charset="-122"/>
              </a:rPr>
              <a:t>,3)}</a:t>
            </a:r>
            <a:r>
              <a:rPr kumimoji="1" lang="zh-CN" altLang="en-US" sz="2400" b="1" dirty="0">
                <a:latin typeface="+mn-lt"/>
                <a:ea typeface="华文楷体" panose="02010600040101010101" pitchFamily="2" charset="-122"/>
              </a:rPr>
              <a:t>。</a:t>
            </a:r>
            <a:endParaRPr kumimoji="1" lang="zh-CN" altLang="en-US" sz="2400" b="1" dirty="0">
              <a:latin typeface="+mn-lt"/>
              <a:ea typeface="华文楷体" panose="0201060004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828204" y="3723415"/>
            <a:ext cx="1305372" cy="1981200"/>
            <a:chOff x="3583954" y="2800350"/>
            <a:chExt cx="1305372" cy="1485900"/>
          </a:xfrm>
        </p:grpSpPr>
        <p:sp>
          <p:nvSpPr>
            <p:cNvPr id="6" name="Oval 7"/>
            <p:cNvSpPr>
              <a:spLocks noChangeArrowheads="1"/>
            </p:cNvSpPr>
            <p:nvPr/>
          </p:nvSpPr>
          <p:spPr bwMode="auto">
            <a:xfrm>
              <a:off x="4743275" y="2971800"/>
              <a:ext cx="146050" cy="11549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rgbClr val="008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Oval 8"/>
            <p:cNvSpPr>
              <a:spLocks noChangeArrowheads="1"/>
            </p:cNvSpPr>
            <p:nvPr/>
          </p:nvSpPr>
          <p:spPr bwMode="auto">
            <a:xfrm>
              <a:off x="4757563" y="3538537"/>
              <a:ext cx="131762" cy="11906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rgbClr val="008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Oval 9"/>
            <p:cNvSpPr>
              <a:spLocks noChangeArrowheads="1"/>
            </p:cNvSpPr>
            <p:nvPr/>
          </p:nvSpPr>
          <p:spPr bwMode="auto">
            <a:xfrm>
              <a:off x="4771851" y="4167187"/>
              <a:ext cx="117475" cy="11906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rgbClr val="008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Text Box 17"/>
            <p:cNvSpPr txBox="1">
              <a:spLocks noChangeArrowheads="1"/>
            </p:cNvSpPr>
            <p:nvPr/>
          </p:nvSpPr>
          <p:spPr bwMode="auto">
            <a:xfrm>
              <a:off x="3615880" y="2800350"/>
              <a:ext cx="1028128" cy="346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400" b="1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王一</a:t>
              </a:r>
              <a:endParaRPr kumimoji="1" lang="zh-CN" altLang="en-US" sz="24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Text Box 18"/>
            <p:cNvSpPr txBox="1">
              <a:spLocks noChangeArrowheads="1"/>
            </p:cNvSpPr>
            <p:nvPr/>
          </p:nvSpPr>
          <p:spPr bwMode="auto">
            <a:xfrm>
              <a:off x="3641725" y="3363838"/>
              <a:ext cx="930275" cy="346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400" b="1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李二</a:t>
              </a:r>
              <a:endParaRPr kumimoji="1"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Text Box 19"/>
            <p:cNvSpPr txBox="1">
              <a:spLocks noChangeArrowheads="1"/>
            </p:cNvSpPr>
            <p:nvPr/>
          </p:nvSpPr>
          <p:spPr bwMode="auto">
            <a:xfrm>
              <a:off x="3583954" y="3939902"/>
              <a:ext cx="916038" cy="346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400" b="1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丁三</a:t>
              </a:r>
              <a:endParaRPr kumimoji="1"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924549" y="3581400"/>
            <a:ext cx="781051" cy="2411115"/>
            <a:chOff x="7175325" y="2686050"/>
            <a:chExt cx="781051" cy="1808336"/>
          </a:xfrm>
        </p:grpSpPr>
        <p:sp>
          <p:nvSpPr>
            <p:cNvPr id="9" name="Oval 10"/>
            <p:cNvSpPr>
              <a:spLocks noChangeArrowheads="1"/>
            </p:cNvSpPr>
            <p:nvPr/>
          </p:nvSpPr>
          <p:spPr bwMode="auto">
            <a:xfrm>
              <a:off x="7175325" y="2914650"/>
              <a:ext cx="152400" cy="1297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rgbClr val="008000"/>
              </a:solidFill>
              <a:miter lim="800000"/>
            </a:ln>
            <a:effectLst/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Oval 11"/>
            <p:cNvSpPr>
              <a:spLocks noChangeArrowheads="1"/>
            </p:cNvSpPr>
            <p:nvPr/>
          </p:nvSpPr>
          <p:spPr bwMode="auto">
            <a:xfrm>
              <a:off x="7189613" y="3479007"/>
              <a:ext cx="138112" cy="1214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rgbClr val="008000"/>
              </a:solidFill>
              <a:miter lim="800000"/>
            </a:ln>
            <a:effectLst/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Oval 12"/>
            <p:cNvSpPr>
              <a:spLocks noChangeArrowheads="1"/>
            </p:cNvSpPr>
            <p:nvPr/>
          </p:nvSpPr>
          <p:spPr bwMode="auto">
            <a:xfrm>
              <a:off x="7175325" y="3886200"/>
              <a:ext cx="152400" cy="1143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rgbClr val="008000"/>
              </a:solidFill>
              <a:miter lim="800000"/>
            </a:ln>
            <a:effectLst/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Oval 13"/>
            <p:cNvSpPr>
              <a:spLocks noChangeArrowheads="1"/>
            </p:cNvSpPr>
            <p:nvPr/>
          </p:nvSpPr>
          <p:spPr bwMode="auto">
            <a:xfrm>
              <a:off x="7175325" y="4229100"/>
              <a:ext cx="152400" cy="1143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2225">
              <a:solidFill>
                <a:srgbClr val="008000"/>
              </a:solidFill>
              <a:miter lim="800000"/>
            </a:ln>
            <a:effectLst/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Text Box 20"/>
            <p:cNvSpPr txBox="1">
              <a:spLocks noChangeArrowheads="1"/>
            </p:cNvSpPr>
            <p:nvPr/>
          </p:nvSpPr>
          <p:spPr bwMode="auto">
            <a:xfrm>
              <a:off x="7403926" y="2686050"/>
              <a:ext cx="498475" cy="346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 b="1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1</a:t>
              </a:r>
              <a:endParaRPr kumimoji="1"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Text Box 21"/>
            <p:cNvSpPr txBox="1">
              <a:spLocks noChangeArrowheads="1"/>
            </p:cNvSpPr>
            <p:nvPr/>
          </p:nvSpPr>
          <p:spPr bwMode="auto">
            <a:xfrm>
              <a:off x="7457901" y="3192066"/>
              <a:ext cx="498475" cy="346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 b="1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2</a:t>
              </a:r>
              <a:endParaRPr kumimoji="1" lang="en-US" altLang="zh-CN" sz="24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Text Box 22"/>
            <p:cNvSpPr txBox="1">
              <a:spLocks noChangeArrowheads="1"/>
            </p:cNvSpPr>
            <p:nvPr/>
          </p:nvSpPr>
          <p:spPr bwMode="auto">
            <a:xfrm>
              <a:off x="7453138" y="3690937"/>
              <a:ext cx="500062" cy="346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 b="1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3</a:t>
              </a:r>
              <a:endParaRPr kumimoji="1" lang="en-US" altLang="zh-CN" sz="24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Text Box 23"/>
            <p:cNvSpPr txBox="1">
              <a:spLocks noChangeArrowheads="1"/>
            </p:cNvSpPr>
            <p:nvPr/>
          </p:nvSpPr>
          <p:spPr bwMode="auto">
            <a:xfrm>
              <a:off x="7327726" y="4148137"/>
              <a:ext cx="500063" cy="346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 b="1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4</a:t>
              </a:r>
              <a:endParaRPr kumimoji="1" lang="en-US" altLang="zh-CN" sz="24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Line 25"/>
          <p:cNvSpPr>
            <a:spLocks noChangeShapeType="1"/>
          </p:cNvSpPr>
          <p:nvPr/>
        </p:nvSpPr>
        <p:spPr bwMode="auto">
          <a:xfrm flipV="1">
            <a:off x="4117180" y="3972720"/>
            <a:ext cx="1735360" cy="56289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 b="1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Line 26"/>
          <p:cNvSpPr>
            <a:spLocks noChangeShapeType="1"/>
          </p:cNvSpPr>
          <p:nvPr/>
        </p:nvSpPr>
        <p:spPr bwMode="auto">
          <a:xfrm flipV="1">
            <a:off x="4116220" y="4748940"/>
            <a:ext cx="1808329" cy="0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 b="1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Line 27"/>
          <p:cNvSpPr>
            <a:spLocks noChangeShapeType="1"/>
          </p:cNvSpPr>
          <p:nvPr/>
        </p:nvSpPr>
        <p:spPr bwMode="auto">
          <a:xfrm flipV="1">
            <a:off x="4116220" y="5257799"/>
            <a:ext cx="1808329" cy="350760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 b="1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0" grpId="0" animBg="1"/>
      <p:bldP spid="21" grpId="0" animBg="1"/>
      <p:bldP spid="2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燕尾形 21"/>
          <p:cNvSpPr/>
          <p:nvPr/>
        </p:nvSpPr>
        <p:spPr>
          <a:xfrm>
            <a:off x="1043608" y="164638"/>
            <a:ext cx="3299792" cy="67207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复习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关系矩阵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21902" y="1066801"/>
            <a:ext cx="4017838" cy="387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8F6E2"/>
                </a:solidFill>
              </a14:hiddenFill>
            </a:ext>
            <a:ext uri="{91240B29-F687-4F45-9708-019B960494DF}">
              <a14:hiddenLine xmlns:a14="http://schemas.microsoft.com/office/drawing/2010/main" w="25400">
                <a:pattFill prst="lgConfetti">
                  <a:fgClr>
                    <a:srgbClr val="D9B28B"/>
                  </a:fgClr>
                  <a:bgClr>
                    <a:srgbClr val="FFFFFF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buClrTx/>
              <a:buSzTx/>
              <a:buFontTx/>
              <a:buNone/>
            </a:pPr>
            <a:r>
              <a:rPr kumimoji="1" lang="en-US" altLang="zh-CN" sz="24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2) </a:t>
            </a:r>
            <a:r>
              <a:rPr kumimoji="1" lang="zh-CN" altLang="en-US" sz="24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关系的矩阵表示法</a:t>
            </a:r>
            <a:endParaRPr kumimoji="1" lang="zh-CN" altLang="en-US" sz="2400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7"/>
              <p:cNvSpPr txBox="1">
                <a:spLocks noChangeArrowheads="1"/>
              </p:cNvSpPr>
              <p:nvPr/>
            </p:nvSpPr>
            <p:spPr bwMode="auto">
              <a:xfrm>
                <a:off x="124660" y="1508787"/>
                <a:ext cx="5815493" cy="6583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itchFamily="18" charset="2"/>
                  <a:buChar char="¡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itchFamily="2" charset="2"/>
                  <a:buChar char="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itchFamily="2" charset="2"/>
                  <a:buChar char="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ct val="0"/>
                  </a:spcBef>
                  <a:buClrTx/>
                  <a:buSzTx/>
                  <a:buFont typeface="Wingdings 2" pitchFamily="18" charset="2"/>
                  <a:buNone/>
                </a:pPr>
                <a:r>
                  <a:rPr kumimoji="1" lang="zh-CN" altLang="en-US" sz="2800" b="1" dirty="0">
                    <a:latin typeface="+mn-lt"/>
                    <a:ea typeface="华文楷体" panose="02010600040101010101" pitchFamily="2" charset="-122"/>
                  </a:rPr>
                  <a:t>关系</a:t>
                </a:r>
                <a:r>
                  <a:rPr kumimoji="1" lang="en-US" altLang="zh-CN" sz="2800" b="1" dirty="0">
                    <a:latin typeface="+mn-lt"/>
                    <a:ea typeface="华文楷体" panose="02010600040101010101" pitchFamily="2" charset="-122"/>
                  </a:rPr>
                  <a:t>R</a:t>
                </a:r>
                <a:r>
                  <a:rPr kumimoji="1" lang="zh-CN" altLang="en-US" sz="2800" b="1" dirty="0">
                    <a:latin typeface="+mn-lt"/>
                    <a:ea typeface="华文楷体" panose="02010600040101010101" pitchFamily="2" charset="-122"/>
                  </a:rPr>
                  <a:t>可以用矩阵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1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</m:ctrlPr>
                      </m:sSubPr>
                      <m:e>
                        <m:r>
                          <a:rPr kumimoji="1" lang="en-US" altLang="zh-CN" sz="2800" b="1" i="1" smtClean="0">
                            <a:latin typeface="Cambria Math"/>
                            <a:ea typeface="华文楷体" panose="02010600040101010101" pitchFamily="2" charset="-122"/>
                          </a:rPr>
                          <m:t>𝑴</m:t>
                        </m:r>
                      </m:e>
                      <m:sub>
                        <m:r>
                          <a:rPr kumimoji="1" lang="en-US" altLang="zh-CN" sz="2800" b="1" i="1" smtClean="0">
                            <a:latin typeface="Cambria Math"/>
                            <a:ea typeface="华文楷体" panose="02010600040101010101" pitchFamily="2" charset="-122"/>
                          </a:rPr>
                          <m:t>𝑹</m:t>
                        </m:r>
                      </m:sub>
                    </m:sSub>
                    <m:r>
                      <a:rPr kumimoji="1" lang="en-US" altLang="zh-CN" sz="2800" b="1" i="1" smtClean="0">
                        <a:latin typeface="Cambria Math"/>
                        <a:ea typeface="华文楷体" panose="02010600040101010101" pitchFamily="2" charset="-122"/>
                      </a:rPr>
                      <m:t>=</m:t>
                    </m:r>
                    <m:sSub>
                      <m:sSubPr>
                        <m:ctrlPr>
                          <a:rPr kumimoji="1" lang="en-US" altLang="zh-CN" sz="2800" b="1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</m:ctrlPr>
                      </m:sSubPr>
                      <m:e>
                        <m:r>
                          <a:rPr kumimoji="1" lang="en-US" altLang="zh-CN" sz="2800" b="1" i="1" smtClean="0">
                            <a:latin typeface="Cambria Math"/>
                            <a:ea typeface="华文楷体" panose="02010600040101010101" pitchFamily="2" charset="-122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sz="2800" b="1" i="1" smtClean="0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b="1" i="1" smtClean="0">
                                <a:latin typeface="Cambria Math"/>
                                <a:ea typeface="华文楷体" panose="02010600040101010101" pitchFamily="2" charset="-122"/>
                              </a:rPr>
                              <m:t>𝒓</m:t>
                            </m:r>
                          </m:e>
                          <m:sub>
                            <m:r>
                              <a:rPr kumimoji="1" lang="en-US" altLang="zh-CN" sz="2800" b="1" i="1" smtClean="0">
                                <a:latin typeface="Cambria Math"/>
                                <a:ea typeface="华文楷体" panose="02010600040101010101" pitchFamily="2" charset="-122"/>
                              </a:rPr>
                              <m:t>𝒊𝒋</m:t>
                            </m:r>
                          </m:sub>
                        </m:sSub>
                        <m:r>
                          <a:rPr kumimoji="1" lang="en-US" altLang="zh-CN" sz="2800" b="1" i="1" smtClean="0">
                            <a:latin typeface="Cambria Math"/>
                            <a:ea typeface="华文楷体" panose="02010600040101010101" pitchFamily="2" charset="-122"/>
                          </a:rPr>
                          <m:t>)</m:t>
                        </m:r>
                      </m:e>
                      <m:sub>
                        <m:r>
                          <a:rPr kumimoji="1" lang="en-US" altLang="zh-CN" sz="2800" b="1" i="1" smtClean="0">
                            <a:latin typeface="Cambria Math"/>
                            <a:ea typeface="华文楷体" panose="02010600040101010101" pitchFamily="2" charset="-122"/>
                          </a:rPr>
                          <m:t>𝒎𝒏</m:t>
                        </m:r>
                      </m:sub>
                    </m:sSub>
                  </m:oMath>
                </a14:m>
                <a:r>
                  <a:rPr kumimoji="1" lang="zh-CN" altLang="en-US" sz="2800" b="1" dirty="0">
                    <a:latin typeface="+mn-lt"/>
                    <a:ea typeface="华文楷体" panose="02010600040101010101" pitchFamily="2" charset="-122"/>
                  </a:rPr>
                  <a:t>表示</a:t>
                </a:r>
                <a:endParaRPr lang="en-US" altLang="zh-CN" sz="2800" b="1" dirty="0">
                  <a:latin typeface="+mn-lt"/>
                  <a:ea typeface="华文楷体" panose="02010600040101010101" pitchFamily="2" charset="-122"/>
                </a:endParaRPr>
              </a:p>
            </p:txBody>
          </p:sp>
        </mc:Choice>
        <mc:Fallback>
          <p:sp>
            <p:nvSpPr>
              <p:cNvPr id="5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4659" y="1131590"/>
                <a:ext cx="5815493" cy="728148"/>
              </a:xfrm>
              <a:prstGeom prst="rect">
                <a:avLst/>
              </a:prstGeom>
              <a:blipFill rotWithShape="1">
                <a:blip r:embed="rId1"/>
                <a:stretch>
                  <a:fillRect l="-2096" r="-1363" b="-1092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6019800" y="1295400"/>
                <a:ext cx="2271198" cy="859787"/>
              </a:xfrm>
              <a:prstGeom prst="rect">
                <a:avLst/>
              </a:prstGeom>
              <a:pattFill prst="smConfetti">
                <a:fgClr>
                  <a:schemeClr val="accent1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𝑅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1295400"/>
                <a:ext cx="2271198" cy="85978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35496" y="2468894"/>
            <a:ext cx="89154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b="1" dirty="0">
                <a:latin typeface="+mn-lt"/>
                <a:ea typeface="华文楷体" panose="02010600040101010101" pitchFamily="2" charset="-122"/>
              </a:rPr>
              <a:t>例</a:t>
            </a:r>
            <a:r>
              <a:rPr kumimoji="1" lang="en-US" altLang="zh-CN" sz="2400" b="1" dirty="0">
                <a:latin typeface="+mn-lt"/>
                <a:ea typeface="华文楷体" panose="02010600040101010101" pitchFamily="2" charset="-122"/>
              </a:rPr>
              <a:t>1. </a:t>
            </a:r>
            <a:r>
              <a:rPr kumimoji="1" lang="zh-CN" altLang="en-US" sz="2400" b="1" dirty="0">
                <a:latin typeface="+mn-lt"/>
                <a:ea typeface="华文楷体" panose="02010600040101010101" pitchFamily="2" charset="-122"/>
              </a:rPr>
              <a:t>对于</a:t>
            </a:r>
            <a:r>
              <a:rPr kumimoji="1" lang="en-US" altLang="zh-CN" sz="2400" b="1" dirty="0">
                <a:latin typeface="+mn-lt"/>
                <a:ea typeface="华文楷体" panose="02010600040101010101" pitchFamily="2" charset="-122"/>
              </a:rPr>
              <a:t>A={</a:t>
            </a:r>
            <a:r>
              <a:rPr kumimoji="1" lang="zh-CN" altLang="en-US" sz="2400" b="1" dirty="0">
                <a:latin typeface="+mn-lt"/>
                <a:ea typeface="华文楷体" panose="02010600040101010101" pitchFamily="2" charset="-122"/>
              </a:rPr>
              <a:t>王一</a:t>
            </a:r>
            <a:r>
              <a:rPr kumimoji="1" lang="en-US" altLang="zh-CN" sz="2400" b="1" dirty="0">
                <a:latin typeface="+mn-lt"/>
                <a:ea typeface="华文楷体" panose="02010600040101010101" pitchFamily="2" charset="-122"/>
              </a:rPr>
              <a:t>,</a:t>
            </a:r>
            <a:r>
              <a:rPr kumimoji="1" lang="zh-CN" altLang="en-US" sz="2400" b="1" dirty="0">
                <a:latin typeface="+mn-lt"/>
                <a:ea typeface="华文楷体" panose="02010600040101010101" pitchFamily="2" charset="-122"/>
              </a:rPr>
              <a:t>李二</a:t>
            </a:r>
            <a:r>
              <a:rPr kumimoji="1" lang="en-US" altLang="zh-CN" sz="2400" b="1" dirty="0">
                <a:latin typeface="+mn-lt"/>
                <a:ea typeface="华文楷体" panose="02010600040101010101" pitchFamily="2" charset="-122"/>
              </a:rPr>
              <a:t>,</a:t>
            </a:r>
            <a:r>
              <a:rPr kumimoji="1" lang="zh-CN" altLang="en-US" sz="2400" b="1" dirty="0">
                <a:latin typeface="+mn-lt"/>
                <a:ea typeface="华文楷体" panose="02010600040101010101" pitchFamily="2" charset="-122"/>
              </a:rPr>
              <a:t>丁三</a:t>
            </a:r>
            <a:r>
              <a:rPr kumimoji="1" lang="en-US" altLang="zh-CN" sz="2400" b="1" dirty="0">
                <a:latin typeface="+mn-lt"/>
                <a:ea typeface="华文楷体" panose="02010600040101010101" pitchFamily="2" charset="-122"/>
              </a:rPr>
              <a:t>}</a:t>
            </a:r>
            <a:r>
              <a:rPr kumimoji="1" lang="zh-CN" altLang="en-US" sz="2400" b="1" dirty="0">
                <a:latin typeface="+mn-lt"/>
                <a:ea typeface="华文楷体" panose="02010600040101010101" pitchFamily="2" charset="-122"/>
              </a:rPr>
              <a:t>，</a:t>
            </a:r>
            <a:r>
              <a:rPr kumimoji="1" lang="en-US" altLang="zh-CN" sz="2400" b="1" dirty="0">
                <a:latin typeface="+mn-lt"/>
                <a:ea typeface="华文楷体" panose="02010600040101010101" pitchFamily="2" charset="-122"/>
              </a:rPr>
              <a:t>B={1, 2, 3, 4}</a:t>
            </a:r>
            <a:r>
              <a:rPr kumimoji="1" lang="zh-CN" altLang="en-US" sz="2400" b="1" dirty="0">
                <a:latin typeface="+mn-lt"/>
                <a:ea typeface="华文楷体" panose="02010600040101010101" pitchFamily="2" charset="-122"/>
              </a:rPr>
              <a:t>的“</a:t>
            </a:r>
            <a:r>
              <a:rPr kumimoji="1" lang="zh-CN" altLang="en-US" sz="2400" b="1" dirty="0">
                <a:ea typeface="华文楷体" panose="02010600040101010101" pitchFamily="2" charset="-122"/>
              </a:rPr>
              <a:t>对号</a:t>
            </a:r>
            <a:r>
              <a:rPr kumimoji="1" lang="zh-CN" altLang="en-US" sz="2400" b="1" dirty="0">
                <a:latin typeface="+mn-lt"/>
                <a:ea typeface="华文楷体" panose="02010600040101010101" pitchFamily="2" charset="-122"/>
              </a:rPr>
              <a:t>”关系</a:t>
            </a:r>
            <a:r>
              <a:rPr kumimoji="1" lang="en-US" altLang="zh-CN" sz="2400" b="1" dirty="0">
                <a:latin typeface="+mn-lt"/>
                <a:ea typeface="华文楷体" panose="02010600040101010101" pitchFamily="2" charset="-122"/>
              </a:rPr>
              <a:t>R={(</a:t>
            </a:r>
            <a:r>
              <a:rPr kumimoji="1" lang="zh-CN" altLang="en-US" sz="2400" b="1" dirty="0">
                <a:latin typeface="+mn-lt"/>
                <a:ea typeface="华文楷体" panose="02010600040101010101" pitchFamily="2" charset="-122"/>
              </a:rPr>
              <a:t>王一</a:t>
            </a:r>
            <a:r>
              <a:rPr kumimoji="1" lang="en-US" altLang="zh-CN" sz="2400" b="1" dirty="0">
                <a:latin typeface="+mn-lt"/>
                <a:ea typeface="华文楷体" panose="02010600040101010101" pitchFamily="2" charset="-122"/>
              </a:rPr>
              <a:t>,1),(</a:t>
            </a:r>
            <a:r>
              <a:rPr kumimoji="1" lang="zh-CN" altLang="en-US" sz="2400" b="1" dirty="0">
                <a:latin typeface="+mn-lt"/>
                <a:ea typeface="华文楷体" panose="02010600040101010101" pitchFamily="2" charset="-122"/>
              </a:rPr>
              <a:t>李二</a:t>
            </a:r>
            <a:r>
              <a:rPr kumimoji="1" lang="en-US" altLang="zh-CN" sz="2400" b="1" dirty="0">
                <a:latin typeface="+mn-lt"/>
                <a:ea typeface="华文楷体" panose="02010600040101010101" pitchFamily="2" charset="-122"/>
              </a:rPr>
              <a:t>,2),(</a:t>
            </a:r>
            <a:r>
              <a:rPr kumimoji="1" lang="zh-CN" altLang="en-US" sz="2400" b="1" dirty="0">
                <a:latin typeface="+mn-lt"/>
                <a:ea typeface="华文楷体" panose="02010600040101010101" pitchFamily="2" charset="-122"/>
              </a:rPr>
              <a:t>丁三</a:t>
            </a:r>
            <a:r>
              <a:rPr kumimoji="1" lang="en-US" altLang="zh-CN" sz="2400" b="1" dirty="0">
                <a:latin typeface="+mn-lt"/>
                <a:ea typeface="华文楷体" panose="02010600040101010101" pitchFamily="2" charset="-122"/>
              </a:rPr>
              <a:t>,3)}</a:t>
            </a:r>
            <a:r>
              <a:rPr kumimoji="1" lang="zh-CN" altLang="en-US" sz="2400" b="1" dirty="0">
                <a:latin typeface="+mn-lt"/>
                <a:ea typeface="华文楷体" panose="02010600040101010101" pitchFamily="2" charset="-122"/>
              </a:rPr>
              <a:t>，求关系矩阵？</a:t>
            </a:r>
            <a:endParaRPr kumimoji="1" lang="zh-CN" altLang="en-US" sz="2400" b="1" dirty="0">
              <a:latin typeface="+mn-lt"/>
              <a:ea typeface="华文楷体" panose="0201060004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2195736" y="3200400"/>
                <a:ext cx="4158125" cy="20457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/>
                            </a:rPr>
                            <m:t>𝑅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/>
                        </a:rPr>
                        <m:t>=   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3200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3200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eqArr>
                          <m:r>
                            <a:rPr lang="en-US" altLang="zh-CN" sz="3200" b="0" i="1" smtClean="0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2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2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2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3200400"/>
                <a:ext cx="4158125" cy="204575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3275857" y="3810000"/>
            <a:ext cx="646331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0000FF"/>
                </a:solidFill>
                <a:ea typeface="华文楷体" panose="02010600040101010101" pitchFamily="2" charset="-122"/>
              </a:rPr>
              <a:t>王一</a:t>
            </a:r>
            <a:endParaRPr kumimoji="1" lang="en-US" altLang="zh-CN" b="1" dirty="0">
              <a:solidFill>
                <a:srgbClr val="0000FF"/>
              </a:solidFill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0000FF"/>
                </a:solidFill>
                <a:ea typeface="华文楷体" panose="02010600040101010101" pitchFamily="2" charset="-122"/>
              </a:rPr>
              <a:t>李二</a:t>
            </a:r>
            <a:endParaRPr kumimoji="1" lang="en-US" altLang="zh-CN" b="1" dirty="0">
              <a:solidFill>
                <a:srgbClr val="0000FF"/>
              </a:solidFill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0000FF"/>
                </a:solidFill>
                <a:ea typeface="华文楷体" panose="02010600040101010101" pitchFamily="2" charset="-122"/>
              </a:rPr>
              <a:t>丁三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045496" y="5029200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1      2      3     4</a:t>
            </a:r>
            <a:endParaRPr lang="zh-CN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259632" y="3048000"/>
            <a:ext cx="2592288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4211960" y="3048000"/>
            <a:ext cx="1656184" cy="0"/>
          </a:xfrm>
          <a:prstGeom prst="line">
            <a:avLst/>
          </a:prstGeom>
          <a:ln w="412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标注 8"/>
          <p:cNvSpPr/>
          <p:nvPr/>
        </p:nvSpPr>
        <p:spPr>
          <a:xfrm>
            <a:off x="7020272" y="4581128"/>
            <a:ext cx="1656184" cy="768085"/>
          </a:xfrm>
          <a:prstGeom prst="wedgeRoundRectCallout">
            <a:avLst>
              <a:gd name="adj1" fmla="val -97818"/>
              <a:gd name="adj2" fmla="val 21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布尔矩阵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  <p:bldP spid="3" grpId="0"/>
      <p:bldP spid="34" grpId="0"/>
      <p:bldP spid="35" grpId="0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682824" y="2513026"/>
            <a:ext cx="6705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§2.3  </a:t>
            </a:r>
            <a:r>
              <a:rPr lang="zh-CN" altLang="en-US" sz="4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关系的运算</a:t>
            </a:r>
            <a:endParaRPr lang="zh-CN" altLang="en-US" sz="4800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流程图: 过程 12"/>
          <p:cNvSpPr/>
          <p:nvPr/>
        </p:nvSpPr>
        <p:spPr>
          <a:xfrm>
            <a:off x="3059832" y="1387224"/>
            <a:ext cx="2376264" cy="793637"/>
          </a:xfrm>
          <a:prstGeom prst="flowChartProcess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燕尾形 21"/>
          <p:cNvSpPr/>
          <p:nvPr/>
        </p:nvSpPr>
        <p:spPr>
          <a:xfrm>
            <a:off x="899592" y="164638"/>
            <a:ext cx="2808312" cy="67207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关系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并、交、差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71600" y="1124745"/>
            <a:ext cx="1800200" cy="1279929"/>
            <a:chOff x="3820856" y="1452135"/>
            <a:chExt cx="648000" cy="648000"/>
          </a:xfrm>
        </p:grpSpPr>
        <p:sp>
          <p:nvSpPr>
            <p:cNvPr id="5" name="MH_Other_3"/>
            <p:cNvSpPr/>
            <p:nvPr>
              <p:custDataLst>
                <p:tags r:id="rId1"/>
              </p:custDataLst>
            </p:nvPr>
          </p:nvSpPr>
          <p:spPr>
            <a:xfrm>
              <a:off x="3820856" y="1452135"/>
              <a:ext cx="648000" cy="648000"/>
            </a:xfrm>
            <a:prstGeom prst="round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2222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3200" b="1">
                <a:solidFill>
                  <a:prstClr val="white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6" name="MH_Other_4"/>
            <p:cNvSpPr/>
            <p:nvPr>
              <p:custDataLst>
                <p:tags r:id="rId2"/>
              </p:custDataLst>
            </p:nvPr>
          </p:nvSpPr>
          <p:spPr>
            <a:xfrm>
              <a:off x="3907395" y="1531021"/>
              <a:ext cx="453600" cy="4536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innerShdw blurRad="63500" dist="50800" dir="189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zh-CN" altLang="en-US" sz="32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集合</a:t>
              </a:r>
              <a:endPara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216726" y="1412776"/>
            <a:ext cx="26514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并、交、差</a:t>
            </a:r>
            <a:endParaRPr lang="zh-CN" altLang="en-US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971600" y="2821146"/>
            <a:ext cx="1800200" cy="1279929"/>
            <a:chOff x="3820856" y="2583671"/>
            <a:chExt cx="648000" cy="648000"/>
          </a:xfrm>
        </p:grpSpPr>
        <p:sp>
          <p:nvSpPr>
            <p:cNvPr id="9" name="MH_Other_5"/>
            <p:cNvSpPr/>
            <p:nvPr>
              <p:custDataLst>
                <p:tags r:id="rId3"/>
              </p:custDataLst>
            </p:nvPr>
          </p:nvSpPr>
          <p:spPr>
            <a:xfrm>
              <a:off x="3820856" y="2583671"/>
              <a:ext cx="648000" cy="648000"/>
            </a:xfrm>
            <a:prstGeom prst="round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2222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3200" b="1">
                <a:solidFill>
                  <a:prstClr val="white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10" name="MH_Other_6"/>
            <p:cNvSpPr/>
            <p:nvPr>
              <p:custDataLst>
                <p:tags r:id="rId4"/>
              </p:custDataLst>
            </p:nvPr>
          </p:nvSpPr>
          <p:spPr>
            <a:xfrm>
              <a:off x="3920457" y="2690986"/>
              <a:ext cx="453600" cy="45360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innerShdw blurRad="63500" dist="50800" dir="189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zh-CN" altLang="en-US" sz="3200" b="1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关系</a:t>
              </a:r>
              <a:endParaRPr lang="zh-CN" altLang="en-US" sz="32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7" name="流程图: 联系 6"/>
          <p:cNvSpPr/>
          <p:nvPr/>
        </p:nvSpPr>
        <p:spPr>
          <a:xfrm>
            <a:off x="4427984" y="2948947"/>
            <a:ext cx="1008112" cy="1056117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987824" y="3140968"/>
            <a:ext cx="33843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是序偶的集合</a:t>
            </a:r>
            <a:endParaRPr lang="zh-CN" altLang="en-US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2771800" y="2276872"/>
            <a:ext cx="864096" cy="672075"/>
          </a:xfrm>
          <a:prstGeom prst="straightConnector1">
            <a:avLst/>
          </a:prstGeom>
          <a:ln w="98425">
            <a:gradFill flip="none" rotWithShape="1">
              <a:gsLst>
                <a:gs pos="0">
                  <a:srgbClr val="A603AB"/>
                </a:gs>
                <a:gs pos="21001">
                  <a:srgbClr val="0819FB"/>
                </a:gs>
                <a:gs pos="35001">
                  <a:srgbClr val="1A8D48"/>
                </a:gs>
                <a:gs pos="52000">
                  <a:srgbClr val="FFFF00"/>
                </a:gs>
                <a:gs pos="73000">
                  <a:srgbClr val="EE3F17"/>
                </a:gs>
                <a:gs pos="88000">
                  <a:srgbClr val="E81766"/>
                </a:gs>
                <a:gs pos="100000">
                  <a:srgbClr val="A603AB"/>
                </a:gs>
              </a:gsLst>
              <a:path path="shape">
                <a:fillToRect l="50000" t="50000" r="50000" b="50000"/>
              </a:path>
              <a:tileRect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71600" y="4419600"/>
            <a:ext cx="74888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若</a:t>
            </a:r>
            <a:r>
              <a:rPr kumimoji="1" lang="en-US" altLang="zh-CN" sz="28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</a:t>
            </a:r>
            <a:r>
              <a:rPr kumimoji="1"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kumimoji="1" lang="en-US" altLang="zh-CN" sz="28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kumimoji="1"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</a:t>
            </a:r>
            <a:r>
              <a:rPr kumimoji="1" lang="en-US" altLang="zh-CN" sz="28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kumimoji="1"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kumimoji="1" lang="en-US" altLang="zh-CN" sz="28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kumimoji="1"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，则</a:t>
            </a:r>
            <a:r>
              <a:rPr kumimoji="1"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R∪</a:t>
            </a:r>
            <a:r>
              <a:rPr kumimoji="1" lang="en-US" altLang="zh-CN" sz="28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kumimoji="1"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 </a:t>
            </a:r>
            <a:r>
              <a:rPr kumimoji="1" lang="en-US" altLang="zh-CN" sz="28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</a:t>
            </a:r>
            <a:r>
              <a:rPr kumimoji="1"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∩</a:t>
            </a:r>
            <a:r>
              <a:rPr kumimoji="1" lang="en-US" altLang="zh-CN" sz="28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kumimoji="1"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8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</a:t>
            </a:r>
            <a:r>
              <a:rPr kumimoji="1"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-</a:t>
            </a:r>
            <a:r>
              <a:rPr kumimoji="1" lang="en-US" altLang="zh-CN" sz="28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kumimoji="1"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</a:t>
            </a:r>
            <a:r>
              <a:rPr kumimoji="1" lang="en-US" altLang="zh-CN" sz="28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kumimoji="1"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kumimoji="1" lang="en-US" altLang="zh-CN" sz="28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</a:t>
            </a:r>
            <a:endParaRPr kumimoji="1" lang="en-US" altLang="zh-CN" sz="2800" b="1" i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  <p:bldP spid="11" grpId="0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流程图: 过程 19"/>
          <p:cNvSpPr/>
          <p:nvPr/>
        </p:nvSpPr>
        <p:spPr>
          <a:xfrm>
            <a:off x="3635896" y="4419600"/>
            <a:ext cx="936104" cy="576064"/>
          </a:xfrm>
          <a:prstGeom prst="flowChartProcess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燕尾形 21"/>
          <p:cNvSpPr/>
          <p:nvPr/>
        </p:nvSpPr>
        <p:spPr>
          <a:xfrm>
            <a:off x="899592" y="164638"/>
            <a:ext cx="3463670" cy="67207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并、交、差</a:t>
            </a:r>
            <a:r>
              <a:rPr lang="en-US" altLang="zh-CN" sz="28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28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练习</a:t>
            </a:r>
            <a:endParaRPr lang="zh-CN" altLang="en-US" sz="2800" dirty="0">
              <a:solidFill>
                <a:srgbClr val="FFFF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>
          <a:xfrm>
            <a:off x="279722" y="762000"/>
            <a:ext cx="8396734" cy="1728192"/>
          </a:xfrm>
          <a:prstGeom prst="rect">
            <a:avLst/>
          </a:prstGeom>
          <a:noFill/>
          <a:extLst>
            <a:ext uri="{91240B29-F687-4F45-9708-019B960494DF}">
              <a14:hiddenLine xmlns:a14="http://schemas.microsoft.com/office/drawing/2010/main" w="63500">
                <a:solidFill>
                  <a:srgbClr val="FF00FF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/>
          <a:lstStyle>
            <a:lvl1pPr marL="383540" indent="-383540" algn="l" defTabSz="102298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1215" indent="-320040" algn="l" defTabSz="102298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8890" indent="-255905" algn="l" defTabSz="102298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90700" indent="-255905" algn="l" defTabSz="102298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2510" indent="-255905" algn="l" defTabSz="102298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13685" indent="-255905" algn="l" defTabSz="102298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25495" indent="-255905" algn="l" defTabSz="102298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37305" indent="-255905" algn="l" defTabSz="102298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49115" indent="-255905" algn="l" defTabSz="102298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 2" panose="05020102010507070707" pitchFamily="18" charset="2"/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  A={1,2,3}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到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B={2,5}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有关系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R={(1,2),(1,5),(2,2),(2,5),(3,5)}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S={(2,2),(3,2)}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，请求出</a:t>
            </a:r>
            <a:r>
              <a:rPr kumimoji="1"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R∪</a:t>
            </a:r>
            <a:r>
              <a:rPr kumimoji="1" lang="en-US" altLang="zh-CN" sz="28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kumimoji="1"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 </a:t>
            </a:r>
            <a:r>
              <a:rPr kumimoji="1" lang="en-US" altLang="zh-CN" sz="28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</a:t>
            </a:r>
            <a:r>
              <a:rPr kumimoji="1"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∩</a:t>
            </a:r>
            <a:r>
              <a:rPr kumimoji="1" lang="en-US" altLang="zh-CN" sz="28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kumimoji="1"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8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</a:t>
            </a:r>
            <a:r>
              <a:rPr kumimoji="1"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-</a:t>
            </a:r>
            <a:r>
              <a:rPr kumimoji="1" lang="en-US" altLang="zh-CN" sz="28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kumimoji="1" lang="zh-CN" altLang="en-US" sz="28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35497" y="2711881"/>
            <a:ext cx="2018501" cy="717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解：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R∪S= </a:t>
            </a:r>
            <a:endParaRPr lang="pt-BR" altLang="zh-CN" sz="28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3569" y="4178037"/>
            <a:ext cx="6048451" cy="806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5000"/>
              </a:lnSpc>
              <a:spcBef>
                <a:spcPct val="0"/>
              </a:spcBef>
            </a:pPr>
            <a:r>
              <a:rPr lang="pt-BR" altLang="zh-CN" sz="3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R-S={(1,2),(1,5), (2,2)</a:t>
            </a:r>
            <a:r>
              <a:rPr lang="en-US" altLang="zh-CN" sz="3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pt-BR" altLang="zh-CN" sz="3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(2,5),(3,5)} </a:t>
            </a:r>
            <a:endParaRPr lang="en-US" altLang="zh-CN" sz="32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1916595" y="2711881"/>
            <a:ext cx="5170005" cy="717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{(1,2),(1,5),(2,2),(2,5),(3,5)         } </a:t>
            </a:r>
            <a:endParaRPr lang="pt-BR" altLang="zh-CN" sz="28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5758593" y="2743200"/>
            <a:ext cx="1861407" cy="717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,(3,2)          </a:t>
            </a:r>
            <a:endParaRPr lang="pt-BR" altLang="zh-CN" sz="28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2616" y="3429001"/>
            <a:ext cx="2169184" cy="717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5000"/>
              </a:lnSpc>
              <a:spcBef>
                <a:spcPct val="0"/>
              </a:spcBef>
            </a:pPr>
            <a:r>
              <a:rPr lang="pt-BR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R∩S={(2,2)} </a:t>
            </a:r>
            <a:endParaRPr lang="zh-CN" altLang="pt-BR" sz="28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圆角矩形标注 16"/>
          <p:cNvSpPr/>
          <p:nvPr/>
        </p:nvSpPr>
        <p:spPr>
          <a:xfrm>
            <a:off x="6732240" y="3621021"/>
            <a:ext cx="1944216" cy="576064"/>
          </a:xfrm>
          <a:prstGeom prst="wedgeRoundRectCallout">
            <a:avLst>
              <a:gd name="adj1" fmla="val -17852"/>
              <a:gd name="adj2" fmla="val -225653"/>
              <a:gd name="adj3" fmla="val 16667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入侵检测</a:t>
            </a:r>
            <a:endParaRPr lang="zh-CN" altLang="en-US" sz="2000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5" grpId="0"/>
      <p:bldP spid="2" grpId="0"/>
      <p:bldP spid="13" grpId="0"/>
      <p:bldP spid="14" grpId="0"/>
      <p:bldP spid="15" grpId="0"/>
      <p:bldP spid="1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燕尾形 21"/>
          <p:cNvSpPr/>
          <p:nvPr/>
        </p:nvSpPr>
        <p:spPr>
          <a:xfrm>
            <a:off x="899592" y="164638"/>
            <a:ext cx="2888678" cy="67207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复合关系</a:t>
            </a:r>
            <a:r>
              <a:rPr lang="en-US" altLang="zh-CN" sz="24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24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导入</a:t>
            </a:r>
            <a:endParaRPr lang="zh-CN" altLang="en-US" sz="2400" dirty="0">
              <a:solidFill>
                <a:srgbClr val="FFFF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Line 10"/>
          <p:cNvSpPr>
            <a:spLocks noChangeShapeType="1"/>
          </p:cNvSpPr>
          <p:nvPr/>
        </p:nvSpPr>
        <p:spPr bwMode="auto">
          <a:xfrm>
            <a:off x="2087724" y="3314700"/>
            <a:ext cx="1677888" cy="448629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7" name="Line 11"/>
          <p:cNvSpPr>
            <a:spLocks noChangeShapeType="1"/>
          </p:cNvSpPr>
          <p:nvPr/>
        </p:nvSpPr>
        <p:spPr bwMode="auto">
          <a:xfrm flipV="1">
            <a:off x="5148065" y="2514600"/>
            <a:ext cx="2090936" cy="1406843"/>
          </a:xfrm>
          <a:prstGeom prst="line">
            <a:avLst/>
          </a:prstGeom>
          <a:noFill/>
          <a:ln w="50800">
            <a:solidFill>
              <a:schemeClr val="accent3">
                <a:lumMod val="75000"/>
              </a:schemeClr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8" name="Line 14"/>
          <p:cNvSpPr>
            <a:spLocks noChangeShapeType="1"/>
          </p:cNvSpPr>
          <p:nvPr/>
        </p:nvSpPr>
        <p:spPr bwMode="auto">
          <a:xfrm flipV="1">
            <a:off x="2195736" y="1752600"/>
            <a:ext cx="4814664" cy="0"/>
          </a:xfrm>
          <a:prstGeom prst="line">
            <a:avLst/>
          </a:prstGeom>
          <a:noFill/>
          <a:ln w="95250">
            <a:solidFill>
              <a:srgbClr val="C0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1043608" y="4039447"/>
                <a:ext cx="2744662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(</m:t>
                    </m:r>
                    <m:r>
                      <a:rPr lang="en-US" altLang="zh-CN" b="1" i="1" smtClean="0">
                        <a:latin typeface="Cambria Math"/>
                      </a:rPr>
                      <m:t>𝒙</m:t>
                    </m:r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r>
                      <a:rPr lang="en-US" altLang="zh-CN" b="1" i="1" smtClean="0">
                        <a:latin typeface="Cambria Math"/>
                      </a:rPr>
                      <m:t>𝒚</m:t>
                    </m:r>
                    <m:r>
                      <a:rPr lang="en-US" altLang="zh-CN" b="1" i="1" smtClean="0">
                        <a:latin typeface="Cambria Math"/>
                      </a:rPr>
                      <m:t>)∈</m:t>
                    </m:r>
                    <m:r>
                      <a:rPr lang="en-US" altLang="zh-CN" b="1" i="1" smtClean="0">
                        <a:latin typeface="Cambria Math"/>
                      </a:rPr>
                      <m:t>𝑹</m:t>
                    </m:r>
                  </m:oMath>
                </a14:m>
                <a:r>
                  <a:rPr lang="zh-CN" altLang="en-US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 </a:t>
                </a:r>
                <a:r>
                  <a:rPr lang="en-US" altLang="zh-CN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(</a:t>
                </a:r>
                <a:r>
                  <a:rPr lang="zh-CN" altLang="en-US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“母女关系”</a:t>
                </a:r>
                <a:r>
                  <a:rPr lang="en-US" altLang="zh-CN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)</a:t>
                </a:r>
                <a:endParaRPr lang="zh-CN" altLang="en-US" b="1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4039447"/>
                <a:ext cx="2744662" cy="507831"/>
              </a:xfrm>
              <a:prstGeom prst="rect">
                <a:avLst/>
              </a:prstGeom>
              <a:blipFill rotWithShape="1">
                <a:blip r:embed="rId1"/>
                <a:stretch>
                  <a:fillRect l="-444" r="-1778" b="-120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5903068" y="3429000"/>
                <a:ext cx="2701381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(</m:t>
                    </m:r>
                    <m:r>
                      <a:rPr lang="en-US" altLang="zh-CN" b="1" i="1" smtClean="0">
                        <a:latin typeface="Cambria Math"/>
                      </a:rPr>
                      <m:t>𝒚</m:t>
                    </m:r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r>
                      <a:rPr lang="en-US" altLang="zh-CN" b="1" i="1" smtClean="0">
                        <a:latin typeface="Cambria Math"/>
                      </a:rPr>
                      <m:t>𝒛</m:t>
                    </m:r>
                    <m:r>
                      <a:rPr lang="en-US" altLang="zh-CN" b="1" i="1" smtClean="0">
                        <a:latin typeface="Cambria Math"/>
                      </a:rPr>
                      <m:t>)∈</m:t>
                    </m:r>
                    <m:r>
                      <a:rPr lang="en-US" altLang="zh-CN" b="1" i="1" smtClean="0">
                        <a:latin typeface="Cambria Math"/>
                      </a:rPr>
                      <m:t>𝑺</m:t>
                    </m:r>
                  </m:oMath>
                </a14:m>
                <a:r>
                  <a:rPr lang="zh-CN" altLang="en-US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 </a:t>
                </a:r>
                <a:r>
                  <a:rPr lang="en-US" altLang="zh-CN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(</a:t>
                </a:r>
                <a:r>
                  <a:rPr lang="zh-CN" altLang="en-US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“父女关系”</a:t>
                </a:r>
                <a:r>
                  <a:rPr lang="en-US" altLang="zh-CN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)</a:t>
                </a:r>
                <a:endParaRPr lang="zh-CN" altLang="en-US" b="1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067" y="2571750"/>
                <a:ext cx="2701381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451" t="-6667" r="-1806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19" name="图片 18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40" y="1486393"/>
            <a:ext cx="1592985" cy="2405183"/>
          </a:xfrm>
          <a:prstGeom prst="rect">
            <a:avLst/>
          </a:prstGeom>
        </p:spPr>
      </p:pic>
      <p:pic>
        <p:nvPicPr>
          <p:cNvPr id="21" name="图片 20" descr="屏幕剪辑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606" y="2376526"/>
            <a:ext cx="1360458" cy="2167207"/>
          </a:xfrm>
          <a:prstGeom prst="rect">
            <a:avLst/>
          </a:prstGeom>
        </p:spPr>
      </p:pic>
      <p:pic>
        <p:nvPicPr>
          <p:cNvPr id="23" name="图片 22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1" y="1323492"/>
            <a:ext cx="1076475" cy="17147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829325" y="836712"/>
                <a:ext cx="48122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/>
                          <a:ea typeface="华文楷体" panose="02010600040101010101" pitchFamily="2" charset="-122"/>
                        </a:rPr>
                        <m:t>𝒙</m:t>
                      </m:r>
                    </m:oMath>
                  </m:oMathPara>
                </a14:m>
                <a:endParaRPr lang="zh-CN" altLang="en-US" sz="2800" b="1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25" y="627534"/>
                <a:ext cx="481222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7329790" y="811160"/>
            <a:ext cx="33855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z</a:t>
            </a:r>
            <a:endParaRPr lang="zh-CN" altLang="en-US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4010756" y="1796819"/>
                <a:ext cx="489236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/>
                          <a:ea typeface="华文楷体" panose="02010600040101010101" pitchFamily="2" charset="-122"/>
                        </a:rPr>
                        <m:t>𝒚</m:t>
                      </m:r>
                    </m:oMath>
                  </m:oMathPara>
                </a14:m>
                <a:endParaRPr lang="zh-CN" altLang="en-US" sz="2800" b="1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756" y="1347614"/>
                <a:ext cx="489236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3779913" y="1028733"/>
            <a:ext cx="22007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祖孙关系</a:t>
            </a:r>
            <a:endParaRPr lang="zh-CN" altLang="en-US" sz="2800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/>
      <p:bldP spid="18" grpId="0"/>
      <p:bldP spid="2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燕尾形 21"/>
          <p:cNvSpPr/>
          <p:nvPr/>
        </p:nvSpPr>
        <p:spPr>
          <a:xfrm>
            <a:off x="899592" y="164638"/>
            <a:ext cx="2376264" cy="67207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复合的概念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323528" y="951387"/>
            <a:ext cx="8763000" cy="1341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设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是一个从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到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的关系，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是一个从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到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Z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的关系，则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的复合关系</a:t>
            </a:r>
            <a:endParaRPr lang="zh-CN" altLang="en-US" sz="28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179512" y="2564904"/>
                <a:ext cx="8945654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𝑅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∘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𝑆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={(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𝑥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,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𝑧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)|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𝑥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𝑋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𝑧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𝑍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,∃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𝑦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𝑌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,(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𝑦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)∈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𝑅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,(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𝑦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𝑧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)∈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𝑆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}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923678"/>
                <a:ext cx="8936036" cy="52322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cxnSp>
        <p:nvCxnSpPr>
          <p:cNvPr id="6" name="直接连接符 5"/>
          <p:cNvCxnSpPr/>
          <p:nvPr/>
        </p:nvCxnSpPr>
        <p:spPr>
          <a:xfrm>
            <a:off x="5724128" y="3236979"/>
            <a:ext cx="3096344" cy="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H_Other_4"/>
          <p:cNvSpPr/>
          <p:nvPr>
            <p:custDataLst>
              <p:tags r:id="rId2"/>
            </p:custDataLst>
          </p:nvPr>
        </p:nvSpPr>
        <p:spPr>
          <a:xfrm>
            <a:off x="107504" y="3781189"/>
            <a:ext cx="1296144" cy="89595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innerShdw blurRad="63500" dist="50800" dir="189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/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分析：</a:t>
            </a:r>
            <a:endParaRPr lang="zh-CN" altLang="en-US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31640" y="3909054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集合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X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中的元素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x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与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Z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中元素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z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之间是否具有“关系”？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1640" y="4773150"/>
            <a:ext cx="4769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2) 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关键点在于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x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和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z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有“中间人”。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" name="矩形标注 8"/>
          <p:cNvSpPr/>
          <p:nvPr/>
        </p:nvSpPr>
        <p:spPr>
          <a:xfrm>
            <a:off x="6444208" y="4860644"/>
            <a:ext cx="2071506" cy="1056117"/>
          </a:xfrm>
          <a:prstGeom prst="wedgeRectCallout">
            <a:avLst>
              <a:gd name="adj1" fmla="val -91181"/>
              <a:gd name="adj2" fmla="val 80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求解方法？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35496" y="3429001"/>
            <a:ext cx="9108504" cy="29569"/>
          </a:xfrm>
          <a:prstGeom prst="line">
            <a:avLst/>
          </a:prstGeom>
          <a:ln w="12700">
            <a:solidFill>
              <a:srgbClr val="0099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7" grpId="0"/>
      <p:bldP spid="10" grpId="0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燕尾形 21"/>
          <p:cNvSpPr/>
          <p:nvPr/>
        </p:nvSpPr>
        <p:spPr>
          <a:xfrm>
            <a:off x="899592" y="164638"/>
            <a:ext cx="3139008" cy="67207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关系复合</a:t>
            </a:r>
            <a:r>
              <a:rPr lang="en-US" altLang="zh-CN" sz="28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28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方法</a:t>
            </a:r>
            <a:endParaRPr lang="zh-CN" altLang="en-US" sz="2800" dirty="0">
              <a:solidFill>
                <a:srgbClr val="FFFF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MH_Other_4"/>
          <p:cNvSpPr/>
          <p:nvPr>
            <p:custDataLst>
              <p:tags r:id="rId1"/>
            </p:custDataLst>
          </p:nvPr>
        </p:nvSpPr>
        <p:spPr>
          <a:xfrm>
            <a:off x="2987824" y="2209800"/>
            <a:ext cx="3024336" cy="103343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innerShdw blurRad="63500" dist="50800" dir="189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/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关系图方法</a:t>
            </a:r>
            <a:endParaRPr lang="zh-CN" altLang="en-US" sz="3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MH_Other_6"/>
          <p:cNvSpPr/>
          <p:nvPr>
            <p:custDataLst>
              <p:tags r:id="rId2"/>
            </p:custDataLst>
          </p:nvPr>
        </p:nvSpPr>
        <p:spPr>
          <a:xfrm>
            <a:off x="2987824" y="3505200"/>
            <a:ext cx="3096344" cy="119010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innerShdw blurRad="63500" dist="50800" dir="189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/>
            <a:r>
              <a:rPr lang="zh-CN" altLang="en-US" sz="32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关系矩阵方法</a:t>
            </a:r>
            <a:endParaRPr lang="zh-CN" altLang="en-US" sz="3200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1" y="1291213"/>
            <a:ext cx="37753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关系复合的求解方法：</a:t>
            </a:r>
            <a:endParaRPr lang="zh-CN" altLang="en-US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椭圆 36"/>
          <p:cNvSpPr/>
          <p:nvPr/>
        </p:nvSpPr>
        <p:spPr>
          <a:xfrm>
            <a:off x="5802608" y="2852936"/>
            <a:ext cx="656880" cy="249859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2211016" y="2772994"/>
            <a:ext cx="656880" cy="258734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燕尾形 21"/>
          <p:cNvSpPr/>
          <p:nvPr/>
        </p:nvSpPr>
        <p:spPr>
          <a:xfrm>
            <a:off x="899591" y="164638"/>
            <a:ext cx="3802869" cy="67207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复合</a:t>
            </a:r>
            <a:r>
              <a:rPr lang="en-US" altLang="zh-CN" sz="28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28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关系图方法</a:t>
            </a:r>
            <a:endParaRPr lang="zh-CN" altLang="en-US" sz="2800" dirty="0">
              <a:solidFill>
                <a:srgbClr val="FFFF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304801" y="762000"/>
            <a:ext cx="8763000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eaLnBrk="1" hangingPunct="1">
              <a:spcBef>
                <a:spcPts val="0"/>
              </a:spcBef>
              <a:buClrTx/>
              <a:buSzTx/>
              <a:buFontTx/>
              <a:buNone/>
            </a:pPr>
            <a:r>
              <a:rPr kumimoji="1"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例</a:t>
            </a:r>
            <a:r>
              <a:rPr kumimoji="1"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kumimoji="1"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.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A={1,2,3}, B={2,3,4},  C={1,2,5} </a:t>
            </a:r>
            <a:r>
              <a:rPr kumimoji="1"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kumimoji="1"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到</a:t>
            </a: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 R={(1,2</a:t>
            </a: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),(2,2),(</a:t>
            </a:r>
            <a:r>
              <a:rPr kumimoji="1"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3,4)},   B</a:t>
            </a:r>
            <a:r>
              <a:rPr kumimoji="1"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到</a:t>
            </a:r>
            <a:r>
              <a:rPr kumimoji="1"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C</a:t>
            </a:r>
            <a:r>
              <a:rPr kumimoji="1"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上的关系</a:t>
            </a:r>
            <a:r>
              <a:rPr kumimoji="1"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S={</a:t>
            </a:r>
            <a:r>
              <a:rPr kumimoji="1"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(2,5),(3,1),</a:t>
            </a:r>
            <a:r>
              <a:rPr kumimoji="1"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(4,2</a:t>
            </a:r>
            <a:r>
              <a:rPr kumimoji="1"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)}</a:t>
            </a:r>
            <a:r>
              <a:rPr kumimoji="1"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，复合关系？</a:t>
            </a:r>
            <a:endParaRPr kumimoji="1" lang="zh-CN" altLang="en-US" sz="28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562000" y="2743402"/>
            <a:ext cx="900100" cy="69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buClrTx/>
              <a:buSzTx/>
              <a:buFontTx/>
              <a:buNone/>
            </a:pPr>
            <a:r>
              <a:rPr kumimoji="1"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解：</a:t>
            </a:r>
            <a:endParaRPr lang="zh-CN" altLang="en-US" sz="28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Text Box 25"/>
          <p:cNvSpPr txBox="1">
            <a:spLocks noChangeArrowheads="1"/>
          </p:cNvSpPr>
          <p:nvPr/>
        </p:nvSpPr>
        <p:spPr bwMode="auto">
          <a:xfrm>
            <a:off x="6099448" y="3032568"/>
            <a:ext cx="3385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1</a:t>
            </a:r>
            <a:endParaRPr lang="en-US" altLang="zh-CN" sz="2400" b="1" dirty="0">
              <a:latin typeface="Times New Roman" panose="02020603050405020304" pitchFamily="18" charset="0"/>
            </a:endParaRPr>
          </a:p>
        </p:txBody>
      </p:sp>
      <p:sp>
        <p:nvSpPr>
          <p:cNvPr id="23" name="Text Box 26"/>
          <p:cNvSpPr txBox="1">
            <a:spLocks noChangeArrowheads="1"/>
          </p:cNvSpPr>
          <p:nvPr/>
        </p:nvSpPr>
        <p:spPr bwMode="auto">
          <a:xfrm>
            <a:off x="6099448" y="3621021"/>
            <a:ext cx="3385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</a:t>
            </a:r>
            <a:endParaRPr lang="en-US" altLang="zh-CN" sz="2400" b="1" dirty="0">
              <a:latin typeface="Times New Roman" panose="02020603050405020304" pitchFamily="18" charset="0"/>
            </a:endParaRPr>
          </a:p>
        </p:txBody>
      </p:sp>
      <p:sp>
        <p:nvSpPr>
          <p:cNvPr id="24" name="Text Box 27"/>
          <p:cNvSpPr txBox="1">
            <a:spLocks noChangeArrowheads="1"/>
          </p:cNvSpPr>
          <p:nvPr/>
        </p:nvSpPr>
        <p:spPr bwMode="auto">
          <a:xfrm>
            <a:off x="6027440" y="4664749"/>
            <a:ext cx="3385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5</a:t>
            </a:r>
            <a:endParaRPr lang="en-US" altLang="zh-CN" sz="2400" b="1" dirty="0">
              <a:latin typeface="Times New Roman" panose="02020603050405020304" pitchFamily="18" charset="0"/>
            </a:endParaRPr>
          </a:p>
        </p:txBody>
      </p:sp>
      <p:sp>
        <p:nvSpPr>
          <p:cNvPr id="27" name="Text Box 30"/>
          <p:cNvSpPr txBox="1">
            <a:spLocks noChangeArrowheads="1"/>
          </p:cNvSpPr>
          <p:nvPr/>
        </p:nvSpPr>
        <p:spPr bwMode="auto">
          <a:xfrm>
            <a:off x="5968008" y="2443341"/>
            <a:ext cx="44435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Line 31"/>
          <p:cNvSpPr>
            <a:spLocks noChangeShapeType="1"/>
          </p:cNvSpPr>
          <p:nvPr/>
        </p:nvSpPr>
        <p:spPr bwMode="auto">
          <a:xfrm>
            <a:off x="2715073" y="3236979"/>
            <a:ext cx="1522413" cy="0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/>
          </a:p>
        </p:txBody>
      </p:sp>
      <p:sp>
        <p:nvSpPr>
          <p:cNvPr id="29" name="Line 32"/>
          <p:cNvSpPr>
            <a:spLocks noChangeShapeType="1"/>
          </p:cNvSpPr>
          <p:nvPr/>
        </p:nvSpPr>
        <p:spPr bwMode="auto">
          <a:xfrm flipV="1">
            <a:off x="2643064" y="3385317"/>
            <a:ext cx="1584176" cy="762000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/>
          </a:p>
        </p:txBody>
      </p:sp>
      <p:sp>
        <p:nvSpPr>
          <p:cNvPr id="30" name="Line 33"/>
          <p:cNvSpPr>
            <a:spLocks noChangeShapeType="1"/>
          </p:cNvSpPr>
          <p:nvPr/>
        </p:nvSpPr>
        <p:spPr bwMode="auto">
          <a:xfrm flipV="1">
            <a:off x="2643064" y="4909317"/>
            <a:ext cx="1524000" cy="76200"/>
          </a:xfrm>
          <a:prstGeom prst="line">
            <a:avLst/>
          </a:prstGeom>
          <a:noFill/>
          <a:ln w="41275">
            <a:solidFill>
              <a:srgbClr val="CC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/>
          </a:p>
        </p:txBody>
      </p:sp>
      <p:sp>
        <p:nvSpPr>
          <p:cNvPr id="31" name="Line 34"/>
          <p:cNvSpPr>
            <a:spLocks noChangeShapeType="1"/>
          </p:cNvSpPr>
          <p:nvPr/>
        </p:nvSpPr>
        <p:spPr bwMode="auto">
          <a:xfrm>
            <a:off x="4371256" y="3236979"/>
            <a:ext cx="1601788" cy="1601787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4299248" y="3233853"/>
            <a:ext cx="1719808" cy="837264"/>
          </a:xfrm>
          <a:prstGeom prst="line">
            <a:avLst/>
          </a:prstGeom>
          <a:noFill/>
          <a:ln w="41275">
            <a:solidFill>
              <a:srgbClr val="C0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/>
          </a:p>
        </p:txBody>
      </p:sp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4299248" y="3909053"/>
            <a:ext cx="1732384" cy="1000264"/>
          </a:xfrm>
          <a:prstGeom prst="line">
            <a:avLst/>
          </a:prstGeom>
          <a:noFill/>
          <a:ln w="41275">
            <a:solidFill>
              <a:srgbClr val="CC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/>
          </a:p>
        </p:txBody>
      </p:sp>
      <p:sp>
        <p:nvSpPr>
          <p:cNvPr id="34" name="Text Box 37"/>
          <p:cNvSpPr txBox="1">
            <a:spLocks noChangeArrowheads="1"/>
          </p:cNvSpPr>
          <p:nvPr/>
        </p:nvSpPr>
        <p:spPr bwMode="auto">
          <a:xfrm>
            <a:off x="4023266" y="5362805"/>
            <a:ext cx="201622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 dirty="0">
                <a:solidFill>
                  <a:srgbClr val="000099"/>
                </a:solidFill>
                <a:latin typeface="Times New Roman" panose="02020603050405020304" pitchFamily="18" charset="0"/>
              </a:rPr>
              <a:t>(1,5),</a:t>
            </a:r>
            <a:endParaRPr lang="en-US" altLang="zh-CN" b="1" dirty="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211016" y="2571689"/>
            <a:ext cx="2500064" cy="2759135"/>
            <a:chOff x="827584" y="2000775"/>
            <a:chExt cx="2500064" cy="2069352"/>
          </a:xfrm>
        </p:grpSpPr>
        <p:sp>
          <p:nvSpPr>
            <p:cNvPr id="6" name="Oval 10"/>
            <p:cNvSpPr>
              <a:spLocks noChangeArrowheads="1"/>
            </p:cNvSpPr>
            <p:nvPr/>
          </p:nvSpPr>
          <p:spPr bwMode="auto">
            <a:xfrm>
              <a:off x="1115616" y="2427734"/>
              <a:ext cx="152400" cy="139328"/>
            </a:xfrm>
            <a:prstGeom prst="ellipse">
              <a:avLst/>
            </a:prstGeom>
            <a:solidFill>
              <a:schemeClr val="accent1"/>
            </a:solidFill>
            <a:ln w="15875">
              <a:solidFill>
                <a:srgbClr val="FF00FF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 b="1"/>
            </a:p>
          </p:txBody>
        </p:sp>
        <p:sp>
          <p:nvSpPr>
            <p:cNvPr id="7" name="Oval 11"/>
            <p:cNvSpPr>
              <a:spLocks noChangeArrowheads="1"/>
            </p:cNvSpPr>
            <p:nvPr/>
          </p:nvSpPr>
          <p:spPr bwMode="auto">
            <a:xfrm>
              <a:off x="1115616" y="3075806"/>
              <a:ext cx="148208" cy="163840"/>
            </a:xfrm>
            <a:prstGeom prst="ellipse">
              <a:avLst/>
            </a:prstGeom>
            <a:solidFill>
              <a:schemeClr val="accent1"/>
            </a:solidFill>
            <a:ln w="15875">
              <a:solidFill>
                <a:srgbClr val="FF00FF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 b="1"/>
            </a:p>
          </p:txBody>
        </p:sp>
        <p:sp>
          <p:nvSpPr>
            <p:cNvPr id="9" name="Oval 13"/>
            <p:cNvSpPr>
              <a:spLocks noChangeArrowheads="1"/>
            </p:cNvSpPr>
            <p:nvPr/>
          </p:nvSpPr>
          <p:spPr bwMode="auto">
            <a:xfrm>
              <a:off x="2843808" y="2427734"/>
              <a:ext cx="152400" cy="156354"/>
            </a:xfrm>
            <a:prstGeom prst="ellipse">
              <a:avLst/>
            </a:prstGeom>
            <a:solidFill>
              <a:schemeClr val="accent1"/>
            </a:solidFill>
            <a:ln w="15875">
              <a:solidFill>
                <a:schemeClr val="tx2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 b="1"/>
            </a:p>
          </p:txBody>
        </p:sp>
        <p:sp>
          <p:nvSpPr>
            <p:cNvPr id="15" name="Text Box 19"/>
            <p:cNvSpPr txBox="1">
              <a:spLocks noChangeArrowheads="1"/>
            </p:cNvSpPr>
            <p:nvPr/>
          </p:nvSpPr>
          <p:spPr bwMode="auto">
            <a:xfrm>
              <a:off x="827584" y="2283718"/>
              <a:ext cx="338554" cy="346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0">
                  <a:solidFill>
                    <a:srgbClr val="FF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1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6" name="Text Box 20"/>
            <p:cNvSpPr txBox="1">
              <a:spLocks noChangeArrowheads="1"/>
            </p:cNvSpPr>
            <p:nvPr/>
          </p:nvSpPr>
          <p:spPr bwMode="auto">
            <a:xfrm>
              <a:off x="827584" y="2969518"/>
              <a:ext cx="338554" cy="346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0">
                  <a:solidFill>
                    <a:srgbClr val="FF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>
                  <a:latin typeface="Times New Roman" panose="02020603050405020304" pitchFamily="18" charset="0"/>
                </a:rPr>
                <a:t>2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17" name="Text Box 21"/>
            <p:cNvSpPr txBox="1">
              <a:spLocks noChangeArrowheads="1"/>
            </p:cNvSpPr>
            <p:nvPr/>
          </p:nvSpPr>
          <p:spPr bwMode="auto">
            <a:xfrm>
              <a:off x="827584" y="3598168"/>
              <a:ext cx="338554" cy="346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0">
                  <a:solidFill>
                    <a:srgbClr val="FF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>
                  <a:latin typeface="Times New Roman" panose="02020603050405020304" pitchFamily="18" charset="0"/>
                </a:rPr>
                <a:t>3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18" name="Text Box 22"/>
            <p:cNvSpPr txBox="1">
              <a:spLocks noChangeArrowheads="1"/>
            </p:cNvSpPr>
            <p:nvPr/>
          </p:nvSpPr>
          <p:spPr bwMode="auto">
            <a:xfrm>
              <a:off x="2989094" y="2309609"/>
              <a:ext cx="338554" cy="346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0">
                  <a:solidFill>
                    <a:srgbClr val="FF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2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9" name="Text Box 23"/>
            <p:cNvSpPr txBox="1">
              <a:spLocks noChangeArrowheads="1"/>
            </p:cNvSpPr>
            <p:nvPr/>
          </p:nvSpPr>
          <p:spPr bwMode="auto">
            <a:xfrm>
              <a:off x="2543726" y="2931790"/>
              <a:ext cx="338554" cy="346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0">
                  <a:solidFill>
                    <a:srgbClr val="FF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3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5" name="Text Box 28"/>
            <p:cNvSpPr txBox="1">
              <a:spLocks noChangeArrowheads="1"/>
            </p:cNvSpPr>
            <p:nvPr/>
          </p:nvSpPr>
          <p:spPr bwMode="auto">
            <a:xfrm>
              <a:off x="1319336" y="2022743"/>
              <a:ext cx="407484" cy="346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0">
                  <a:solidFill>
                    <a:srgbClr val="FF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 Box 29"/>
            <p:cNvSpPr txBox="1">
              <a:spLocks noChangeArrowheads="1"/>
            </p:cNvSpPr>
            <p:nvPr/>
          </p:nvSpPr>
          <p:spPr bwMode="auto">
            <a:xfrm>
              <a:off x="2771800" y="2000775"/>
              <a:ext cx="389850" cy="346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0">
                  <a:solidFill>
                    <a:srgbClr val="FF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Text Box 41"/>
            <p:cNvSpPr txBox="1">
              <a:spLocks noChangeArrowheads="1"/>
            </p:cNvSpPr>
            <p:nvPr/>
          </p:nvSpPr>
          <p:spPr bwMode="auto">
            <a:xfrm>
              <a:off x="2627784" y="3723878"/>
              <a:ext cx="338554" cy="346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0">
                  <a:solidFill>
                    <a:srgbClr val="FF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4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44" name="Oval 11"/>
            <p:cNvSpPr>
              <a:spLocks noChangeArrowheads="1"/>
            </p:cNvSpPr>
            <p:nvPr/>
          </p:nvSpPr>
          <p:spPr bwMode="auto">
            <a:xfrm>
              <a:off x="1115616" y="3704054"/>
              <a:ext cx="148208" cy="163840"/>
            </a:xfrm>
            <a:prstGeom prst="ellipse">
              <a:avLst/>
            </a:prstGeom>
            <a:solidFill>
              <a:schemeClr val="accent1"/>
            </a:solidFill>
            <a:ln w="15875">
              <a:solidFill>
                <a:srgbClr val="FF00FF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 b="1"/>
            </a:p>
          </p:txBody>
        </p:sp>
        <p:sp>
          <p:nvSpPr>
            <p:cNvPr id="45" name="Oval 13"/>
            <p:cNvSpPr>
              <a:spLocks noChangeArrowheads="1"/>
            </p:cNvSpPr>
            <p:nvPr/>
          </p:nvSpPr>
          <p:spPr bwMode="auto">
            <a:xfrm>
              <a:off x="2771800" y="3003798"/>
              <a:ext cx="152400" cy="156354"/>
            </a:xfrm>
            <a:prstGeom prst="ellipse">
              <a:avLst/>
            </a:prstGeom>
            <a:solidFill>
              <a:schemeClr val="accent1"/>
            </a:solidFill>
            <a:ln w="15875">
              <a:solidFill>
                <a:schemeClr val="tx2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 b="1"/>
            </a:p>
          </p:txBody>
        </p:sp>
        <p:sp>
          <p:nvSpPr>
            <p:cNvPr id="46" name="Oval 13"/>
            <p:cNvSpPr>
              <a:spLocks noChangeArrowheads="1"/>
            </p:cNvSpPr>
            <p:nvPr/>
          </p:nvSpPr>
          <p:spPr bwMode="auto">
            <a:xfrm>
              <a:off x="2771800" y="3651870"/>
              <a:ext cx="152400" cy="156354"/>
            </a:xfrm>
            <a:prstGeom prst="ellipse">
              <a:avLst/>
            </a:prstGeom>
            <a:solidFill>
              <a:schemeClr val="accent1"/>
            </a:solidFill>
            <a:ln w="15875">
              <a:solidFill>
                <a:schemeClr val="tx2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 b="1"/>
            </a:p>
          </p:txBody>
        </p:sp>
      </p:grpSp>
      <p:sp>
        <p:nvSpPr>
          <p:cNvPr id="47" name="Oval 13"/>
          <p:cNvSpPr>
            <a:spLocks noChangeArrowheads="1"/>
          </p:cNvSpPr>
          <p:nvPr/>
        </p:nvSpPr>
        <p:spPr bwMode="auto">
          <a:xfrm>
            <a:off x="6019056" y="3140968"/>
            <a:ext cx="152400" cy="208472"/>
          </a:xfrm>
          <a:prstGeom prst="ellipse">
            <a:avLst/>
          </a:prstGeom>
          <a:solidFill>
            <a:srgbClr val="FFFF00"/>
          </a:solidFill>
          <a:ln w="15875">
            <a:solidFill>
              <a:schemeClr val="tx2"/>
            </a:solidFill>
            <a:round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 b="1"/>
          </a:p>
        </p:txBody>
      </p:sp>
      <p:sp>
        <p:nvSpPr>
          <p:cNvPr id="48" name="Oval 13"/>
          <p:cNvSpPr>
            <a:spLocks noChangeArrowheads="1"/>
          </p:cNvSpPr>
          <p:nvPr/>
        </p:nvSpPr>
        <p:spPr bwMode="auto">
          <a:xfrm>
            <a:off x="6019056" y="3796592"/>
            <a:ext cx="152400" cy="208472"/>
          </a:xfrm>
          <a:prstGeom prst="ellipse">
            <a:avLst/>
          </a:prstGeom>
          <a:solidFill>
            <a:srgbClr val="FFFF00"/>
          </a:solidFill>
          <a:ln w="15875">
            <a:solidFill>
              <a:schemeClr val="tx2"/>
            </a:solidFill>
            <a:round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 b="1"/>
          </a:p>
        </p:txBody>
      </p:sp>
      <p:sp>
        <p:nvSpPr>
          <p:cNvPr id="49" name="Oval 13"/>
          <p:cNvSpPr>
            <a:spLocks noChangeArrowheads="1"/>
          </p:cNvSpPr>
          <p:nvPr/>
        </p:nvSpPr>
        <p:spPr bwMode="auto">
          <a:xfrm>
            <a:off x="5955432" y="4773149"/>
            <a:ext cx="152400" cy="208472"/>
          </a:xfrm>
          <a:prstGeom prst="ellipse">
            <a:avLst/>
          </a:prstGeom>
          <a:solidFill>
            <a:srgbClr val="FFFF00"/>
          </a:solidFill>
          <a:ln w="15875">
            <a:solidFill>
              <a:schemeClr val="tx2"/>
            </a:solidFill>
            <a:round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 b="1"/>
          </a:p>
        </p:txBody>
      </p:sp>
      <p:sp>
        <p:nvSpPr>
          <p:cNvPr id="50" name="Text Box 37"/>
          <p:cNvSpPr txBox="1">
            <a:spLocks noChangeArrowheads="1"/>
          </p:cNvSpPr>
          <p:nvPr/>
        </p:nvSpPr>
        <p:spPr bwMode="auto">
          <a:xfrm>
            <a:off x="4947321" y="5351535"/>
            <a:ext cx="159020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 dirty="0">
                <a:solidFill>
                  <a:srgbClr val="000099"/>
                </a:solidFill>
                <a:latin typeface="Times New Roman" panose="02020603050405020304" pitchFamily="18" charset="0"/>
              </a:rPr>
              <a:t>(2,5),</a:t>
            </a:r>
            <a:endParaRPr lang="en-US" altLang="zh-CN" b="1" dirty="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" name="Text Box 37"/>
          <p:cNvSpPr txBox="1">
            <a:spLocks noChangeArrowheads="1"/>
          </p:cNvSpPr>
          <p:nvPr/>
        </p:nvSpPr>
        <p:spPr bwMode="auto">
          <a:xfrm>
            <a:off x="5883424" y="5351535"/>
            <a:ext cx="158417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 dirty="0">
                <a:solidFill>
                  <a:srgbClr val="000099"/>
                </a:solidFill>
                <a:latin typeface="Times New Roman" panose="02020603050405020304" pitchFamily="18" charset="0"/>
              </a:rPr>
              <a:t>(3,2)</a:t>
            </a:r>
            <a:endParaRPr lang="en-US" altLang="zh-CN" b="1" dirty="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矩形 51"/>
              <p:cNvSpPr/>
              <p:nvPr/>
            </p:nvSpPr>
            <p:spPr>
              <a:xfrm>
                <a:off x="2213914" y="5181600"/>
                <a:ext cx="4965655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smtClean="0">
                          <a:latin typeface="Cambria Math"/>
                        </a:rPr>
                        <m:t>𝑅</m:t>
                      </m:r>
                      <m:r>
                        <a:rPr lang="en-US" altLang="zh-CN" sz="3200" i="1">
                          <a:latin typeface="Cambria Math"/>
                          <a:ea typeface="Cambria Math"/>
                        </a:rPr>
                        <m:t>∘</m:t>
                      </m:r>
                      <m:r>
                        <a:rPr lang="en-US" altLang="zh-CN" sz="3200" i="1">
                          <a:latin typeface="Cambria Math"/>
                        </a:rPr>
                        <m:t>𝑆</m:t>
                      </m:r>
                      <m:r>
                        <a:rPr lang="en-US" altLang="zh-CN" sz="3200" i="1">
                          <a:latin typeface="Cambria Math"/>
                        </a:rPr>
                        <m:t>={                                 }</m:t>
                      </m:r>
                    </m:oMath>
                  </m:oMathPara>
                </a14:m>
                <a:endParaRPr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2" name="矩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914" y="5181600"/>
                <a:ext cx="4965655" cy="830997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9" grpId="0" animBg="1"/>
      <p:bldP spid="21" grpId="0"/>
      <p:bldP spid="23" grpId="0"/>
      <p:bldP spid="24" grpId="0"/>
      <p:bldP spid="27" grpId="0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1" grpId="2" animBg="1"/>
      <p:bldP spid="32" grpId="0" animBg="1"/>
      <p:bldP spid="33" grpId="0" animBg="1"/>
      <p:bldP spid="33" grpId="1" animBg="1"/>
      <p:bldP spid="34" grpId="0"/>
      <p:bldP spid="47" grpId="0" animBg="1"/>
      <p:bldP spid="48" grpId="0" animBg="1"/>
      <p:bldP spid="49" grpId="0" animBg="1"/>
      <p:bldP spid="50" grpId="0"/>
      <p:bldP spid="51" grpId="0"/>
      <p:bldP spid="5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燕尾形 21"/>
          <p:cNvSpPr/>
          <p:nvPr/>
        </p:nvSpPr>
        <p:spPr>
          <a:xfrm>
            <a:off x="899592" y="164638"/>
            <a:ext cx="3748608" cy="67207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补充</a:t>
            </a:r>
            <a:r>
              <a:rPr lang="en-US" altLang="zh-CN" sz="24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24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布尔矩阵加法</a:t>
            </a:r>
            <a:endParaRPr lang="zh-CN" altLang="en-US" sz="2400" dirty="0">
              <a:solidFill>
                <a:srgbClr val="FFFF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0" y="2951351"/>
            <a:ext cx="181822" cy="5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827584" y="932723"/>
          <a:ext cx="1981200" cy="67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77" name="公式" r:id="rId1" imgW="698500" imgH="241300" progId="Equation.3">
                  <p:embed/>
                </p:oleObj>
              </mc:Choice>
              <mc:Fallback>
                <p:oleObj name="公式" r:id="rId1" imgW="698500" imgH="241300" progId="Equation.3">
                  <p:embed/>
                  <p:pic>
                    <p:nvPicPr>
                      <p:cNvPr id="0" name="图片 1392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932723"/>
                        <a:ext cx="1981200" cy="677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0" y="2951351"/>
            <a:ext cx="181822" cy="5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graphicFrame>
        <p:nvGraphicFramePr>
          <p:cNvPr id="8" name="Object 8"/>
          <p:cNvGraphicFramePr>
            <a:graphicFrameLocks noChangeAspect="1"/>
          </p:cNvGraphicFramePr>
          <p:nvPr/>
        </p:nvGraphicFramePr>
        <p:xfrm>
          <a:off x="755576" y="1791792"/>
          <a:ext cx="2133600" cy="77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78" name="公式" r:id="rId3" imgW="660400" imgH="241300" progId="Equation.3">
                  <p:embed/>
                </p:oleObj>
              </mc:Choice>
              <mc:Fallback>
                <p:oleObj name="公式" r:id="rId3" imgW="660400" imgH="241300" progId="Equation.3">
                  <p:embed/>
                  <p:pic>
                    <p:nvPicPr>
                      <p:cNvPr id="0" name="图片 1392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1791792"/>
                        <a:ext cx="2133600" cy="773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2483768" y="1508787"/>
            <a:ext cx="228600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>
            <a:off x="2480062" y="2467792"/>
            <a:ext cx="152400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0" y="2951351"/>
            <a:ext cx="181822" cy="5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graphicFrame>
        <p:nvGraphicFramePr>
          <p:cNvPr id="12" name="Object 12"/>
          <p:cNvGraphicFramePr>
            <a:graphicFrameLocks noChangeAspect="1"/>
          </p:cNvGraphicFramePr>
          <p:nvPr/>
        </p:nvGraphicFramePr>
        <p:xfrm>
          <a:off x="3505944" y="1316766"/>
          <a:ext cx="2362200" cy="8191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79" name="公式" r:id="rId5" imgW="685800" imgH="241300" progId="Equation.3">
                  <p:embed/>
                </p:oleObj>
              </mc:Choice>
              <mc:Fallback>
                <p:oleObj name="公式" r:id="rId5" imgW="685800" imgH="241300" progId="Equation.3">
                  <p:embed/>
                  <p:pic>
                    <p:nvPicPr>
                      <p:cNvPr id="0" name="图片 1392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944" y="1316766"/>
                        <a:ext cx="2362200" cy="8191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Line 14"/>
          <p:cNvSpPr>
            <a:spLocks noChangeShapeType="1"/>
          </p:cNvSpPr>
          <p:nvPr/>
        </p:nvSpPr>
        <p:spPr bwMode="auto">
          <a:xfrm>
            <a:off x="2550896" y="1153717"/>
            <a:ext cx="940984" cy="451081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14" name="Line 15"/>
          <p:cNvSpPr>
            <a:spLocks noChangeShapeType="1"/>
          </p:cNvSpPr>
          <p:nvPr/>
        </p:nvSpPr>
        <p:spPr bwMode="auto">
          <a:xfrm flipV="1">
            <a:off x="2556262" y="1796819"/>
            <a:ext cx="1007626" cy="288032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0" y="2856100"/>
            <a:ext cx="181822" cy="5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17" name="Rectangle 19"/>
          <p:cNvSpPr>
            <a:spLocks noChangeArrowheads="1"/>
          </p:cNvSpPr>
          <p:nvPr/>
        </p:nvSpPr>
        <p:spPr bwMode="auto">
          <a:xfrm>
            <a:off x="0" y="2841812"/>
            <a:ext cx="181822" cy="5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graphicFrame>
        <p:nvGraphicFramePr>
          <p:cNvPr id="18" name="Object 18"/>
          <p:cNvGraphicFramePr>
            <a:graphicFrameLocks noChangeAspect="1"/>
          </p:cNvGraphicFramePr>
          <p:nvPr/>
        </p:nvGraphicFramePr>
        <p:xfrm>
          <a:off x="755576" y="4101075"/>
          <a:ext cx="1504950" cy="985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80" name="公式" r:id="rId7" imgW="698500" imgH="457200" progId="Equation.3">
                  <p:embed/>
                </p:oleObj>
              </mc:Choice>
              <mc:Fallback>
                <p:oleObj name="公式" r:id="rId7" imgW="698500" imgH="457200" progId="Equation.3">
                  <p:embed/>
                  <p:pic>
                    <p:nvPicPr>
                      <p:cNvPr id="0" name="图片 1392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4101075"/>
                        <a:ext cx="1504950" cy="985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21"/>
          <p:cNvSpPr>
            <a:spLocks noChangeArrowheads="1"/>
          </p:cNvSpPr>
          <p:nvPr/>
        </p:nvSpPr>
        <p:spPr bwMode="auto">
          <a:xfrm>
            <a:off x="0" y="2960875"/>
            <a:ext cx="181822" cy="5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21" name="Rectangle 23"/>
          <p:cNvSpPr>
            <a:spLocks noChangeArrowheads="1"/>
          </p:cNvSpPr>
          <p:nvPr/>
        </p:nvSpPr>
        <p:spPr bwMode="auto">
          <a:xfrm>
            <a:off x="0" y="2841812"/>
            <a:ext cx="181822" cy="5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23" name="Rectangle 25"/>
          <p:cNvSpPr>
            <a:spLocks noChangeArrowheads="1"/>
          </p:cNvSpPr>
          <p:nvPr/>
        </p:nvSpPr>
        <p:spPr bwMode="auto">
          <a:xfrm>
            <a:off x="0" y="2841812"/>
            <a:ext cx="181822" cy="5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graphicFrame>
        <p:nvGraphicFramePr>
          <p:cNvPr id="24" name="Object 24"/>
          <p:cNvGraphicFramePr>
            <a:graphicFrameLocks noChangeAspect="1"/>
          </p:cNvGraphicFramePr>
          <p:nvPr/>
        </p:nvGraphicFramePr>
        <p:xfrm>
          <a:off x="2366392" y="4005064"/>
          <a:ext cx="2133600" cy="1096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81" name="公式" r:id="rId9" imgW="889000" imgH="457200" progId="Equation.3">
                  <p:embed/>
                </p:oleObj>
              </mc:Choice>
              <mc:Fallback>
                <p:oleObj name="公式" r:id="rId9" imgW="889000" imgH="457200" progId="Equation.3">
                  <p:embed/>
                  <p:pic>
                    <p:nvPicPr>
                      <p:cNvPr id="0" name="图片 1392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6392" y="4005064"/>
                        <a:ext cx="2133600" cy="1096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27"/>
          <p:cNvSpPr>
            <a:spLocks noChangeArrowheads="1"/>
          </p:cNvSpPr>
          <p:nvPr/>
        </p:nvSpPr>
        <p:spPr bwMode="auto">
          <a:xfrm>
            <a:off x="0" y="2841812"/>
            <a:ext cx="181822" cy="5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27" name="Rectangle 29"/>
          <p:cNvSpPr>
            <a:spLocks noChangeArrowheads="1"/>
          </p:cNvSpPr>
          <p:nvPr/>
        </p:nvSpPr>
        <p:spPr bwMode="auto">
          <a:xfrm>
            <a:off x="0" y="2956112"/>
            <a:ext cx="181822" cy="5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28" name="Rectangle 31"/>
          <p:cNvSpPr>
            <a:spLocks noChangeArrowheads="1"/>
          </p:cNvSpPr>
          <p:nvPr/>
        </p:nvSpPr>
        <p:spPr bwMode="auto">
          <a:xfrm>
            <a:off x="0" y="2956112"/>
            <a:ext cx="181822" cy="5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31" name="MH_Other_6"/>
          <p:cNvSpPr/>
          <p:nvPr>
            <p:custDataLst>
              <p:tags r:id="rId11"/>
            </p:custDataLst>
          </p:nvPr>
        </p:nvSpPr>
        <p:spPr>
          <a:xfrm>
            <a:off x="755576" y="2660915"/>
            <a:ext cx="4392488" cy="119010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innerShdw blurRad="63500" dist="50800" dir="189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r>
              <a:rPr lang="zh-CN" altLang="en-US" sz="32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布尔矩阵加法：</a:t>
            </a:r>
            <a:r>
              <a:rPr lang="en-US" altLang="zh-CN" sz="32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1+1=1</a:t>
            </a:r>
            <a:endParaRPr lang="zh-CN" altLang="en-US" sz="3200" b="1" dirty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683568" y="5213713"/>
                <a:ext cx="432048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/>
                            </a:rPr>
                            <m:t>𝒄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/>
                            </a:rPr>
                            <m:t>𝟏𝟐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/>
                        </a:rPr>
                        <m:t>𝟏</m:t>
                      </m:r>
                      <m:r>
                        <a:rPr lang="en-US" altLang="zh-CN" sz="2800" b="1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zh-CN" sz="2800" b="1" i="1" smtClean="0">
                          <a:latin typeface="Cambria Math"/>
                          <a:ea typeface="Cambria Math"/>
                        </a:rPr>
                        <m:t>𝟏</m:t>
                      </m:r>
                      <m:r>
                        <a:rPr lang="en-US" altLang="zh-CN" sz="2800" b="1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altLang="zh-CN" sz="2800" b="1" i="1" smtClean="0">
                          <a:latin typeface="Cambria Math"/>
                          <a:ea typeface="Cambria Math"/>
                        </a:rPr>
                        <m:t>𝟏</m:t>
                      </m:r>
                      <m:r>
                        <a:rPr lang="en-US" altLang="zh-CN" sz="2800" b="1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zh-CN" sz="2800" b="1" i="1" smtClean="0">
                          <a:latin typeface="Cambria Math"/>
                          <a:ea typeface="Cambria Math"/>
                        </a:rPr>
                        <m:t>𝟏</m:t>
                      </m:r>
                      <m:r>
                        <a:rPr lang="en-US" altLang="zh-CN" sz="2800" b="1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/>
                          <a:ea typeface="Cambria Math"/>
                        </a:rPr>
                        <m:t>𝟏</m:t>
                      </m:r>
                    </m:oMath>
                  </m:oMathPara>
                </a14:m>
                <a:endParaRPr lang="zh-CN" alt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910285"/>
                <a:ext cx="4320480" cy="523220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cxnSp>
        <p:nvCxnSpPr>
          <p:cNvPr id="34" name="直接连接符 33"/>
          <p:cNvCxnSpPr/>
          <p:nvPr/>
        </p:nvCxnSpPr>
        <p:spPr>
          <a:xfrm>
            <a:off x="1403648" y="4581128"/>
            <a:ext cx="648072" cy="0"/>
          </a:xfrm>
          <a:prstGeom prst="line">
            <a:avLst/>
          </a:prstGeom>
          <a:ln w="476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3779912" y="4101075"/>
            <a:ext cx="0" cy="864096"/>
          </a:xfrm>
          <a:prstGeom prst="line">
            <a:avLst/>
          </a:prstGeom>
          <a:ln w="476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标注 36"/>
          <p:cNvSpPr/>
          <p:nvPr/>
        </p:nvSpPr>
        <p:spPr>
          <a:xfrm>
            <a:off x="5148064" y="4293096"/>
            <a:ext cx="2664296" cy="1056117"/>
          </a:xfrm>
          <a:prstGeom prst="wedgeRectCallout">
            <a:avLst>
              <a:gd name="adj1" fmla="val -52490"/>
              <a:gd name="adj2" fmla="val -878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是否有关系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有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(1)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" name="云形标注 1"/>
          <p:cNvSpPr/>
          <p:nvPr/>
        </p:nvSpPr>
        <p:spPr>
          <a:xfrm>
            <a:off x="5868144" y="2276872"/>
            <a:ext cx="2448272" cy="1186683"/>
          </a:xfrm>
          <a:prstGeom prst="cloudCallout">
            <a:avLst>
              <a:gd name="adj1" fmla="val -77245"/>
              <a:gd name="adj2" fmla="val 19692"/>
            </a:avLst>
          </a:prstGeom>
          <a:pattFill prst="lgConfetti">
            <a:fgClr>
              <a:schemeClr val="accent5">
                <a:lumMod val="60000"/>
                <a:lumOff val="4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合理？</a:t>
            </a:r>
            <a:endParaRPr lang="zh-CN" altLang="en-US" sz="2800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14" grpId="0" animBg="1"/>
      <p:bldP spid="31" grpId="0" animBg="1"/>
      <p:bldP spid="32" grpId="0"/>
      <p:bldP spid="37" grpId="0" animBg="1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 1"/>
          <p:cNvSpPr/>
          <p:nvPr/>
        </p:nvSpPr>
        <p:spPr>
          <a:xfrm>
            <a:off x="971600" y="164638"/>
            <a:ext cx="2228800" cy="67207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序偶</a:t>
            </a:r>
            <a:endParaRPr lang="zh-CN" altLang="en-US" sz="28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692933" y="944940"/>
            <a:ext cx="7866256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序偶：</a:t>
            </a:r>
            <a:r>
              <a:rPr kumimoji="1"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两个元素</a:t>
            </a:r>
            <a:r>
              <a:rPr kumimoji="1"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kumimoji="1"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kumimoji="1"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有序地放在一起，</a:t>
            </a:r>
            <a:endParaRPr kumimoji="1"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   称为一个有序对或序偶，记以</a:t>
            </a:r>
            <a:r>
              <a:rPr kumimoji="1"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a,b</a:t>
            </a:r>
            <a:r>
              <a:rPr kumimoji="1"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endParaRPr kumimoji="1" lang="zh-CN" altLang="en-US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Line 7"/>
          <p:cNvSpPr>
            <a:spLocks noChangeShapeType="1"/>
          </p:cNvSpPr>
          <p:nvPr/>
        </p:nvSpPr>
        <p:spPr bwMode="auto">
          <a:xfrm flipH="1">
            <a:off x="6775341" y="2209801"/>
            <a:ext cx="711092" cy="914400"/>
          </a:xfrm>
          <a:prstGeom prst="line">
            <a:avLst/>
          </a:prstGeom>
          <a:noFill/>
          <a:ln w="50800">
            <a:solidFill>
              <a:schemeClr val="fol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6064250" y="3048000"/>
            <a:ext cx="14221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第一分量</a:t>
            </a:r>
            <a:endParaRPr kumimoji="1" lang="zh-CN" altLang="en-US" sz="2400" dirty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7750175" y="2286000"/>
            <a:ext cx="638175" cy="995363"/>
          </a:xfrm>
          <a:prstGeom prst="line">
            <a:avLst/>
          </a:prstGeom>
          <a:noFill/>
          <a:ln w="57150">
            <a:solidFill>
              <a:srgbClr val="FF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7596188" y="3124200"/>
            <a:ext cx="14221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第二分量</a:t>
            </a:r>
            <a:endParaRPr kumimoji="1" lang="zh-CN" altLang="en-US" sz="2400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6218239" y="3581400"/>
            <a:ext cx="262096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平面上坐标</a:t>
            </a:r>
            <a:r>
              <a:rPr kumimoji="1" lang="en-US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24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x,y</a:t>
            </a:r>
            <a:r>
              <a:rPr kumimoji="1" lang="en-US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endParaRPr kumimoji="1" lang="en-US" altLang="zh-CN" sz="24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0" name="Group 12"/>
          <p:cNvGrpSpPr/>
          <p:nvPr/>
        </p:nvGrpSpPr>
        <p:grpSpPr bwMode="auto">
          <a:xfrm>
            <a:off x="5909085" y="4191000"/>
            <a:ext cx="3234915" cy="2252202"/>
            <a:chOff x="2925" y="2527"/>
            <a:chExt cx="2215" cy="1782"/>
          </a:xfrm>
        </p:grpSpPr>
        <p:sp>
          <p:nvSpPr>
            <p:cNvPr id="11" name="Text Box 13"/>
            <p:cNvSpPr txBox="1">
              <a:spLocks noChangeArrowheads="1"/>
            </p:cNvSpPr>
            <p:nvPr/>
          </p:nvSpPr>
          <p:spPr bwMode="auto">
            <a:xfrm>
              <a:off x="3301" y="2527"/>
              <a:ext cx="732" cy="5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360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(1,3)</a:t>
              </a:r>
              <a:endParaRPr kumimoji="1" lang="en-US" altLang="zh-CN" sz="36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Text Box 14"/>
            <p:cNvSpPr txBox="1">
              <a:spLocks noChangeArrowheads="1"/>
            </p:cNvSpPr>
            <p:nvPr/>
          </p:nvSpPr>
          <p:spPr bwMode="auto">
            <a:xfrm>
              <a:off x="4295" y="2981"/>
              <a:ext cx="732" cy="5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3600" dirty="0">
                  <a:solidFill>
                    <a:srgbClr val="C0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(3,1)</a:t>
              </a:r>
              <a:endParaRPr kumimoji="1" lang="en-US" altLang="zh-CN" sz="3600" dirty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Line 15"/>
            <p:cNvSpPr>
              <a:spLocks noChangeShapeType="1"/>
            </p:cNvSpPr>
            <p:nvPr/>
          </p:nvSpPr>
          <p:spPr bwMode="auto">
            <a:xfrm>
              <a:off x="3107" y="4065"/>
              <a:ext cx="181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Line 16"/>
            <p:cNvSpPr>
              <a:spLocks noChangeShapeType="1"/>
            </p:cNvSpPr>
            <p:nvPr/>
          </p:nvSpPr>
          <p:spPr bwMode="auto">
            <a:xfrm flipV="1">
              <a:off x="3107" y="2568"/>
              <a:ext cx="0" cy="149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Oval 17"/>
            <p:cNvSpPr>
              <a:spLocks noChangeArrowheads="1"/>
            </p:cNvSpPr>
            <p:nvPr/>
          </p:nvSpPr>
          <p:spPr bwMode="auto">
            <a:xfrm>
              <a:off x="3516" y="2932"/>
              <a:ext cx="90" cy="90"/>
            </a:xfrm>
            <a:prstGeom prst="ellipse">
              <a:avLst/>
            </a:prstGeom>
            <a:noFill/>
            <a:ln w="38100">
              <a:solidFill>
                <a:srgbClr val="FF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24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Oval 18"/>
            <p:cNvSpPr>
              <a:spLocks noChangeArrowheads="1"/>
            </p:cNvSpPr>
            <p:nvPr/>
          </p:nvSpPr>
          <p:spPr bwMode="auto">
            <a:xfrm>
              <a:off x="4513" y="3429"/>
              <a:ext cx="91" cy="136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rgbClr val="FFFF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24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Text Box 19"/>
            <p:cNvSpPr txBox="1">
              <a:spLocks noChangeArrowheads="1"/>
            </p:cNvSpPr>
            <p:nvPr/>
          </p:nvSpPr>
          <p:spPr bwMode="auto">
            <a:xfrm>
              <a:off x="4910" y="3942"/>
              <a:ext cx="230" cy="3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FF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x</a:t>
              </a:r>
              <a:endParaRPr kumimoji="1" lang="en-US" altLang="zh-CN" sz="24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Text Box 20"/>
            <p:cNvSpPr txBox="1">
              <a:spLocks noChangeArrowheads="1"/>
            </p:cNvSpPr>
            <p:nvPr/>
          </p:nvSpPr>
          <p:spPr bwMode="auto">
            <a:xfrm>
              <a:off x="2925" y="2643"/>
              <a:ext cx="230" cy="3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FF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y</a:t>
              </a:r>
              <a:endParaRPr kumimoji="1" lang="en-US" altLang="zh-CN" sz="24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椭圆形标注 18"/>
          <p:cNvSpPr>
            <a:spLocks noChangeArrowheads="1"/>
          </p:cNvSpPr>
          <p:nvPr/>
        </p:nvSpPr>
        <p:spPr bwMode="auto">
          <a:xfrm>
            <a:off x="1283293" y="4242818"/>
            <a:ext cx="3837393" cy="1561119"/>
          </a:xfrm>
          <a:prstGeom prst="wedgeEllipseCallout">
            <a:avLst>
              <a:gd name="adj1" fmla="val -2348"/>
              <a:gd name="adj2" fmla="val -163068"/>
            </a:avLst>
          </a:prstGeom>
          <a:solidFill>
            <a:srgbClr val="FFFF00"/>
          </a:solidFill>
          <a:ln w="6350" algn="ctr">
            <a:solidFill>
              <a:srgbClr val="FF0000"/>
            </a:solidFill>
            <a:round/>
          </a:ln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4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(a,b)=(b,a)</a:t>
            </a:r>
            <a:endParaRPr lang="zh-CN" altLang="en-US" sz="44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/>
      <p:bldP spid="1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燕尾形 21"/>
          <p:cNvSpPr/>
          <p:nvPr/>
        </p:nvSpPr>
        <p:spPr>
          <a:xfrm>
            <a:off x="899591" y="164638"/>
            <a:ext cx="3459511" cy="67207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复合</a:t>
            </a:r>
            <a:r>
              <a:rPr lang="en-US" altLang="zh-CN" sz="24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24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关系矩阵方法</a:t>
            </a:r>
            <a:endParaRPr lang="zh-CN" altLang="en-US" sz="2400" dirty="0">
              <a:solidFill>
                <a:srgbClr val="FFFF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376810" y="870934"/>
            <a:ext cx="8767190" cy="1298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buClrTx/>
              <a:buSzTx/>
              <a:buFontTx/>
              <a:buNone/>
            </a:pPr>
            <a:r>
              <a:rPr kumimoji="1"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例</a:t>
            </a:r>
            <a:r>
              <a:rPr kumimoji="1"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kumimoji="1"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.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A={1,2,3}, B={2,3,4},  C={1,2,5} </a:t>
            </a:r>
            <a:r>
              <a:rPr kumimoji="1"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R={(1,2</a:t>
            </a:r>
            <a:r>
              <a:rPr kumimoji="1"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),(2,2),(3,4)},   S={</a:t>
            </a:r>
            <a:r>
              <a:rPr kumimoji="1"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(2,5),(3,1),</a:t>
            </a:r>
            <a:r>
              <a:rPr kumimoji="1"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(4,2</a:t>
            </a:r>
            <a:r>
              <a:rPr kumimoji="1"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)}</a:t>
            </a:r>
            <a:r>
              <a:rPr kumimoji="1"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kumimoji="1"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复合关系？</a:t>
            </a:r>
            <a:endParaRPr kumimoji="1" lang="zh-CN" altLang="en-US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76202" y="2276873"/>
            <a:ext cx="96740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>
              <a:lnSpc>
                <a:spcPct val="100000"/>
              </a:lnSpc>
              <a:spcBef>
                <a:spcPct val="20000"/>
              </a:spcBef>
              <a:defRPr/>
            </a:pPr>
            <a:r>
              <a:rPr kumimoji="1"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sym typeface="Wingdings 2" panose="05020102010507070707" pitchFamily="18" charset="2"/>
              </a:rPr>
              <a:t>解：</a:t>
            </a:r>
            <a:endParaRPr kumimoji="1"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  <a:sym typeface="Wingdings 2" panose="05020102010507070707" pitchFamily="18" charset="2"/>
            </a:endParaRP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1" y="2817898"/>
            <a:ext cx="184731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8" name="Rectangle 13"/>
          <p:cNvSpPr>
            <a:spLocks noChangeArrowheads="1"/>
          </p:cNvSpPr>
          <p:nvPr/>
        </p:nvSpPr>
        <p:spPr bwMode="auto">
          <a:xfrm>
            <a:off x="1" y="2817898"/>
            <a:ext cx="184731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366316" y="1905000"/>
                <a:ext cx="2910284" cy="1801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𝑅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316" y="1905000"/>
                <a:ext cx="2910284" cy="180145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2999730" y="1828800"/>
                <a:ext cx="2791470" cy="1801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𝑆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730" y="1828800"/>
                <a:ext cx="2791470" cy="180145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1541558" y="3276600"/>
                <a:ext cx="3912994" cy="1801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𝑅</m:t>
                          </m:r>
                        </m:sub>
                      </m:sSub>
                      <m:r>
                        <a:rPr lang="en-US" altLang="zh-CN" sz="2800" i="1" smtClean="0">
                          <a:latin typeface="Cambria Math"/>
                          <a:ea typeface="Cambria Math"/>
                        </a:rPr>
                        <m:t>×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  <a:ea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  <a:ea typeface="Cambria Math"/>
                            </a:rPr>
                            <m:t>𝑆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= 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558" y="3276600"/>
                <a:ext cx="3912994" cy="180145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539552" y="3962400"/>
                <a:ext cx="122413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/>
                          </a:rPr>
                          <m:t>𝑅</m:t>
                        </m:r>
                        <m:r>
                          <a:rPr lang="en-US" altLang="zh-CN" sz="2800" b="0" i="1" smtClean="0">
                            <a:latin typeface="Cambria Math"/>
                            <a:ea typeface="Cambria Math"/>
                          </a:rPr>
                          <m:t>°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962400"/>
                <a:ext cx="1224136" cy="738664"/>
              </a:xfrm>
              <a:prstGeom prst="rect">
                <a:avLst/>
              </a:prstGeom>
              <a:blipFill rotWithShape="1">
                <a:blip r:embed="rId4"/>
                <a:stretch>
                  <a:fillRect b="-123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cxnSp>
        <p:nvCxnSpPr>
          <p:cNvPr id="17" name="直接连接符 16"/>
          <p:cNvCxnSpPr/>
          <p:nvPr/>
        </p:nvCxnSpPr>
        <p:spPr>
          <a:xfrm>
            <a:off x="827584" y="4648200"/>
            <a:ext cx="504056" cy="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45632" y="4902369"/>
            <a:ext cx="15121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1       2      5</a:t>
            </a:r>
            <a:endParaRPr lang="zh-CN" altLang="en-US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97094" y="3717032"/>
            <a:ext cx="300082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215945" y="5105401"/>
            <a:ext cx="5073237" cy="830997"/>
            <a:chOff x="1298963" y="4026168"/>
            <a:chExt cx="5073237" cy="623247"/>
          </a:xfrm>
        </p:grpSpPr>
        <p:sp>
          <p:nvSpPr>
            <p:cNvPr id="23" name="Text Box 37"/>
            <p:cNvSpPr txBox="1">
              <a:spLocks noChangeArrowheads="1"/>
            </p:cNvSpPr>
            <p:nvPr/>
          </p:nvSpPr>
          <p:spPr bwMode="auto">
            <a:xfrm>
              <a:off x="2927866" y="4147215"/>
              <a:ext cx="2016224" cy="4385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1" dirty="0">
                  <a:solidFill>
                    <a:srgbClr val="000099"/>
                  </a:solidFill>
                  <a:latin typeface="Times New Roman" panose="02020603050405020304" pitchFamily="18" charset="0"/>
                </a:rPr>
                <a:t>(1,5),</a:t>
              </a:r>
              <a:endParaRPr lang="en-US" altLang="zh-CN" b="1" dirty="0">
                <a:solidFill>
                  <a:srgbClr val="0000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" name="Text Box 37"/>
            <p:cNvSpPr txBox="1">
              <a:spLocks noChangeArrowheads="1"/>
            </p:cNvSpPr>
            <p:nvPr/>
          </p:nvSpPr>
          <p:spPr bwMode="auto">
            <a:xfrm>
              <a:off x="3851920" y="4138763"/>
              <a:ext cx="1590201" cy="4385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1" dirty="0">
                  <a:solidFill>
                    <a:srgbClr val="000099"/>
                  </a:solidFill>
                  <a:latin typeface="Times New Roman" panose="02020603050405020304" pitchFamily="18" charset="0"/>
                </a:rPr>
                <a:t>(2,5),</a:t>
              </a:r>
              <a:endParaRPr lang="en-US" altLang="zh-CN" b="1" dirty="0">
                <a:solidFill>
                  <a:srgbClr val="0000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5" name="Text Box 37"/>
            <p:cNvSpPr txBox="1">
              <a:spLocks noChangeArrowheads="1"/>
            </p:cNvSpPr>
            <p:nvPr/>
          </p:nvSpPr>
          <p:spPr bwMode="auto">
            <a:xfrm>
              <a:off x="4788024" y="4138763"/>
              <a:ext cx="1584176" cy="4385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1" dirty="0">
                  <a:solidFill>
                    <a:srgbClr val="000099"/>
                  </a:solidFill>
                  <a:latin typeface="Times New Roman" panose="02020603050405020304" pitchFamily="18" charset="0"/>
                </a:rPr>
                <a:t>(3,2)</a:t>
              </a:r>
              <a:endParaRPr lang="en-US" altLang="zh-CN" b="1" dirty="0">
                <a:solidFill>
                  <a:srgbClr val="000099"/>
                </a:solidFill>
                <a:latin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矩形 25"/>
                <p:cNvSpPr/>
                <p:nvPr/>
              </p:nvSpPr>
              <p:spPr>
                <a:xfrm>
                  <a:off x="1298963" y="4026168"/>
                  <a:ext cx="4965655" cy="6232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i="1" smtClean="0">
                            <a:latin typeface="Cambria Math"/>
                          </a:rPr>
                          <m:t>𝑅</m:t>
                        </m:r>
                        <m:r>
                          <a:rPr lang="en-US" altLang="zh-CN" sz="3200" i="1">
                            <a:latin typeface="Cambria Math"/>
                            <a:ea typeface="Cambria Math"/>
                          </a:rPr>
                          <m:t>∘</m:t>
                        </m:r>
                        <m:r>
                          <a:rPr lang="en-US" altLang="zh-CN" sz="3200" i="1">
                            <a:latin typeface="Cambria Math"/>
                          </a:rPr>
                          <m:t>𝑆</m:t>
                        </m:r>
                        <m:r>
                          <a:rPr lang="en-US" altLang="zh-CN" sz="3200" i="1">
                            <a:latin typeface="Cambria Math"/>
                          </a:rPr>
                          <m:t>={                                 }</m:t>
                        </m:r>
                      </m:oMath>
                    </m:oMathPara>
                  </a14:m>
                  <a:endParaRPr lang="zh-CN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26" name="矩形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8963" y="4026168"/>
                  <a:ext cx="4965655" cy="623247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</p:grpSp>
      <p:sp>
        <p:nvSpPr>
          <p:cNvPr id="27" name="MH_Other_4"/>
          <p:cNvSpPr/>
          <p:nvPr>
            <p:custDataLst>
              <p:tags r:id="rId6"/>
            </p:custDataLst>
          </p:nvPr>
        </p:nvSpPr>
        <p:spPr>
          <a:xfrm>
            <a:off x="5942856" y="2152049"/>
            <a:ext cx="1296144" cy="89595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innerShdw blurRad="63500" dist="50800" dir="189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/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分析：</a:t>
            </a:r>
            <a:endParaRPr lang="zh-CN" altLang="en-US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5821314" y="3242608"/>
                <a:ext cx="3246486" cy="2677656"/>
              </a:xfrm>
              <a:prstGeom prst="rect">
                <a:avLst/>
              </a:prstGeom>
              <a:blipFill>
                <a:blip r:embed="rId7"/>
                <a:tile tx="0" ty="0" sx="100000" sy="100000" flip="none" algn="tl"/>
              </a:blip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/>
                      </a:rPr>
                      <m:t>𝑅</m:t>
                    </m:r>
                    <m:r>
                      <a:rPr lang="en-US" altLang="zh-CN" sz="2800" i="1">
                        <a:latin typeface="Cambria Math"/>
                        <a:ea typeface="Cambria Math"/>
                      </a:rPr>
                      <m:t>∘</m:t>
                    </m:r>
                    <m:r>
                      <a:rPr lang="en-US" altLang="zh-CN" sz="2800" i="1">
                        <a:latin typeface="Cambria Math"/>
                      </a:rPr>
                      <m:t>𝑆</m:t>
                    </m:r>
                  </m:oMath>
                </a14:m>
                <a:r>
                  <a:rPr lang="zh-CN" altLang="en-US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中的元素是：</a:t>
                </a:r>
                <a:endParaRPr lang="en-US" altLang="zh-CN" sz="2800" b="1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集合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中的元素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x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与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Z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中元素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z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具有“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→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y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→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z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”的序偶。</a:t>
                </a:r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314" y="3242608"/>
                <a:ext cx="3246486" cy="2677656"/>
              </a:xfrm>
              <a:prstGeom prst="rect">
                <a:avLst/>
              </a:prstGeom>
              <a:blipFill rotWithShape="1">
                <a:blip r:embed="rId8"/>
                <a:stretch>
                  <a:fillRect l="-3940" r="-12758" b="-31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cxnSp>
        <p:nvCxnSpPr>
          <p:cNvPr id="30" name="直接连接符 29"/>
          <p:cNvCxnSpPr/>
          <p:nvPr/>
        </p:nvCxnSpPr>
        <p:spPr>
          <a:xfrm>
            <a:off x="5508104" y="2180862"/>
            <a:ext cx="0" cy="4224469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3" grpId="0"/>
      <p:bldP spid="15" grpId="0"/>
      <p:bldP spid="18" grpId="0"/>
      <p:bldP spid="20" grpId="0"/>
      <p:bldP spid="27" grpId="0" animBg="1"/>
      <p:bldP spid="2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898525" y="928908"/>
            <a:ext cx="7102475" cy="1966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X={1,2,3,4},Y={2,3,4},Z={1,2,3},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4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R={(</a:t>
            </a:r>
            <a:r>
              <a:rPr lang="en-US" altLang="zh-CN" sz="28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)|</a:t>
            </a:r>
            <a:r>
              <a:rPr lang="en-US" altLang="zh-CN" sz="28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x∈X,y∈Y,x+y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=6},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4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S={(</a:t>
            </a:r>
            <a:r>
              <a:rPr lang="en-US" altLang="zh-CN" sz="28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y,z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)|</a:t>
            </a:r>
            <a:r>
              <a:rPr lang="en-US" altLang="zh-CN" sz="28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y∈Y,z∈Z,y-z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=1}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，求复合关系</a:t>
            </a:r>
            <a:endParaRPr lang="zh-CN" altLang="en-US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661354" y="3135640"/>
            <a:ext cx="434606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解：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R={(2,4),(3,3),(4,2)}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 </a:t>
            </a:r>
            <a:endParaRPr lang="zh-CN" altLang="en-US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1438667" y="4038600"/>
            <a:ext cx="320953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S={(2,1),(3,2),(4,3)} 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燕尾形 6"/>
          <p:cNvSpPr/>
          <p:nvPr/>
        </p:nvSpPr>
        <p:spPr>
          <a:xfrm>
            <a:off x="899591" y="164638"/>
            <a:ext cx="1615009" cy="67207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练习</a:t>
            </a:r>
            <a:endParaRPr lang="zh-CN" altLang="en-US" sz="2400" dirty="0">
              <a:solidFill>
                <a:srgbClr val="FFFF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 1"/>
          <p:cNvSpPr/>
          <p:nvPr/>
        </p:nvSpPr>
        <p:spPr>
          <a:xfrm>
            <a:off x="899591" y="164638"/>
            <a:ext cx="3459511" cy="67207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复合</a:t>
            </a:r>
            <a:r>
              <a:rPr lang="en-US" altLang="zh-CN" sz="24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24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关系矩阵方法</a:t>
            </a:r>
            <a:endParaRPr lang="zh-CN" altLang="en-US" sz="2400" dirty="0">
              <a:solidFill>
                <a:srgbClr val="FFFF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6" name="Object 9"/>
          <p:cNvGraphicFramePr>
            <a:graphicFrameLocks noChangeAspect="1"/>
          </p:cNvGraphicFramePr>
          <p:nvPr/>
        </p:nvGraphicFramePr>
        <p:xfrm>
          <a:off x="1795463" y="1447800"/>
          <a:ext cx="290512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402" name="Equation" r:id="rId1" imgW="11430" imgH="11430" progId="Equation.3">
                  <p:embed/>
                </p:oleObj>
              </mc:Choice>
              <mc:Fallback>
                <p:oleObj name="Equation" r:id="rId1" imgW="11430" imgH="11430" progId="Equation.3">
                  <p:embed/>
                  <p:pic>
                    <p:nvPicPr>
                      <p:cNvPr id="0" name="图片 1384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463" y="1447800"/>
                        <a:ext cx="290512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0"/>
          <p:cNvGraphicFramePr>
            <a:graphicFrameLocks noChangeAspect="1"/>
          </p:cNvGraphicFramePr>
          <p:nvPr/>
        </p:nvGraphicFramePr>
        <p:xfrm>
          <a:off x="6215063" y="1447800"/>
          <a:ext cx="290512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403" name="Equation" r:id="rId3" imgW="11430" imgH="11430" progId="Equation.3">
                  <p:embed/>
                </p:oleObj>
              </mc:Choice>
              <mc:Fallback>
                <p:oleObj name="Equation" r:id="rId3" imgW="11430" imgH="11430" progId="Equation.3">
                  <p:embed/>
                  <p:pic>
                    <p:nvPicPr>
                      <p:cNvPr id="0" name="图片 1384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5063" y="1447800"/>
                        <a:ext cx="290512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1"/>
          <p:cNvGraphicFramePr>
            <a:graphicFrameLocks noChangeAspect="1"/>
          </p:cNvGraphicFramePr>
          <p:nvPr/>
        </p:nvGraphicFramePr>
        <p:xfrm>
          <a:off x="1762125" y="2209800"/>
          <a:ext cx="414338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404" name="Equation" r:id="rId5" imgW="11430" imgH="11430" progId="Equation.3">
                  <p:embed/>
                </p:oleObj>
              </mc:Choice>
              <mc:Fallback>
                <p:oleObj name="Equation" r:id="rId5" imgW="11430" imgH="11430" progId="Equation.3">
                  <p:embed/>
                  <p:pic>
                    <p:nvPicPr>
                      <p:cNvPr id="0" name="图片 1384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2125" y="2209800"/>
                        <a:ext cx="414338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2"/>
          <p:cNvGraphicFramePr>
            <a:graphicFrameLocks noChangeAspect="1"/>
          </p:cNvGraphicFramePr>
          <p:nvPr/>
        </p:nvGraphicFramePr>
        <p:xfrm>
          <a:off x="3776663" y="1898650"/>
          <a:ext cx="414337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405" name="Equation" r:id="rId7" imgW="11430" imgH="11430" progId="Equation.3">
                  <p:embed/>
                </p:oleObj>
              </mc:Choice>
              <mc:Fallback>
                <p:oleObj name="Equation" r:id="rId7" imgW="11430" imgH="11430" progId="Equation.3">
                  <p:embed/>
                  <p:pic>
                    <p:nvPicPr>
                      <p:cNvPr id="0" name="图片 1384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6663" y="1898650"/>
                        <a:ext cx="414337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3"/>
          <p:cNvGraphicFramePr>
            <a:graphicFrameLocks noChangeAspect="1"/>
          </p:cNvGraphicFramePr>
          <p:nvPr/>
        </p:nvGraphicFramePr>
        <p:xfrm>
          <a:off x="6138863" y="2286000"/>
          <a:ext cx="414337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406" name="Equation" r:id="rId9" imgW="11430" imgH="11430" progId="Equation.3">
                  <p:embed/>
                </p:oleObj>
              </mc:Choice>
              <mc:Fallback>
                <p:oleObj name="Equation" r:id="rId9" imgW="11430" imgH="11430" progId="Equation.3">
                  <p:embed/>
                  <p:pic>
                    <p:nvPicPr>
                      <p:cNvPr id="0" name="图片 1384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8863" y="2286000"/>
                        <a:ext cx="414337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4"/>
          <p:cNvGraphicFramePr>
            <a:graphicFrameLocks noChangeAspect="1"/>
          </p:cNvGraphicFramePr>
          <p:nvPr/>
        </p:nvGraphicFramePr>
        <p:xfrm>
          <a:off x="1803400" y="3151188"/>
          <a:ext cx="373063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407" name="Equation" r:id="rId11" imgW="11430" imgH="11430" progId="Equation.3">
                  <p:embed/>
                </p:oleObj>
              </mc:Choice>
              <mc:Fallback>
                <p:oleObj name="Equation" r:id="rId11" imgW="11430" imgH="11430" progId="Equation.3">
                  <p:embed/>
                  <p:pic>
                    <p:nvPicPr>
                      <p:cNvPr id="0" name="图片 1384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3400" y="3151188"/>
                        <a:ext cx="373063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5"/>
          <p:cNvGraphicFramePr>
            <a:graphicFrameLocks noChangeAspect="1"/>
          </p:cNvGraphicFramePr>
          <p:nvPr/>
        </p:nvGraphicFramePr>
        <p:xfrm>
          <a:off x="3776663" y="2819400"/>
          <a:ext cx="373062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408" name="Equation" r:id="rId13" imgW="11430" imgH="11430" progId="Equation.3">
                  <p:embed/>
                </p:oleObj>
              </mc:Choice>
              <mc:Fallback>
                <p:oleObj name="Equation" r:id="rId13" imgW="11430" imgH="11430" progId="Equation.3">
                  <p:embed/>
                  <p:pic>
                    <p:nvPicPr>
                      <p:cNvPr id="0" name="图片 1384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6663" y="2819400"/>
                        <a:ext cx="373062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6"/>
          <p:cNvGraphicFramePr>
            <a:graphicFrameLocks noChangeAspect="1"/>
          </p:cNvGraphicFramePr>
          <p:nvPr/>
        </p:nvGraphicFramePr>
        <p:xfrm>
          <a:off x="6138863" y="3200400"/>
          <a:ext cx="373062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409" name="Equation" r:id="rId15" imgW="11430" imgH="11430" progId="Equation.3">
                  <p:embed/>
                </p:oleObj>
              </mc:Choice>
              <mc:Fallback>
                <p:oleObj name="Equation" r:id="rId15" imgW="11430" imgH="11430" progId="Equation.3">
                  <p:embed/>
                  <p:pic>
                    <p:nvPicPr>
                      <p:cNvPr id="0" name="图片 1384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8863" y="3200400"/>
                        <a:ext cx="373062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7"/>
          <p:cNvGraphicFramePr>
            <a:graphicFrameLocks noChangeAspect="1"/>
          </p:cNvGraphicFramePr>
          <p:nvPr/>
        </p:nvGraphicFramePr>
        <p:xfrm>
          <a:off x="1762125" y="4868863"/>
          <a:ext cx="414338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410" name="Equation" r:id="rId17" imgW="11430" imgH="11430" progId="Equation.3">
                  <p:embed/>
                </p:oleObj>
              </mc:Choice>
              <mc:Fallback>
                <p:oleObj name="Equation" r:id="rId17" imgW="11430" imgH="11430" progId="Equation.3">
                  <p:embed/>
                  <p:pic>
                    <p:nvPicPr>
                      <p:cNvPr id="0" name="图片 1384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2125" y="4868863"/>
                        <a:ext cx="414338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8"/>
          <p:cNvGraphicFramePr>
            <a:graphicFrameLocks noChangeAspect="1"/>
          </p:cNvGraphicFramePr>
          <p:nvPr/>
        </p:nvGraphicFramePr>
        <p:xfrm>
          <a:off x="3776663" y="3733800"/>
          <a:ext cx="414337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411" name="Equation" r:id="rId19" imgW="11430" imgH="11430" progId="Equation.3">
                  <p:embed/>
                </p:oleObj>
              </mc:Choice>
              <mc:Fallback>
                <p:oleObj name="Equation" r:id="rId19" imgW="11430" imgH="11430" progId="Equation.3">
                  <p:embed/>
                  <p:pic>
                    <p:nvPicPr>
                      <p:cNvPr id="0" name="图片 1384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6663" y="3733800"/>
                        <a:ext cx="414337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Line 19"/>
          <p:cNvSpPr>
            <a:spLocks noChangeShapeType="1"/>
          </p:cNvSpPr>
          <p:nvPr/>
        </p:nvSpPr>
        <p:spPr bwMode="auto">
          <a:xfrm>
            <a:off x="2252663" y="2514600"/>
            <a:ext cx="1481137" cy="1314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800">
              <a:latin typeface="+mn-lt"/>
              <a:ea typeface="华文楷体" panose="02010600040101010101" pitchFamily="2" charset="-122"/>
            </a:endParaRPr>
          </a:p>
        </p:txBody>
      </p:sp>
      <p:sp>
        <p:nvSpPr>
          <p:cNvPr id="17" name="Line 20"/>
          <p:cNvSpPr>
            <a:spLocks noChangeShapeType="1"/>
          </p:cNvSpPr>
          <p:nvPr/>
        </p:nvSpPr>
        <p:spPr bwMode="auto">
          <a:xfrm flipV="1">
            <a:off x="2286000" y="3124200"/>
            <a:ext cx="1489075" cy="228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800">
              <a:latin typeface="+mn-lt"/>
              <a:ea typeface="华文楷体" panose="02010600040101010101" pitchFamily="2" charset="-122"/>
            </a:endParaRPr>
          </a:p>
        </p:txBody>
      </p:sp>
      <p:sp>
        <p:nvSpPr>
          <p:cNvPr id="18" name="Line 21"/>
          <p:cNvSpPr>
            <a:spLocks noChangeShapeType="1"/>
          </p:cNvSpPr>
          <p:nvPr/>
        </p:nvSpPr>
        <p:spPr bwMode="auto">
          <a:xfrm flipV="1">
            <a:off x="2286000" y="2305050"/>
            <a:ext cx="1447800" cy="17335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800">
              <a:latin typeface="+mn-lt"/>
              <a:ea typeface="华文楷体" panose="02010600040101010101" pitchFamily="2" charset="-122"/>
            </a:endParaRPr>
          </a:p>
        </p:txBody>
      </p:sp>
      <p:sp>
        <p:nvSpPr>
          <p:cNvPr id="19" name="Line 22"/>
          <p:cNvSpPr>
            <a:spLocks noChangeShapeType="1"/>
          </p:cNvSpPr>
          <p:nvPr/>
        </p:nvSpPr>
        <p:spPr bwMode="auto">
          <a:xfrm flipV="1">
            <a:off x="3733800" y="2109785"/>
            <a:ext cx="2159098" cy="1190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800">
              <a:latin typeface="+mn-lt"/>
              <a:ea typeface="华文楷体" panose="02010600040101010101" pitchFamily="2" charset="-122"/>
            </a:endParaRPr>
          </a:p>
        </p:txBody>
      </p:sp>
      <p:sp>
        <p:nvSpPr>
          <p:cNvPr id="20" name="Line 23"/>
          <p:cNvSpPr>
            <a:spLocks noChangeShapeType="1"/>
          </p:cNvSpPr>
          <p:nvPr/>
        </p:nvSpPr>
        <p:spPr bwMode="auto">
          <a:xfrm flipV="1">
            <a:off x="3886202" y="2686050"/>
            <a:ext cx="2016222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800">
              <a:latin typeface="+mn-lt"/>
              <a:ea typeface="华文楷体" panose="02010600040101010101" pitchFamily="2" charset="-122"/>
            </a:endParaRPr>
          </a:p>
        </p:txBody>
      </p:sp>
      <p:sp>
        <p:nvSpPr>
          <p:cNvPr id="21" name="Line 24"/>
          <p:cNvSpPr>
            <a:spLocks noChangeShapeType="1"/>
          </p:cNvSpPr>
          <p:nvPr/>
        </p:nvSpPr>
        <p:spPr bwMode="auto">
          <a:xfrm flipV="1">
            <a:off x="3886201" y="3667124"/>
            <a:ext cx="2124075" cy="2381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800">
              <a:latin typeface="+mn-lt"/>
              <a:ea typeface="华文楷体" panose="02010600040101010101" pitchFamily="2" charset="-122"/>
            </a:endParaRPr>
          </a:p>
        </p:txBody>
      </p:sp>
      <p:sp>
        <p:nvSpPr>
          <p:cNvPr id="22" name="Text Box 25"/>
          <p:cNvSpPr txBox="1">
            <a:spLocks noChangeArrowheads="1"/>
          </p:cNvSpPr>
          <p:nvPr/>
        </p:nvSpPr>
        <p:spPr bwMode="auto">
          <a:xfrm>
            <a:off x="980208" y="914400"/>
            <a:ext cx="366799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+mn-lt"/>
                <a:ea typeface="华文楷体" panose="02010600040101010101" pitchFamily="2" charset="-122"/>
              </a:rPr>
              <a:t>R={(2,4),(3,3),(4,2)}</a:t>
            </a:r>
            <a:r>
              <a:rPr lang="zh-CN" altLang="en-US" sz="2800" dirty="0">
                <a:latin typeface="+mn-lt"/>
                <a:ea typeface="华文楷体" panose="02010600040101010101" pitchFamily="2" charset="-122"/>
              </a:rPr>
              <a:t>， </a:t>
            </a:r>
            <a:endParaRPr lang="zh-CN" altLang="en-US" sz="2800" dirty="0">
              <a:latin typeface="+mn-lt"/>
              <a:ea typeface="华文楷体" panose="02010600040101010101" pitchFamily="2" charset="-122"/>
            </a:endParaRPr>
          </a:p>
        </p:txBody>
      </p:sp>
      <p:sp>
        <p:nvSpPr>
          <p:cNvPr id="23" name="Text Box 26"/>
          <p:cNvSpPr txBox="1">
            <a:spLocks noChangeArrowheads="1"/>
          </p:cNvSpPr>
          <p:nvPr/>
        </p:nvSpPr>
        <p:spPr bwMode="auto">
          <a:xfrm>
            <a:off x="4267200" y="914400"/>
            <a:ext cx="327044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+mn-lt"/>
                <a:ea typeface="华文楷体" panose="02010600040101010101" pitchFamily="2" charset="-122"/>
              </a:rPr>
              <a:t>S={(2,1),(3,2),(4,3)} </a:t>
            </a:r>
            <a:endParaRPr lang="en-US" altLang="zh-CN" sz="2800" dirty="0">
              <a:latin typeface="+mn-lt"/>
              <a:ea typeface="华文楷体" panose="02010600040101010101" pitchFamily="2" charset="-122"/>
            </a:endParaRPr>
          </a:p>
        </p:txBody>
      </p:sp>
      <p:sp>
        <p:nvSpPr>
          <p:cNvPr id="24" name="Oval 27"/>
          <p:cNvSpPr>
            <a:spLocks noChangeArrowheads="1"/>
          </p:cNvSpPr>
          <p:nvPr/>
        </p:nvSpPr>
        <p:spPr bwMode="auto">
          <a:xfrm>
            <a:off x="3733800" y="2152650"/>
            <a:ext cx="152400" cy="152400"/>
          </a:xfrm>
          <a:prstGeom prst="ellipse">
            <a:avLst/>
          </a:prstGeom>
          <a:solidFill>
            <a:schemeClr val="accent1"/>
          </a:solidFill>
          <a:ln w="15875">
            <a:solidFill>
              <a:schemeClr val="tx2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800">
              <a:latin typeface="+mn-lt"/>
              <a:ea typeface="华文楷体" panose="02010600040101010101" pitchFamily="2" charset="-122"/>
            </a:endParaRPr>
          </a:p>
        </p:txBody>
      </p:sp>
      <p:sp>
        <p:nvSpPr>
          <p:cNvPr id="25" name="Oval 28"/>
          <p:cNvSpPr>
            <a:spLocks noChangeArrowheads="1"/>
          </p:cNvSpPr>
          <p:nvPr/>
        </p:nvSpPr>
        <p:spPr bwMode="auto">
          <a:xfrm>
            <a:off x="3733800" y="3067050"/>
            <a:ext cx="152400" cy="152400"/>
          </a:xfrm>
          <a:prstGeom prst="ellipse">
            <a:avLst/>
          </a:prstGeom>
          <a:solidFill>
            <a:schemeClr val="accent1"/>
          </a:solidFill>
          <a:ln w="15875">
            <a:solidFill>
              <a:schemeClr val="tx2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800">
              <a:latin typeface="+mn-lt"/>
              <a:ea typeface="华文楷体" panose="02010600040101010101" pitchFamily="2" charset="-122"/>
            </a:endParaRPr>
          </a:p>
        </p:txBody>
      </p:sp>
      <p:sp>
        <p:nvSpPr>
          <p:cNvPr id="26" name="Oval 29"/>
          <p:cNvSpPr>
            <a:spLocks noChangeArrowheads="1"/>
          </p:cNvSpPr>
          <p:nvPr/>
        </p:nvSpPr>
        <p:spPr bwMode="auto">
          <a:xfrm>
            <a:off x="6010276" y="3514725"/>
            <a:ext cx="152400" cy="152400"/>
          </a:xfrm>
          <a:prstGeom prst="ellipse">
            <a:avLst/>
          </a:prstGeom>
          <a:solidFill>
            <a:srgbClr val="800000"/>
          </a:solidFill>
          <a:ln w="15875">
            <a:solidFill>
              <a:schemeClr val="tx2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800">
              <a:latin typeface="+mn-lt"/>
              <a:ea typeface="华文楷体" panose="02010600040101010101" pitchFamily="2" charset="-122"/>
            </a:endParaRPr>
          </a:p>
        </p:txBody>
      </p:sp>
      <p:sp>
        <p:nvSpPr>
          <p:cNvPr id="27" name="Oval 30"/>
          <p:cNvSpPr>
            <a:spLocks noChangeArrowheads="1"/>
          </p:cNvSpPr>
          <p:nvPr/>
        </p:nvSpPr>
        <p:spPr bwMode="auto">
          <a:xfrm>
            <a:off x="5892898" y="2609850"/>
            <a:ext cx="152400" cy="152400"/>
          </a:xfrm>
          <a:prstGeom prst="ellipse">
            <a:avLst/>
          </a:prstGeom>
          <a:solidFill>
            <a:srgbClr val="800000"/>
          </a:solidFill>
          <a:ln w="15875">
            <a:solidFill>
              <a:schemeClr val="tx2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800">
              <a:latin typeface="+mn-lt"/>
              <a:ea typeface="华文楷体" panose="02010600040101010101" pitchFamily="2" charset="-122"/>
            </a:endParaRPr>
          </a:p>
        </p:txBody>
      </p:sp>
      <p:sp>
        <p:nvSpPr>
          <p:cNvPr id="28" name="Oval 31"/>
          <p:cNvSpPr>
            <a:spLocks noChangeArrowheads="1"/>
          </p:cNvSpPr>
          <p:nvPr/>
        </p:nvSpPr>
        <p:spPr bwMode="auto">
          <a:xfrm>
            <a:off x="5902424" y="1981200"/>
            <a:ext cx="152400" cy="152400"/>
          </a:xfrm>
          <a:prstGeom prst="ellipse">
            <a:avLst/>
          </a:prstGeom>
          <a:solidFill>
            <a:srgbClr val="800000"/>
          </a:solidFill>
          <a:ln w="15875">
            <a:solidFill>
              <a:schemeClr val="tx2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800">
              <a:latin typeface="+mn-lt"/>
              <a:ea typeface="华文楷体" panose="02010600040101010101" pitchFamily="2" charset="-122"/>
            </a:endParaRPr>
          </a:p>
        </p:txBody>
      </p:sp>
      <p:sp>
        <p:nvSpPr>
          <p:cNvPr id="29" name="Oval 32"/>
          <p:cNvSpPr>
            <a:spLocks noChangeArrowheads="1"/>
          </p:cNvSpPr>
          <p:nvPr/>
        </p:nvSpPr>
        <p:spPr bwMode="auto">
          <a:xfrm>
            <a:off x="3733800" y="3829050"/>
            <a:ext cx="152400" cy="152400"/>
          </a:xfrm>
          <a:prstGeom prst="ellipse">
            <a:avLst/>
          </a:prstGeom>
          <a:solidFill>
            <a:schemeClr val="accent1"/>
          </a:solidFill>
          <a:ln w="15875">
            <a:solidFill>
              <a:schemeClr val="tx2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800">
              <a:latin typeface="+mn-lt"/>
              <a:ea typeface="华文楷体" panose="02010600040101010101" pitchFamily="2" charset="-122"/>
            </a:endParaRPr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2133600" y="2381250"/>
            <a:ext cx="152400" cy="152400"/>
          </a:xfrm>
          <a:prstGeom prst="ellipse">
            <a:avLst/>
          </a:prstGeom>
          <a:solidFill>
            <a:schemeClr val="accent1"/>
          </a:solidFill>
          <a:ln w="15875">
            <a:solidFill>
              <a:srgbClr val="FF00FF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800">
              <a:latin typeface="+mn-lt"/>
              <a:ea typeface="华文楷体" panose="02010600040101010101" pitchFamily="2" charset="-122"/>
            </a:endParaRPr>
          </a:p>
        </p:txBody>
      </p:sp>
      <p:sp>
        <p:nvSpPr>
          <p:cNvPr id="31" name="Oval 34"/>
          <p:cNvSpPr>
            <a:spLocks noChangeArrowheads="1"/>
          </p:cNvSpPr>
          <p:nvPr/>
        </p:nvSpPr>
        <p:spPr bwMode="auto">
          <a:xfrm>
            <a:off x="2133600" y="3276600"/>
            <a:ext cx="152400" cy="152400"/>
          </a:xfrm>
          <a:prstGeom prst="ellipse">
            <a:avLst/>
          </a:prstGeom>
          <a:solidFill>
            <a:schemeClr val="accent1"/>
          </a:solidFill>
          <a:ln w="15875">
            <a:solidFill>
              <a:srgbClr val="FF00FF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800">
              <a:latin typeface="+mn-lt"/>
              <a:ea typeface="华文楷体" panose="02010600040101010101" pitchFamily="2" charset="-122"/>
            </a:endParaRPr>
          </a:p>
        </p:txBody>
      </p:sp>
      <p:sp>
        <p:nvSpPr>
          <p:cNvPr id="32" name="Oval 35"/>
          <p:cNvSpPr>
            <a:spLocks noChangeArrowheads="1"/>
          </p:cNvSpPr>
          <p:nvPr/>
        </p:nvSpPr>
        <p:spPr bwMode="auto">
          <a:xfrm>
            <a:off x="2133600" y="4038600"/>
            <a:ext cx="152400" cy="152400"/>
          </a:xfrm>
          <a:prstGeom prst="ellipse">
            <a:avLst/>
          </a:prstGeom>
          <a:solidFill>
            <a:schemeClr val="accent1"/>
          </a:solidFill>
          <a:ln w="15875">
            <a:solidFill>
              <a:srgbClr val="FF00FF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800">
              <a:latin typeface="+mn-lt"/>
              <a:ea typeface="华文楷体" panose="02010600040101010101" pitchFamily="2" charset="-122"/>
            </a:endParaRPr>
          </a:p>
        </p:txBody>
      </p:sp>
      <p:sp>
        <p:nvSpPr>
          <p:cNvPr id="33" name="Oval 36"/>
          <p:cNvSpPr>
            <a:spLocks noChangeArrowheads="1"/>
          </p:cNvSpPr>
          <p:nvPr/>
        </p:nvSpPr>
        <p:spPr bwMode="auto">
          <a:xfrm>
            <a:off x="2057400" y="1905000"/>
            <a:ext cx="152400" cy="152400"/>
          </a:xfrm>
          <a:prstGeom prst="ellipse">
            <a:avLst/>
          </a:prstGeom>
          <a:solidFill>
            <a:schemeClr val="accent1"/>
          </a:solidFill>
          <a:ln w="15875">
            <a:solidFill>
              <a:srgbClr val="FF00FF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800">
              <a:latin typeface="+mn-lt"/>
              <a:ea typeface="华文楷体" panose="02010600040101010101" pitchFamily="2" charset="-122"/>
            </a:endParaRPr>
          </a:p>
        </p:txBody>
      </p:sp>
      <p:grpSp>
        <p:nvGrpSpPr>
          <p:cNvPr id="34" name="Group 37"/>
          <p:cNvGrpSpPr/>
          <p:nvPr/>
        </p:nvGrpSpPr>
        <p:grpSpPr bwMode="auto">
          <a:xfrm>
            <a:off x="1084263" y="4495800"/>
            <a:ext cx="7297737" cy="844550"/>
            <a:chOff x="336" y="3692"/>
            <a:chExt cx="4597" cy="532"/>
          </a:xfrm>
        </p:grpSpPr>
        <p:graphicFrame>
          <p:nvGraphicFramePr>
            <p:cNvPr id="35" name="Object 38"/>
            <p:cNvGraphicFramePr>
              <a:graphicFrameLocks noChangeAspect="1"/>
            </p:cNvGraphicFramePr>
            <p:nvPr/>
          </p:nvGraphicFramePr>
          <p:xfrm>
            <a:off x="336" y="3692"/>
            <a:ext cx="989" cy="5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412" name="Equation" r:id="rId21" imgW="248285" imgH="45085" progId="Equation.3">
                    <p:embed/>
                  </p:oleObj>
                </mc:Choice>
                <mc:Fallback>
                  <p:oleObj name="Equation" r:id="rId21" imgW="248285" imgH="45085" progId="Equation.3">
                    <p:embed/>
                    <p:pic>
                      <p:nvPicPr>
                        <p:cNvPr id="0" name="图片 1384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" y="3692"/>
                          <a:ext cx="989" cy="5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Object 39"/>
            <p:cNvGraphicFramePr>
              <a:graphicFrameLocks noChangeAspect="1"/>
            </p:cNvGraphicFramePr>
            <p:nvPr/>
          </p:nvGraphicFramePr>
          <p:xfrm>
            <a:off x="1766" y="3692"/>
            <a:ext cx="3167" cy="5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413" name="公式" r:id="rId23" imgW="1287145" imgH="67945" progId="Equation.3">
                    <p:embed/>
                  </p:oleObj>
                </mc:Choice>
                <mc:Fallback>
                  <p:oleObj name="公式" r:id="rId23" imgW="1287145" imgH="67945" progId="Equation.3">
                    <p:embed/>
                    <p:pic>
                      <p:nvPicPr>
                        <p:cNvPr id="0" name="图片 1384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66" y="3692"/>
                          <a:ext cx="3167" cy="5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TextBox 2"/>
          <p:cNvSpPr txBox="1"/>
          <p:nvPr/>
        </p:nvSpPr>
        <p:spPr>
          <a:xfrm>
            <a:off x="1769398" y="1589544"/>
            <a:ext cx="36420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112798" y="1676400"/>
            <a:ext cx="36420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0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2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2" dur="19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03" dur="19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4" dur="19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19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Scale>
                                      <p:cBhvr>
                                        <p:cTn id="10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100000" y="100000"/>
                                      <p:to x="100000" y="5000"/>
                                    </p:animScale>
                                    <p:animScale>
                                      <p:cBhvr>
                                        <p:cTn id="10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100000" y="5000"/>
                                      <p:to x="120000" y="150000"/>
                                    </p:animScale>
                                    <p:animScale>
                                      <p:cBhvr>
                                        <p:cTn id="108" dur="60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2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1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0" dur="19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11" dur="19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2" dur="19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19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Scale>
                                      <p:cBhvr>
                                        <p:cTn id="11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100000" y="100000"/>
                                      <p:to x="100000" y="5000"/>
                                    </p:animScale>
                                    <p:animScale>
                                      <p:cBhvr>
                                        <p:cTn id="1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100000" y="5000"/>
                                      <p:to x="120000" y="150000"/>
                                    </p:animScale>
                                    <p:animScale>
                                      <p:cBhvr>
                                        <p:cTn id="116" dur="60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2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10"/>
          <p:cNvSpPr>
            <a:spLocks noChangeShapeType="1"/>
          </p:cNvSpPr>
          <p:nvPr/>
        </p:nvSpPr>
        <p:spPr bwMode="auto">
          <a:xfrm>
            <a:off x="897968" y="2998065"/>
            <a:ext cx="838944" cy="661704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4" name="Line 11"/>
          <p:cNvSpPr>
            <a:spLocks noChangeShapeType="1"/>
          </p:cNvSpPr>
          <p:nvPr/>
        </p:nvSpPr>
        <p:spPr bwMode="auto">
          <a:xfrm>
            <a:off x="2987824" y="3909053"/>
            <a:ext cx="2230252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5" name="Line 14"/>
          <p:cNvSpPr>
            <a:spLocks noChangeShapeType="1"/>
          </p:cNvSpPr>
          <p:nvPr/>
        </p:nvSpPr>
        <p:spPr bwMode="auto">
          <a:xfrm>
            <a:off x="1465740" y="1892830"/>
            <a:ext cx="3437720" cy="1546132"/>
          </a:xfrm>
          <a:prstGeom prst="line">
            <a:avLst/>
          </a:prstGeom>
          <a:noFill/>
          <a:ln w="95250">
            <a:solidFill>
              <a:srgbClr val="C0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-36512" y="3438961"/>
            <a:ext cx="176522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R:</a:t>
            </a:r>
            <a:r>
              <a:rPr lang="zh-CN" altLang="en-US" b="1">
                <a:latin typeface="华文楷体" panose="02010600040101010101" pitchFamily="2" charset="-122"/>
                <a:ea typeface="华文楷体" panose="02010600040101010101" pitchFamily="2" charset="-122"/>
              </a:rPr>
              <a:t>“母女关系”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84601" y="4184696"/>
            <a:ext cx="20354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S: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“父女关系”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1" name="图片 10" descr="屏幕剪辑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32" y="1068330"/>
            <a:ext cx="1057509" cy="1596689"/>
          </a:xfrm>
          <a:prstGeom prst="rect">
            <a:avLst/>
          </a:prstGeom>
        </p:spPr>
      </p:pic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3044958"/>
            <a:ext cx="1152128" cy="1835337"/>
          </a:xfrm>
          <a:prstGeom prst="rect">
            <a:avLst/>
          </a:prstGeom>
        </p:spPr>
      </p:pic>
      <p:pic>
        <p:nvPicPr>
          <p:cNvPr id="13" name="图片 1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3" y="3140969"/>
            <a:ext cx="931603" cy="148396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453872" y="2227959"/>
            <a:ext cx="22007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祖孙关系</a:t>
            </a:r>
            <a:endParaRPr lang="zh-CN" altLang="en-US" sz="2800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8" name="图片 17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9" y="982657"/>
            <a:ext cx="1330625" cy="2012365"/>
          </a:xfrm>
          <a:prstGeom prst="rect">
            <a:avLst/>
          </a:prstGeom>
        </p:spPr>
      </p:pic>
      <p:sp>
        <p:nvSpPr>
          <p:cNvPr id="19" name="Line 10"/>
          <p:cNvSpPr>
            <a:spLocks noChangeShapeType="1"/>
          </p:cNvSpPr>
          <p:nvPr/>
        </p:nvSpPr>
        <p:spPr bwMode="auto">
          <a:xfrm flipV="1">
            <a:off x="6109995" y="1892829"/>
            <a:ext cx="1054293" cy="1498188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471807" y="2898573"/>
            <a:ext cx="202878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T: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“父子关系”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1259633" y="932724"/>
                <a:ext cx="101444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/>
                        </a:rPr>
                        <m:t>𝒙</m:t>
                      </m:r>
                      <m:r>
                        <a:rPr lang="en-US" altLang="zh-CN" sz="2400" b="1" i="1" smtClean="0"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en-US" altLang="zh-CN" sz="2400" b="1" i="1" smtClean="0">
                          <a:latin typeface="Cambria Math"/>
                          <a:ea typeface="Cambria Math"/>
                        </a:rPr>
                        <m:t>𝑨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699542"/>
                <a:ext cx="1006429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1115616" y="3717033"/>
                <a:ext cx="85683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ea typeface="Cambria Math"/>
                  </a:rPr>
                  <a:t>y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altLang="zh-CN" sz="2400" b="1" i="1" smtClean="0">
                        <a:latin typeface="Cambria Math"/>
                        <a:ea typeface="Cambria Math"/>
                      </a:rPr>
                      <m:t>𝑩</m:t>
                    </m:r>
                  </m:oMath>
                </a14:m>
                <a:endParaRPr lang="zh-CN" altLang="en-US" sz="2400" b="1" dirty="0"/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787774"/>
                <a:ext cx="839204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10870" t="-10526" r="-725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6332741" y="3767197"/>
                <a:ext cx="8087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ea typeface="Cambria Math"/>
                  </a:rPr>
                  <a:t>z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altLang="zh-CN" sz="2400" b="1" i="1" smtClean="0">
                        <a:latin typeface="Cambria Math"/>
                        <a:ea typeface="Cambria Math"/>
                      </a:rPr>
                      <m:t>𝑪</m:t>
                    </m:r>
                  </m:oMath>
                </a14:m>
                <a:endParaRPr lang="zh-CN" altLang="en-US" sz="2400" b="1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741" y="2825397"/>
                <a:ext cx="791114" cy="461665"/>
              </a:xfrm>
              <a:prstGeom prst="rect">
                <a:avLst/>
              </a:prstGeom>
              <a:blipFill rotWithShape="1">
                <a:blip r:embed="rId7"/>
                <a:stretch>
                  <a:fillRect l="-12308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6362772" y="974534"/>
                <a:ext cx="93217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ea typeface="Cambria Math"/>
                  </a:rPr>
                  <a:t>w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altLang="zh-CN" sz="2400" b="1" i="1" smtClean="0">
                        <a:latin typeface="Cambria Math"/>
                        <a:ea typeface="Cambria Math"/>
                      </a:rPr>
                      <m:t>𝑫</m:t>
                    </m:r>
                  </m:oMath>
                </a14:m>
                <a:endParaRPr lang="zh-CN" altLang="en-US" sz="2400" b="1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772" y="730900"/>
                <a:ext cx="916148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10667" t="-10526" r="-667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25" name="Line 14"/>
          <p:cNvSpPr>
            <a:spLocks noChangeShapeType="1"/>
          </p:cNvSpPr>
          <p:nvPr/>
        </p:nvSpPr>
        <p:spPr bwMode="auto">
          <a:xfrm>
            <a:off x="1465740" y="1677447"/>
            <a:ext cx="5626540" cy="189227"/>
          </a:xfrm>
          <a:prstGeom prst="line">
            <a:avLst/>
          </a:prstGeom>
          <a:noFill/>
          <a:ln w="95250">
            <a:solidFill>
              <a:srgbClr val="C0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606272" y="979820"/>
            <a:ext cx="22007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太爷关系</a:t>
            </a:r>
            <a:endParaRPr lang="zh-CN" altLang="en-US" sz="2800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7" name="燕尾形 26"/>
          <p:cNvSpPr/>
          <p:nvPr/>
        </p:nvSpPr>
        <p:spPr>
          <a:xfrm>
            <a:off x="899592" y="164638"/>
            <a:ext cx="2376264" cy="67207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“论辈分”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1465741" y="4965171"/>
                <a:ext cx="1170512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/>
                        </a:rPr>
                        <m:t>(</m:t>
                      </m:r>
                      <m:r>
                        <a:rPr lang="en-US" altLang="zh-CN" sz="2800" b="1" i="1" smtClean="0">
                          <a:latin typeface="Cambria Math"/>
                        </a:rPr>
                        <m:t>𝑹</m:t>
                      </m:r>
                      <m:r>
                        <a:rPr lang="en-US" altLang="zh-CN" sz="2800" b="1" i="1" smtClean="0">
                          <a:latin typeface="Cambria Math"/>
                          <a:ea typeface="Cambria Math"/>
                        </a:rPr>
                        <m:t>°</m:t>
                      </m:r>
                      <m:r>
                        <a:rPr lang="en-US" altLang="zh-CN" sz="2800" b="1" i="1" smtClean="0">
                          <a:latin typeface="Cambria Math"/>
                        </a:rPr>
                        <m:t>𝑺</m:t>
                      </m:r>
                      <m:r>
                        <a:rPr lang="en-US" altLang="zh-CN" sz="2800" b="1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740" y="3723878"/>
                <a:ext cx="1160895" cy="52322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323528" y="5637245"/>
            <a:ext cx="24769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A→C:</a:t>
            </a:r>
            <a:r>
              <a:rPr lang="zh-CN" altLang="en-US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祖孙关系</a:t>
            </a:r>
            <a:endParaRPr lang="zh-CN" altLang="en-US" sz="2800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403648" y="5035628"/>
            <a:ext cx="2476960" cy="1340280"/>
            <a:chOff x="-499603" y="3848730"/>
            <a:chExt cx="2476960" cy="100521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687929" y="3848730"/>
                  <a:ext cx="64312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1" i="1" smtClean="0">
                            <a:latin typeface="Cambria Math"/>
                            <a:ea typeface="Cambria Math"/>
                          </a:rPr>
                          <m:t>°</m:t>
                        </m:r>
                        <m:r>
                          <a:rPr lang="en-US" altLang="zh-CN" sz="2800" b="1" i="1" smtClean="0">
                            <a:latin typeface="Cambria Math"/>
                            <a:ea typeface="Cambria Math"/>
                          </a:rPr>
                          <m:t>𝑻</m:t>
                        </m:r>
                      </m:oMath>
                    </m:oMathPara>
                  </a14:m>
                  <a:endParaRPr lang="zh-CN" altLang="en-US" sz="2800" b="1" dirty="0"/>
                </a:p>
              </p:txBody>
            </p:sp>
          </mc:Choice>
          <mc:Fallback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929" y="3848730"/>
                  <a:ext cx="633507" cy="523220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sp>
          <p:nvSpPr>
            <p:cNvPr id="34" name="TextBox 33"/>
            <p:cNvSpPr txBox="1"/>
            <p:nvPr/>
          </p:nvSpPr>
          <p:spPr>
            <a:xfrm>
              <a:off x="-499603" y="4299942"/>
              <a:ext cx="247696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A→D:</a:t>
              </a:r>
              <a:r>
                <a:rPr lang="zh-CN" altLang="en-US" sz="2800" b="1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太爷关系</a:t>
              </a:r>
              <a:endParaRPr lang="zh-CN" altLang="en-US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35" name="Line 14"/>
          <p:cNvSpPr>
            <a:spLocks noChangeShapeType="1"/>
          </p:cNvSpPr>
          <p:nvPr/>
        </p:nvSpPr>
        <p:spPr bwMode="auto">
          <a:xfrm flipV="1">
            <a:off x="3246562" y="2227960"/>
            <a:ext cx="3390578" cy="1414203"/>
          </a:xfrm>
          <a:prstGeom prst="line">
            <a:avLst/>
          </a:prstGeom>
          <a:noFill/>
          <a:ln w="95250">
            <a:solidFill>
              <a:srgbClr val="C0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4747486" y="1855095"/>
            <a:ext cx="22007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爷孙关系</a:t>
            </a:r>
            <a:endParaRPr lang="zh-CN" altLang="en-US" sz="2800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5076057" y="4939619"/>
                <a:ext cx="1144864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/>
                        </a:rPr>
                        <m:t>(</m:t>
                      </m:r>
                      <m:r>
                        <a:rPr lang="en-US" altLang="zh-CN" sz="2800" b="1" i="1" smtClean="0">
                          <a:latin typeface="Cambria Math"/>
                        </a:rPr>
                        <m:t>𝑺</m:t>
                      </m:r>
                      <m:r>
                        <a:rPr lang="en-US" altLang="zh-CN" sz="2800" b="1" i="1" smtClean="0">
                          <a:latin typeface="Cambria Math"/>
                          <a:ea typeface="Cambria Math"/>
                        </a:rPr>
                        <m:t>°</m:t>
                      </m:r>
                      <m:r>
                        <a:rPr lang="en-US" altLang="zh-CN" sz="2800" b="1" i="1" smtClean="0">
                          <a:latin typeface="Cambria Math"/>
                          <a:ea typeface="Cambria Math"/>
                        </a:rPr>
                        <m:t>𝑻</m:t>
                      </m:r>
                      <m:r>
                        <a:rPr lang="en-US" altLang="zh-CN" sz="2800" b="1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3704714"/>
                <a:ext cx="1135247" cy="52322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3903444" y="5840445"/>
            <a:ext cx="24769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B→D:</a:t>
            </a:r>
            <a:r>
              <a:rPr lang="zh-CN" altLang="en-US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爷孙关系</a:t>
            </a:r>
            <a:endParaRPr lang="zh-CN" altLang="en-US" sz="2800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4644009" y="4965170"/>
            <a:ext cx="2707107" cy="1329101"/>
            <a:chOff x="-1133110" y="3776722"/>
            <a:chExt cx="2707107" cy="99682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-1133110" y="3776722"/>
                  <a:ext cx="66877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1" i="1" smtClean="0">
                            <a:latin typeface="Cambria Math"/>
                            <a:ea typeface="Cambria Math"/>
                          </a:rPr>
                          <m:t>𝑹</m:t>
                        </m:r>
                        <m:r>
                          <a:rPr lang="en-US" altLang="zh-CN" sz="2800" b="1" i="1" smtClean="0">
                            <a:latin typeface="Cambria Math"/>
                            <a:ea typeface="Cambria Math"/>
                          </a:rPr>
                          <m:t>°</m:t>
                        </m:r>
                      </m:oMath>
                    </m:oMathPara>
                  </a14:m>
                  <a:endParaRPr lang="zh-CN" altLang="en-US" sz="2800" b="1" dirty="0"/>
                </a:p>
              </p:txBody>
            </p:sp>
          </mc:Choice>
          <mc:Fallback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133110" y="3776722"/>
                  <a:ext cx="659155" cy="523220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sp>
          <p:nvSpPr>
            <p:cNvPr id="41" name="TextBox 40"/>
            <p:cNvSpPr txBox="1"/>
            <p:nvPr/>
          </p:nvSpPr>
          <p:spPr>
            <a:xfrm>
              <a:off x="-902963" y="4219550"/>
              <a:ext cx="247696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A→D:</a:t>
              </a:r>
              <a:r>
                <a:rPr lang="zh-CN" altLang="en-US" sz="2800" b="1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太爷关系</a:t>
              </a:r>
              <a:endParaRPr lang="zh-CN" altLang="en-US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3707904" y="4965171"/>
                <a:ext cx="91955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zh-CN" altLang="en-US" sz="3200" b="1" dirty="0"/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3723878"/>
                <a:ext cx="919554" cy="584775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4" grpId="0" animBg="1"/>
      <p:bldP spid="4" grpId="1" animBg="1"/>
      <p:bldP spid="4" grpId="2" animBg="1"/>
      <p:bldP spid="4" grpId="3" animBg="1"/>
      <p:bldP spid="5" grpId="0" animBg="1"/>
      <p:bldP spid="5" grpId="1" animBg="1"/>
      <p:bldP spid="7" grpId="0"/>
      <p:bldP spid="7" grpId="1"/>
      <p:bldP spid="10" grpId="0"/>
      <p:bldP spid="10" grpId="1"/>
      <p:bldP spid="17" grpId="0"/>
      <p:bldP spid="17" grpId="1"/>
      <p:bldP spid="19" grpId="0" animBg="1"/>
      <p:bldP spid="19" grpId="1" animBg="1"/>
      <p:bldP spid="19" grpId="2" animBg="1"/>
      <p:bldP spid="19" grpId="3" animBg="1"/>
      <p:bldP spid="20" grpId="0"/>
      <p:bldP spid="20" grpId="1"/>
      <p:bldP spid="20" grpId="2"/>
      <p:bldP spid="25" grpId="0" animBg="1"/>
      <p:bldP spid="25" grpId="1" animBg="1"/>
      <p:bldP spid="25" grpId="2" animBg="1"/>
      <p:bldP spid="26" grpId="0"/>
      <p:bldP spid="26" grpId="1"/>
      <p:bldP spid="26" grpId="2"/>
      <p:bldP spid="28" grpId="0"/>
      <p:bldP spid="29" grpId="0"/>
      <p:bldP spid="29" grpId="1"/>
      <p:bldP spid="35" grpId="0" animBg="1"/>
      <p:bldP spid="36" grpId="0"/>
      <p:bldP spid="37" grpId="0"/>
      <p:bldP spid="38" grpId="0"/>
      <p:bldP spid="38" grpId="1"/>
      <p:bldP spid="4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燕尾形 21"/>
          <p:cNvSpPr/>
          <p:nvPr/>
        </p:nvSpPr>
        <p:spPr>
          <a:xfrm>
            <a:off x="899592" y="164638"/>
            <a:ext cx="3338558" cy="67207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关系复合</a:t>
            </a:r>
            <a:r>
              <a:rPr lang="en-US" altLang="zh-CN" sz="24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24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定理</a:t>
            </a:r>
            <a:endParaRPr lang="zh-CN" altLang="en-US" sz="2400" dirty="0">
              <a:solidFill>
                <a:srgbClr val="FFFF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1617440" y="944094"/>
            <a:ext cx="6840760" cy="1341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设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分别表示从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到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到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Z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Z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到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U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的关系</a:t>
            </a:r>
            <a:endParaRPr lang="zh-CN" altLang="en-US" sz="28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9512" y="932723"/>
            <a:ext cx="14401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定理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2.1</a:t>
            </a:r>
            <a:endParaRPr lang="zh-CN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2362200" y="2438400"/>
                <a:ext cx="170912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latin typeface="Cambria Math"/>
                        </a:rPr>
                        <m:t>(</m:t>
                      </m:r>
                      <m:r>
                        <a:rPr lang="en-US" altLang="zh-CN" sz="3200" b="1" i="1" smtClean="0">
                          <a:latin typeface="Cambria Math"/>
                        </a:rPr>
                        <m:t>𝑹</m:t>
                      </m:r>
                      <m:r>
                        <a:rPr lang="en-US" altLang="zh-CN" sz="3200" b="1" i="1" smtClean="0">
                          <a:latin typeface="Cambria Math"/>
                          <a:ea typeface="Cambria Math"/>
                        </a:rPr>
                        <m:t>°</m:t>
                      </m:r>
                      <m:r>
                        <a:rPr lang="en-US" altLang="zh-CN" sz="3200" b="1" i="1" smtClean="0">
                          <a:latin typeface="Cambria Math"/>
                        </a:rPr>
                        <m:t>𝑺</m:t>
                      </m:r>
                      <m:r>
                        <a:rPr lang="en-US" altLang="zh-CN" sz="3200" b="1" i="1" smtClean="0">
                          <a:latin typeface="Cambria Math"/>
                        </a:rPr>
                        <m:t>)°</m:t>
                      </m:r>
                      <m:r>
                        <a:rPr lang="en-US" altLang="zh-CN" sz="3200" b="1" i="1" smtClean="0">
                          <a:latin typeface="Cambria Math"/>
                          <a:ea typeface="Cambria Math"/>
                        </a:rPr>
                        <m:t>𝑻</m:t>
                      </m:r>
                    </m:oMath>
                  </m:oMathPara>
                </a14:m>
                <a:endParaRPr lang="zh-CN" altLang="en-US" sz="3200" b="1" dirty="0">
                  <a:latin typeface="+mn-lt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2438400"/>
                <a:ext cx="1709122" cy="830997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4343400" y="2362200"/>
                <a:ext cx="170912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latin typeface="Cambria Math"/>
                        </a:rPr>
                        <m:t>𝑹</m:t>
                      </m:r>
                      <m:r>
                        <a:rPr lang="en-US" altLang="zh-CN" sz="3200" b="1" i="1" smtClean="0">
                          <a:latin typeface="Cambria Math"/>
                          <a:ea typeface="Cambria Math"/>
                        </a:rPr>
                        <m:t>°(</m:t>
                      </m:r>
                      <m:r>
                        <a:rPr lang="en-US" altLang="zh-CN" sz="3200" b="1" i="1" smtClean="0">
                          <a:latin typeface="Cambria Math"/>
                        </a:rPr>
                        <m:t>𝑺</m:t>
                      </m:r>
                      <m:r>
                        <a:rPr lang="en-US" altLang="zh-CN" sz="3200" b="1" i="1" smtClean="0">
                          <a:latin typeface="Cambria Math"/>
                          <a:ea typeface="Cambria Math"/>
                        </a:rPr>
                        <m:t>°</m:t>
                      </m:r>
                      <m:r>
                        <a:rPr lang="en-US" altLang="zh-CN" sz="3200" b="1" i="1" smtClean="0">
                          <a:latin typeface="Cambria Math"/>
                          <a:ea typeface="Cambria Math"/>
                        </a:rPr>
                        <m:t>𝑻</m:t>
                      </m:r>
                      <m:r>
                        <a:rPr lang="en-US" altLang="zh-CN" sz="3200" b="1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CN" altLang="en-US" sz="3200" b="1" dirty="0">
                  <a:latin typeface="+mn-lt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2362200"/>
                <a:ext cx="1709122" cy="83099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3995936" y="2372883"/>
            <a:ext cx="4251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+mn-lt"/>
              </a:rPr>
              <a:t>=</a:t>
            </a:r>
            <a:endParaRPr lang="zh-CN" altLang="en-US" sz="3200" dirty="0">
              <a:latin typeface="+mn-lt"/>
            </a:endParaRPr>
          </a:p>
        </p:txBody>
      </p:sp>
      <p:sp>
        <p:nvSpPr>
          <p:cNvPr id="16" name="圆角矩形标注 15"/>
          <p:cNvSpPr/>
          <p:nvPr/>
        </p:nvSpPr>
        <p:spPr>
          <a:xfrm>
            <a:off x="5652120" y="4197086"/>
            <a:ext cx="2304256" cy="768085"/>
          </a:xfrm>
          <a:prstGeom prst="wedgeRoundRectCallout">
            <a:avLst>
              <a:gd name="adj1" fmla="val -77088"/>
              <a:gd name="adj2" fmla="val -194136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满足结合律</a:t>
            </a:r>
            <a:endParaRPr lang="zh-CN" altLang="en-US" sz="2800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4" grpId="0"/>
      <p:bldP spid="1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椭圆 54"/>
          <p:cNvSpPr/>
          <p:nvPr/>
        </p:nvSpPr>
        <p:spPr>
          <a:xfrm>
            <a:off x="5067248" y="2457771"/>
            <a:ext cx="656880" cy="269942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479152" y="2084851"/>
            <a:ext cx="656880" cy="269942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燕尾形 21"/>
          <p:cNvSpPr/>
          <p:nvPr/>
        </p:nvSpPr>
        <p:spPr>
          <a:xfrm>
            <a:off x="971600" y="164638"/>
            <a:ext cx="1728192" cy="67207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应用一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1475656" y="1892829"/>
            <a:ext cx="4188514" cy="2865609"/>
            <a:chOff x="1475656" y="1419622"/>
            <a:chExt cx="4188514" cy="2149207"/>
          </a:xfrm>
        </p:grpSpPr>
        <p:sp>
          <p:nvSpPr>
            <p:cNvPr id="10" name="Text Box 25"/>
            <p:cNvSpPr txBox="1">
              <a:spLocks noChangeArrowheads="1"/>
            </p:cNvSpPr>
            <p:nvPr/>
          </p:nvSpPr>
          <p:spPr bwMode="auto">
            <a:xfrm>
              <a:off x="5364088" y="1914386"/>
              <a:ext cx="300082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0">
                  <a:solidFill>
                    <a:srgbClr val="FF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 dirty="0">
                  <a:latin typeface="Times New Roman" panose="02020603050405020304" pitchFamily="18" charset="0"/>
                </a:rPr>
                <a:t>1</a:t>
              </a:r>
              <a:endParaRPr lang="en-US" altLang="zh-CN" sz="1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2" name="Text Box 26"/>
            <p:cNvSpPr txBox="1">
              <a:spLocks noChangeArrowheads="1"/>
            </p:cNvSpPr>
            <p:nvPr/>
          </p:nvSpPr>
          <p:spPr bwMode="auto">
            <a:xfrm>
              <a:off x="5364088" y="2355726"/>
              <a:ext cx="300082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0">
                  <a:solidFill>
                    <a:srgbClr val="FF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 dirty="0">
                  <a:latin typeface="Times New Roman" panose="02020603050405020304" pitchFamily="18" charset="0"/>
                </a:rPr>
                <a:t>2</a:t>
              </a:r>
              <a:endParaRPr lang="en-US" altLang="zh-CN" sz="1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7" name="Text Box 27"/>
            <p:cNvSpPr txBox="1">
              <a:spLocks noChangeArrowheads="1"/>
            </p:cNvSpPr>
            <p:nvPr/>
          </p:nvSpPr>
          <p:spPr bwMode="auto">
            <a:xfrm>
              <a:off x="5292080" y="3138522"/>
              <a:ext cx="300082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0">
                  <a:solidFill>
                    <a:srgbClr val="FF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 dirty="0">
                  <a:latin typeface="Times New Roman" panose="02020603050405020304" pitchFamily="18" charset="0"/>
                </a:rPr>
                <a:t>5</a:t>
              </a:r>
              <a:endParaRPr lang="en-US" altLang="zh-CN" sz="1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8" name="Text Box 30"/>
            <p:cNvSpPr txBox="1">
              <a:spLocks noChangeArrowheads="1"/>
            </p:cNvSpPr>
            <p:nvPr/>
          </p:nvSpPr>
          <p:spPr bwMode="auto">
            <a:xfrm>
              <a:off x="5076056" y="1472466"/>
              <a:ext cx="444352" cy="3924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0">
                  <a:solidFill>
                    <a:srgbClr val="FF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Line 31"/>
            <p:cNvSpPr>
              <a:spLocks noChangeShapeType="1"/>
            </p:cNvSpPr>
            <p:nvPr/>
          </p:nvSpPr>
          <p:spPr bwMode="auto">
            <a:xfrm>
              <a:off x="1979712" y="2067694"/>
              <a:ext cx="1522413" cy="0"/>
            </a:xfrm>
            <a:prstGeom prst="line">
              <a:avLst/>
            </a:prstGeom>
            <a:noFill/>
            <a:ln w="41275">
              <a:solidFill>
                <a:srgbClr val="0000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20" name="Line 32"/>
            <p:cNvSpPr>
              <a:spLocks noChangeShapeType="1"/>
            </p:cNvSpPr>
            <p:nvPr/>
          </p:nvSpPr>
          <p:spPr bwMode="auto">
            <a:xfrm flipV="1">
              <a:off x="1907704" y="2178948"/>
              <a:ext cx="1584176" cy="571500"/>
            </a:xfrm>
            <a:prstGeom prst="line">
              <a:avLst/>
            </a:prstGeom>
            <a:noFill/>
            <a:ln w="41275">
              <a:solidFill>
                <a:srgbClr val="0000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21" name="Line 33"/>
            <p:cNvSpPr>
              <a:spLocks noChangeShapeType="1"/>
            </p:cNvSpPr>
            <p:nvPr/>
          </p:nvSpPr>
          <p:spPr bwMode="auto">
            <a:xfrm flipV="1">
              <a:off x="1907704" y="3321948"/>
              <a:ext cx="1524000" cy="57150"/>
            </a:xfrm>
            <a:prstGeom prst="line">
              <a:avLst/>
            </a:prstGeom>
            <a:noFill/>
            <a:ln w="41275">
              <a:solidFill>
                <a:srgbClr val="CC00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23" name="Line 34"/>
            <p:cNvSpPr>
              <a:spLocks noChangeShapeType="1"/>
            </p:cNvSpPr>
            <p:nvPr/>
          </p:nvSpPr>
          <p:spPr bwMode="auto">
            <a:xfrm>
              <a:off x="3635896" y="2067694"/>
              <a:ext cx="1601788" cy="1201340"/>
            </a:xfrm>
            <a:prstGeom prst="line">
              <a:avLst/>
            </a:prstGeom>
            <a:noFill/>
            <a:ln w="41275">
              <a:solidFill>
                <a:srgbClr val="0000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24" name="Line 35"/>
            <p:cNvSpPr>
              <a:spLocks noChangeShapeType="1"/>
            </p:cNvSpPr>
            <p:nvPr/>
          </p:nvSpPr>
          <p:spPr bwMode="auto">
            <a:xfrm flipV="1">
              <a:off x="3563888" y="2065350"/>
              <a:ext cx="1719808" cy="627948"/>
            </a:xfrm>
            <a:prstGeom prst="line">
              <a:avLst/>
            </a:prstGeom>
            <a:noFill/>
            <a:ln w="41275">
              <a:solidFill>
                <a:srgbClr val="C0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25" name="Line 36"/>
            <p:cNvSpPr>
              <a:spLocks noChangeShapeType="1"/>
            </p:cNvSpPr>
            <p:nvPr/>
          </p:nvSpPr>
          <p:spPr bwMode="auto">
            <a:xfrm flipV="1">
              <a:off x="3563888" y="2571750"/>
              <a:ext cx="1732384" cy="750198"/>
            </a:xfrm>
            <a:prstGeom prst="line">
              <a:avLst/>
            </a:prstGeom>
            <a:noFill/>
            <a:ln w="41275">
              <a:solidFill>
                <a:srgbClr val="CC00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1475656" y="1419622"/>
              <a:ext cx="2300404" cy="2149207"/>
              <a:chOff x="827584" y="1851670"/>
              <a:chExt cx="2300404" cy="2149207"/>
            </a:xfrm>
          </p:grpSpPr>
          <p:sp>
            <p:nvSpPr>
              <p:cNvPr id="28" name="Oval 10"/>
              <p:cNvSpPr>
                <a:spLocks noChangeArrowheads="1"/>
              </p:cNvSpPr>
              <p:nvPr/>
            </p:nvSpPr>
            <p:spPr bwMode="auto">
              <a:xfrm>
                <a:off x="1115616" y="2427734"/>
                <a:ext cx="152400" cy="139328"/>
              </a:xfrm>
              <a:prstGeom prst="ellipse">
                <a:avLst/>
              </a:prstGeom>
              <a:solidFill>
                <a:schemeClr val="accent1"/>
              </a:solidFill>
              <a:ln w="15875">
                <a:solidFill>
                  <a:srgbClr val="FF00FF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 b="1"/>
              </a:p>
            </p:txBody>
          </p:sp>
          <p:sp>
            <p:nvSpPr>
              <p:cNvPr id="29" name="Oval 11"/>
              <p:cNvSpPr>
                <a:spLocks noChangeArrowheads="1"/>
              </p:cNvSpPr>
              <p:nvPr/>
            </p:nvSpPr>
            <p:spPr bwMode="auto">
              <a:xfrm>
                <a:off x="1115616" y="3075806"/>
                <a:ext cx="148208" cy="163840"/>
              </a:xfrm>
              <a:prstGeom prst="ellipse">
                <a:avLst/>
              </a:prstGeom>
              <a:solidFill>
                <a:schemeClr val="accent1"/>
              </a:solidFill>
              <a:ln w="15875">
                <a:solidFill>
                  <a:srgbClr val="FF00FF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 b="1"/>
              </a:p>
            </p:txBody>
          </p:sp>
          <p:sp>
            <p:nvSpPr>
              <p:cNvPr id="30" name="Oval 13"/>
              <p:cNvSpPr>
                <a:spLocks noChangeArrowheads="1"/>
              </p:cNvSpPr>
              <p:nvPr/>
            </p:nvSpPr>
            <p:spPr bwMode="auto">
              <a:xfrm>
                <a:off x="2843808" y="2427734"/>
                <a:ext cx="152400" cy="156354"/>
              </a:xfrm>
              <a:prstGeom prst="ellipse">
                <a:avLst/>
              </a:prstGeom>
              <a:solidFill>
                <a:schemeClr val="accent1"/>
              </a:solidFill>
              <a:ln w="15875">
                <a:solidFill>
                  <a:schemeClr val="tx2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 b="1"/>
              </a:p>
            </p:txBody>
          </p:sp>
          <p:sp>
            <p:nvSpPr>
              <p:cNvPr id="31" name="Text Box 19"/>
              <p:cNvSpPr txBox="1">
                <a:spLocks noChangeArrowheads="1"/>
              </p:cNvSpPr>
              <p:nvPr/>
            </p:nvSpPr>
            <p:spPr bwMode="auto">
              <a:xfrm>
                <a:off x="827584" y="2283718"/>
                <a:ext cx="300082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63500">
                    <a:solidFill>
                      <a:srgbClr val="FF00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 b="1" dirty="0">
                    <a:latin typeface="Times New Roman" panose="02020603050405020304" pitchFamily="18" charset="0"/>
                  </a:rPr>
                  <a:t>1</a:t>
                </a:r>
                <a:endParaRPr lang="en-US" altLang="zh-CN" sz="18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" name="Text Box 20"/>
              <p:cNvSpPr txBox="1">
                <a:spLocks noChangeArrowheads="1"/>
              </p:cNvSpPr>
              <p:nvPr/>
            </p:nvSpPr>
            <p:spPr bwMode="auto">
              <a:xfrm>
                <a:off x="827584" y="2969518"/>
                <a:ext cx="300082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63500">
                    <a:solidFill>
                      <a:srgbClr val="FF00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 b="1">
                    <a:latin typeface="Times New Roman" panose="02020603050405020304" pitchFamily="18" charset="0"/>
                  </a:rPr>
                  <a:t>2</a:t>
                </a:r>
                <a:endParaRPr lang="en-US" altLang="zh-CN" sz="1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3" name="Text Box 21"/>
              <p:cNvSpPr txBox="1">
                <a:spLocks noChangeArrowheads="1"/>
              </p:cNvSpPr>
              <p:nvPr/>
            </p:nvSpPr>
            <p:spPr bwMode="auto">
              <a:xfrm>
                <a:off x="827584" y="3598168"/>
                <a:ext cx="300082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63500">
                    <a:solidFill>
                      <a:srgbClr val="FF00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 b="1">
                    <a:latin typeface="Times New Roman" panose="02020603050405020304" pitchFamily="18" charset="0"/>
                  </a:rPr>
                  <a:t>3</a:t>
                </a:r>
                <a:endParaRPr lang="en-US" altLang="zh-CN" sz="1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4" name="Text Box 22"/>
              <p:cNvSpPr txBox="1">
                <a:spLocks noChangeArrowheads="1"/>
              </p:cNvSpPr>
              <p:nvPr/>
            </p:nvSpPr>
            <p:spPr bwMode="auto">
              <a:xfrm>
                <a:off x="2771800" y="2130410"/>
                <a:ext cx="300082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63500">
                    <a:solidFill>
                      <a:srgbClr val="FF00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 b="1" dirty="0">
                    <a:latin typeface="Times New Roman" panose="02020603050405020304" pitchFamily="18" charset="0"/>
                  </a:rPr>
                  <a:t>2</a:t>
                </a:r>
                <a:endParaRPr lang="en-US" altLang="zh-CN" sz="18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" name="Text Box 23"/>
              <p:cNvSpPr txBox="1">
                <a:spLocks noChangeArrowheads="1"/>
              </p:cNvSpPr>
              <p:nvPr/>
            </p:nvSpPr>
            <p:spPr bwMode="auto">
              <a:xfrm>
                <a:off x="2543726" y="2931790"/>
                <a:ext cx="300082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63500">
                    <a:solidFill>
                      <a:srgbClr val="FF00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 b="1" dirty="0">
                    <a:latin typeface="Times New Roman" panose="02020603050405020304" pitchFamily="18" charset="0"/>
                  </a:rPr>
                  <a:t>3</a:t>
                </a:r>
                <a:endParaRPr lang="en-US" altLang="zh-CN" sz="18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" name="Text Box 28"/>
              <p:cNvSpPr txBox="1">
                <a:spLocks noChangeArrowheads="1"/>
              </p:cNvSpPr>
              <p:nvPr/>
            </p:nvSpPr>
            <p:spPr bwMode="auto">
              <a:xfrm>
                <a:off x="1043608" y="1923678"/>
                <a:ext cx="444352" cy="3924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63500">
                    <a:solidFill>
                      <a:srgbClr val="FF00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 b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en-US" altLang="zh-CN" sz="2800" b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Text Box 29"/>
              <p:cNvSpPr txBox="1">
                <a:spLocks noChangeArrowheads="1"/>
              </p:cNvSpPr>
              <p:nvPr/>
            </p:nvSpPr>
            <p:spPr bwMode="auto">
              <a:xfrm>
                <a:off x="2771800" y="1851670"/>
                <a:ext cx="356188" cy="3000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63500">
                    <a:solidFill>
                      <a:srgbClr val="FF00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Text Box 41"/>
              <p:cNvSpPr txBox="1">
                <a:spLocks noChangeArrowheads="1"/>
              </p:cNvSpPr>
              <p:nvPr/>
            </p:nvSpPr>
            <p:spPr bwMode="auto">
              <a:xfrm>
                <a:off x="2627784" y="3723878"/>
                <a:ext cx="300082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63500">
                    <a:solidFill>
                      <a:srgbClr val="FF00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 b="1" dirty="0">
                    <a:latin typeface="Times New Roman" panose="02020603050405020304" pitchFamily="18" charset="0"/>
                  </a:rPr>
                  <a:t>4</a:t>
                </a:r>
                <a:endParaRPr lang="en-US" altLang="zh-CN" sz="18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" name="Oval 11"/>
              <p:cNvSpPr>
                <a:spLocks noChangeArrowheads="1"/>
              </p:cNvSpPr>
              <p:nvPr/>
            </p:nvSpPr>
            <p:spPr bwMode="auto">
              <a:xfrm>
                <a:off x="1115616" y="3704054"/>
                <a:ext cx="148208" cy="163840"/>
              </a:xfrm>
              <a:prstGeom prst="ellipse">
                <a:avLst/>
              </a:prstGeom>
              <a:solidFill>
                <a:schemeClr val="accent1"/>
              </a:solidFill>
              <a:ln w="15875">
                <a:solidFill>
                  <a:srgbClr val="FF00FF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 b="1"/>
              </a:p>
            </p:txBody>
          </p:sp>
          <p:sp>
            <p:nvSpPr>
              <p:cNvPr id="40" name="Oval 13"/>
              <p:cNvSpPr>
                <a:spLocks noChangeArrowheads="1"/>
              </p:cNvSpPr>
              <p:nvPr/>
            </p:nvSpPr>
            <p:spPr bwMode="auto">
              <a:xfrm>
                <a:off x="2771800" y="3003798"/>
                <a:ext cx="152400" cy="156354"/>
              </a:xfrm>
              <a:prstGeom prst="ellipse">
                <a:avLst/>
              </a:prstGeom>
              <a:solidFill>
                <a:schemeClr val="accent1"/>
              </a:solidFill>
              <a:ln w="15875">
                <a:solidFill>
                  <a:schemeClr val="tx2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 b="1"/>
              </a:p>
            </p:txBody>
          </p:sp>
          <p:sp>
            <p:nvSpPr>
              <p:cNvPr id="41" name="Oval 13"/>
              <p:cNvSpPr>
                <a:spLocks noChangeArrowheads="1"/>
              </p:cNvSpPr>
              <p:nvPr/>
            </p:nvSpPr>
            <p:spPr bwMode="auto">
              <a:xfrm>
                <a:off x="2771800" y="3651870"/>
                <a:ext cx="152400" cy="156354"/>
              </a:xfrm>
              <a:prstGeom prst="ellipse">
                <a:avLst/>
              </a:prstGeom>
              <a:solidFill>
                <a:schemeClr val="accent1"/>
              </a:solidFill>
              <a:ln w="15875">
                <a:solidFill>
                  <a:schemeClr val="tx2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 b="1"/>
              </a:p>
            </p:txBody>
          </p:sp>
        </p:grpSp>
        <p:sp>
          <p:nvSpPr>
            <p:cNvPr id="42" name="Oval 13"/>
            <p:cNvSpPr>
              <a:spLocks noChangeArrowheads="1"/>
            </p:cNvSpPr>
            <p:nvPr/>
          </p:nvSpPr>
          <p:spPr bwMode="auto">
            <a:xfrm>
              <a:off x="5283696" y="1995686"/>
              <a:ext cx="152400" cy="156354"/>
            </a:xfrm>
            <a:prstGeom prst="ellipse">
              <a:avLst/>
            </a:prstGeom>
            <a:solidFill>
              <a:srgbClr val="FFFF00"/>
            </a:solidFill>
            <a:ln w="15875">
              <a:solidFill>
                <a:schemeClr val="tx2"/>
              </a:solidFill>
              <a:round/>
            </a:ln>
            <a:effectLst/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 b="1"/>
            </a:p>
          </p:txBody>
        </p:sp>
        <p:sp>
          <p:nvSpPr>
            <p:cNvPr id="43" name="Oval 13"/>
            <p:cNvSpPr>
              <a:spLocks noChangeArrowheads="1"/>
            </p:cNvSpPr>
            <p:nvPr/>
          </p:nvSpPr>
          <p:spPr bwMode="auto">
            <a:xfrm>
              <a:off x="5283696" y="2487404"/>
              <a:ext cx="152400" cy="156354"/>
            </a:xfrm>
            <a:prstGeom prst="ellipse">
              <a:avLst/>
            </a:prstGeom>
            <a:solidFill>
              <a:srgbClr val="FFFF00"/>
            </a:solidFill>
            <a:ln w="15875">
              <a:solidFill>
                <a:schemeClr val="tx2"/>
              </a:solidFill>
              <a:round/>
            </a:ln>
            <a:effectLst/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 b="1"/>
            </a:p>
          </p:txBody>
        </p:sp>
        <p:sp>
          <p:nvSpPr>
            <p:cNvPr id="44" name="Oval 13"/>
            <p:cNvSpPr>
              <a:spLocks noChangeArrowheads="1"/>
            </p:cNvSpPr>
            <p:nvPr/>
          </p:nvSpPr>
          <p:spPr bwMode="auto">
            <a:xfrm>
              <a:off x="5220072" y="3219822"/>
              <a:ext cx="152400" cy="156354"/>
            </a:xfrm>
            <a:prstGeom prst="ellipse">
              <a:avLst/>
            </a:prstGeom>
            <a:solidFill>
              <a:srgbClr val="FFFF00"/>
            </a:solidFill>
            <a:ln w="15875">
              <a:solidFill>
                <a:schemeClr val="tx2"/>
              </a:solidFill>
              <a:round/>
            </a:ln>
            <a:effectLst/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 b="1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27584" y="1220755"/>
            <a:ext cx="56797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Blip>
                <a:blip r:embed="rId1"/>
              </a:buBlip>
            </a:pP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关系的复合运算          “辈分论”</a:t>
            </a:r>
            <a:endParaRPr lang="zh-CN" altLang="en-US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3848068" y="1412776"/>
            <a:ext cx="8679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651336" y="2084851"/>
            <a:ext cx="6101086" cy="3250780"/>
            <a:chOff x="611560" y="1563638"/>
            <a:chExt cx="6101086" cy="2438085"/>
          </a:xfrm>
        </p:grpSpPr>
        <p:pic>
          <p:nvPicPr>
            <p:cNvPr id="5" name="图片 4" descr="屏幕剪辑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987" y="1563638"/>
              <a:ext cx="674669" cy="759288"/>
            </a:xfrm>
            <a:prstGeom prst="rect">
              <a:avLst/>
            </a:prstGeom>
          </p:spPr>
        </p:pic>
        <p:pic>
          <p:nvPicPr>
            <p:cNvPr id="6" name="图片 5" descr="屏幕剪辑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3219822"/>
              <a:ext cx="867592" cy="736765"/>
            </a:xfrm>
            <a:prstGeom prst="rect">
              <a:avLst/>
            </a:prstGeom>
          </p:spPr>
        </p:pic>
        <p:pic>
          <p:nvPicPr>
            <p:cNvPr id="7" name="图片 6" descr="屏幕剪辑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063" y="2283718"/>
              <a:ext cx="811593" cy="903001"/>
            </a:xfrm>
            <a:prstGeom prst="rect">
              <a:avLst/>
            </a:prstGeom>
          </p:spPr>
        </p:pic>
        <p:pic>
          <p:nvPicPr>
            <p:cNvPr id="8" name="图片 7" descr="屏幕剪辑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5970" y="1563638"/>
              <a:ext cx="698462" cy="755418"/>
            </a:xfrm>
            <a:prstGeom prst="rect">
              <a:avLst/>
            </a:prstGeom>
          </p:spPr>
        </p:pic>
        <p:pic>
          <p:nvPicPr>
            <p:cNvPr id="48" name="图片 47" descr="屏幕剪辑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3863" y="2355726"/>
              <a:ext cx="938601" cy="683273"/>
            </a:xfrm>
            <a:prstGeom prst="rect">
              <a:avLst/>
            </a:prstGeom>
          </p:spPr>
        </p:pic>
        <p:pic>
          <p:nvPicPr>
            <p:cNvPr id="50" name="图片 49" descr="屏幕剪辑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4352" y="3069181"/>
              <a:ext cx="1028294" cy="932542"/>
            </a:xfrm>
            <a:prstGeom prst="rect">
              <a:avLst/>
            </a:prstGeom>
          </p:spPr>
        </p:pic>
      </p:grpSp>
      <p:sp>
        <p:nvSpPr>
          <p:cNvPr id="53" name="TextBox 52"/>
          <p:cNvSpPr txBox="1"/>
          <p:nvPr/>
        </p:nvSpPr>
        <p:spPr>
          <a:xfrm>
            <a:off x="1660958" y="4869161"/>
            <a:ext cx="36311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R:  A→B  (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“母子关系”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endParaRPr lang="en-US" altLang="zh-CN" sz="2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S: B→C    (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“父女关系”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en-US" sz="2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6732241" y="932723"/>
            <a:ext cx="2103333" cy="5925277"/>
            <a:chOff x="6732240" y="699542"/>
            <a:chExt cx="2103333" cy="4443958"/>
          </a:xfrm>
        </p:grpSpPr>
        <p:sp>
          <p:nvSpPr>
            <p:cNvPr id="56" name="TextBox 55"/>
            <p:cNvSpPr txBox="1"/>
            <p:nvPr/>
          </p:nvSpPr>
          <p:spPr>
            <a:xfrm>
              <a:off x="6804248" y="1620837"/>
              <a:ext cx="2031325" cy="1315745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掌握离散量</a:t>
              </a:r>
              <a:endPara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zh-CN" sz="24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关系</a:t>
              </a:r>
              <a:r>
                <a:rPr lang="zh-CN" altLang="en-US" sz="24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运算，</a:t>
              </a:r>
              <a:endPara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4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培养抽象能力</a:t>
              </a:r>
              <a:endPara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57" name="MH_Other_4"/>
            <p:cNvSpPr/>
            <p:nvPr>
              <p:custDataLst>
                <p:tags r:id="rId8"/>
              </p:custDataLst>
            </p:nvPr>
          </p:nvSpPr>
          <p:spPr>
            <a:xfrm>
              <a:off x="6876256" y="843558"/>
              <a:ext cx="1296144" cy="67196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innerShdw blurRad="63500" dist="50800" dir="189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zh-CN" altLang="en-US" sz="28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目标：</a:t>
              </a:r>
              <a:endPara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cxnSp>
          <p:nvCxnSpPr>
            <p:cNvPr id="59" name="直接连接符 58"/>
            <p:cNvCxnSpPr/>
            <p:nvPr/>
          </p:nvCxnSpPr>
          <p:spPr>
            <a:xfrm>
              <a:off x="6732240" y="699542"/>
              <a:ext cx="0" cy="4443958"/>
            </a:xfrm>
            <a:prstGeom prst="line">
              <a:avLst/>
            </a:prstGeom>
            <a:ln w="158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4" grpId="0" animBg="1"/>
      <p:bldP spid="5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11"/>
          <p:cNvGraphicFramePr>
            <a:graphicFrameLocks noChangeAspect="1"/>
          </p:cNvGraphicFramePr>
          <p:nvPr/>
        </p:nvGraphicFramePr>
        <p:xfrm>
          <a:off x="2438400" y="1143000"/>
          <a:ext cx="205740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326" name="公式" r:id="rId1" imgW="520700" imgH="228600" progId="Equation.3">
                  <p:embed/>
                </p:oleObj>
              </mc:Choice>
              <mc:Fallback>
                <p:oleObj name="公式" r:id="rId1" imgW="520700" imgH="228600" progId="Equation.3">
                  <p:embed/>
                  <p:pic>
                    <p:nvPicPr>
                      <p:cNvPr id="0" name="图片 1193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143000"/>
                        <a:ext cx="2057400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1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209800"/>
            <a:ext cx="3352800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ct 14"/>
          <p:cNvGraphicFramePr>
            <a:graphicFrameLocks noChangeAspect="1"/>
          </p:cNvGraphicFramePr>
          <p:nvPr/>
        </p:nvGraphicFramePr>
        <p:xfrm>
          <a:off x="2286000" y="3124200"/>
          <a:ext cx="365760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327" name="公式" r:id="rId4" imgW="989965" imgH="190500" progId="Equation.3">
                  <p:embed/>
                </p:oleObj>
              </mc:Choice>
              <mc:Fallback>
                <p:oleObj name="公式" r:id="rId4" imgW="989965" imgH="190500" progId="Equation.3">
                  <p:embed/>
                  <p:pic>
                    <p:nvPicPr>
                      <p:cNvPr id="0" name="图片 1193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124200"/>
                        <a:ext cx="3657600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6"/>
          <p:cNvGraphicFramePr>
            <a:graphicFrameLocks noChangeAspect="1"/>
          </p:cNvGraphicFramePr>
          <p:nvPr/>
        </p:nvGraphicFramePr>
        <p:xfrm>
          <a:off x="2209800" y="4157663"/>
          <a:ext cx="3048000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328" name="公式" r:id="rId6" imgW="876300" imgH="228600" progId="Equation.3">
                  <p:embed/>
                </p:oleObj>
              </mc:Choice>
              <mc:Fallback>
                <p:oleObj name="公式" r:id="rId6" imgW="876300" imgH="228600" progId="Equation.3">
                  <p:embed/>
                  <p:pic>
                    <p:nvPicPr>
                      <p:cNvPr id="0" name="图片 1193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4157663"/>
                        <a:ext cx="3048000" cy="795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燕尾形 6"/>
          <p:cNvSpPr/>
          <p:nvPr/>
        </p:nvSpPr>
        <p:spPr>
          <a:xfrm>
            <a:off x="899592" y="164638"/>
            <a:ext cx="1615008" cy="67207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性质</a:t>
            </a:r>
            <a:endParaRPr lang="zh-CN" altLang="en-US" sz="2400" dirty="0">
              <a:solidFill>
                <a:srgbClr val="FFFF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椭圆 54"/>
          <p:cNvSpPr/>
          <p:nvPr/>
        </p:nvSpPr>
        <p:spPr>
          <a:xfrm>
            <a:off x="4208790" y="2116172"/>
            <a:ext cx="656880" cy="269942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620694" y="1743252"/>
            <a:ext cx="656880" cy="269942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燕尾形 21"/>
          <p:cNvSpPr/>
          <p:nvPr/>
        </p:nvSpPr>
        <p:spPr>
          <a:xfrm>
            <a:off x="971600" y="164638"/>
            <a:ext cx="1728192" cy="67207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应用二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Text Box 25"/>
          <p:cNvSpPr txBox="1">
            <a:spLocks noChangeArrowheads="1"/>
          </p:cNvSpPr>
          <p:nvPr/>
        </p:nvSpPr>
        <p:spPr bwMode="auto">
          <a:xfrm>
            <a:off x="4577638" y="2264483"/>
            <a:ext cx="29367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endParaRPr lang="en-US" altLang="zh-CN" sz="1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" name="Text Box 26"/>
          <p:cNvSpPr txBox="1">
            <a:spLocks noChangeArrowheads="1"/>
          </p:cNvSpPr>
          <p:nvPr/>
        </p:nvSpPr>
        <p:spPr bwMode="auto">
          <a:xfrm>
            <a:off x="4543350" y="2936557"/>
            <a:ext cx="29367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endParaRPr lang="en-US" altLang="zh-CN" sz="1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Text Box 27"/>
          <p:cNvSpPr txBox="1">
            <a:spLocks noChangeArrowheads="1"/>
          </p:cNvSpPr>
          <p:nvPr/>
        </p:nvSpPr>
        <p:spPr bwMode="auto">
          <a:xfrm>
            <a:off x="4433622" y="3896664"/>
            <a:ext cx="29367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endParaRPr lang="en-US" altLang="zh-CN" sz="1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Text Box 30"/>
          <p:cNvSpPr txBox="1">
            <a:spLocks noChangeArrowheads="1"/>
          </p:cNvSpPr>
          <p:nvPr/>
        </p:nvSpPr>
        <p:spPr bwMode="auto">
          <a:xfrm>
            <a:off x="4349310" y="1508787"/>
            <a:ext cx="44435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Line 31"/>
          <p:cNvSpPr>
            <a:spLocks noChangeShapeType="1"/>
          </p:cNvSpPr>
          <p:nvPr/>
        </p:nvSpPr>
        <p:spPr bwMode="auto">
          <a:xfrm>
            <a:off x="1121255" y="2468893"/>
            <a:ext cx="1522413" cy="0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/>
          </a:p>
        </p:txBody>
      </p:sp>
      <p:sp>
        <p:nvSpPr>
          <p:cNvPr id="20" name="Line 32"/>
          <p:cNvSpPr>
            <a:spLocks noChangeShapeType="1"/>
          </p:cNvSpPr>
          <p:nvPr/>
        </p:nvSpPr>
        <p:spPr bwMode="auto">
          <a:xfrm>
            <a:off x="1057630" y="2477119"/>
            <a:ext cx="1503784" cy="759860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/>
          </a:p>
        </p:txBody>
      </p:sp>
      <p:grpSp>
        <p:nvGrpSpPr>
          <p:cNvPr id="27" name="组合 26"/>
          <p:cNvGrpSpPr/>
          <p:nvPr/>
        </p:nvGrpSpPr>
        <p:grpSpPr>
          <a:xfrm>
            <a:off x="323528" y="1604798"/>
            <a:ext cx="2608500" cy="2949230"/>
            <a:chOff x="533914" y="1851670"/>
            <a:chExt cx="2608500" cy="2211923"/>
          </a:xfrm>
        </p:grpSpPr>
        <p:sp>
          <p:nvSpPr>
            <p:cNvPr id="28" name="Oval 10"/>
            <p:cNvSpPr>
              <a:spLocks noChangeArrowheads="1"/>
            </p:cNvSpPr>
            <p:nvPr/>
          </p:nvSpPr>
          <p:spPr bwMode="auto">
            <a:xfrm>
              <a:off x="1115616" y="2427734"/>
              <a:ext cx="152400" cy="139328"/>
            </a:xfrm>
            <a:prstGeom prst="ellipse">
              <a:avLst/>
            </a:prstGeom>
            <a:solidFill>
              <a:schemeClr val="accent1"/>
            </a:solidFill>
            <a:ln w="15875">
              <a:solidFill>
                <a:srgbClr val="FF00FF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 b="1"/>
            </a:p>
          </p:txBody>
        </p:sp>
        <p:sp>
          <p:nvSpPr>
            <p:cNvPr id="29" name="Oval 11"/>
            <p:cNvSpPr>
              <a:spLocks noChangeArrowheads="1"/>
            </p:cNvSpPr>
            <p:nvPr/>
          </p:nvSpPr>
          <p:spPr bwMode="auto">
            <a:xfrm>
              <a:off x="1115616" y="3075806"/>
              <a:ext cx="148208" cy="163840"/>
            </a:xfrm>
            <a:prstGeom prst="ellipse">
              <a:avLst/>
            </a:prstGeom>
            <a:solidFill>
              <a:schemeClr val="accent1"/>
            </a:solidFill>
            <a:ln w="15875">
              <a:solidFill>
                <a:srgbClr val="FF00FF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 b="1"/>
            </a:p>
          </p:txBody>
        </p:sp>
        <p:sp>
          <p:nvSpPr>
            <p:cNvPr id="30" name="Oval 13"/>
            <p:cNvSpPr>
              <a:spLocks noChangeArrowheads="1"/>
            </p:cNvSpPr>
            <p:nvPr/>
          </p:nvSpPr>
          <p:spPr bwMode="auto">
            <a:xfrm>
              <a:off x="2843808" y="2427734"/>
              <a:ext cx="152400" cy="156354"/>
            </a:xfrm>
            <a:prstGeom prst="ellipse">
              <a:avLst/>
            </a:prstGeom>
            <a:solidFill>
              <a:schemeClr val="accent1"/>
            </a:solidFill>
            <a:ln w="15875">
              <a:solidFill>
                <a:schemeClr val="tx2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 b="1"/>
            </a:p>
          </p:txBody>
        </p:sp>
        <p:sp>
          <p:nvSpPr>
            <p:cNvPr id="31" name="Text Box 19"/>
            <p:cNvSpPr txBox="1">
              <a:spLocks noChangeArrowheads="1"/>
            </p:cNvSpPr>
            <p:nvPr/>
          </p:nvSpPr>
          <p:spPr bwMode="auto">
            <a:xfrm>
              <a:off x="533914" y="2283718"/>
              <a:ext cx="29367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0">
                  <a:solidFill>
                    <a:srgbClr val="FF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1</a:t>
              </a:r>
              <a:endParaRPr lang="en-US" altLang="zh-CN" sz="18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2" name="Text Box 20"/>
            <p:cNvSpPr txBox="1">
              <a:spLocks noChangeArrowheads="1"/>
            </p:cNvSpPr>
            <p:nvPr/>
          </p:nvSpPr>
          <p:spPr bwMode="auto">
            <a:xfrm>
              <a:off x="533914" y="2969518"/>
              <a:ext cx="29367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0">
                  <a:solidFill>
                    <a:srgbClr val="FF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2</a:t>
              </a:r>
              <a:endParaRPr lang="en-US" altLang="zh-CN" sz="18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3" name="Text Box 21"/>
            <p:cNvSpPr txBox="1">
              <a:spLocks noChangeArrowheads="1"/>
            </p:cNvSpPr>
            <p:nvPr/>
          </p:nvSpPr>
          <p:spPr bwMode="auto">
            <a:xfrm>
              <a:off x="605922" y="3598168"/>
              <a:ext cx="29367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0">
                  <a:solidFill>
                    <a:srgbClr val="FF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3</a:t>
              </a:r>
              <a:endParaRPr lang="en-US" altLang="zh-CN" sz="18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4" name="Text Box 22"/>
            <p:cNvSpPr txBox="1">
              <a:spLocks noChangeArrowheads="1"/>
            </p:cNvSpPr>
            <p:nvPr/>
          </p:nvSpPr>
          <p:spPr bwMode="auto">
            <a:xfrm>
              <a:off x="2771800" y="2130410"/>
              <a:ext cx="29367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0">
                  <a:solidFill>
                    <a:srgbClr val="FF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1</a:t>
              </a:r>
              <a:endParaRPr lang="en-US" altLang="zh-CN" sz="18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5" name="Text Box 23"/>
            <p:cNvSpPr txBox="1">
              <a:spLocks noChangeArrowheads="1"/>
            </p:cNvSpPr>
            <p:nvPr/>
          </p:nvSpPr>
          <p:spPr bwMode="auto">
            <a:xfrm>
              <a:off x="2699792" y="3138522"/>
              <a:ext cx="29367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0">
                  <a:solidFill>
                    <a:srgbClr val="FF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2</a:t>
              </a:r>
              <a:endParaRPr lang="en-US" altLang="zh-CN" sz="18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6" name="Text Box 28"/>
            <p:cNvSpPr txBox="1">
              <a:spLocks noChangeArrowheads="1"/>
            </p:cNvSpPr>
            <p:nvPr/>
          </p:nvSpPr>
          <p:spPr bwMode="auto">
            <a:xfrm>
              <a:off x="1043608" y="1923678"/>
              <a:ext cx="444352" cy="3924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0">
                  <a:solidFill>
                    <a:srgbClr val="FF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Text Box 29"/>
            <p:cNvSpPr txBox="1">
              <a:spLocks noChangeArrowheads="1"/>
            </p:cNvSpPr>
            <p:nvPr/>
          </p:nvSpPr>
          <p:spPr bwMode="auto">
            <a:xfrm>
              <a:off x="2771800" y="1851670"/>
              <a:ext cx="370614" cy="3000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0">
                  <a:solidFill>
                    <a:srgbClr val="FF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Text Box 41"/>
            <p:cNvSpPr txBox="1">
              <a:spLocks noChangeArrowheads="1"/>
            </p:cNvSpPr>
            <p:nvPr/>
          </p:nvSpPr>
          <p:spPr bwMode="auto">
            <a:xfrm>
              <a:off x="2411760" y="3786594"/>
              <a:ext cx="29367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0">
                  <a:solidFill>
                    <a:srgbClr val="FF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3</a:t>
              </a:r>
              <a:endParaRPr lang="en-US" altLang="zh-CN" sz="18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9" name="Oval 11"/>
            <p:cNvSpPr>
              <a:spLocks noChangeArrowheads="1"/>
            </p:cNvSpPr>
            <p:nvPr/>
          </p:nvSpPr>
          <p:spPr bwMode="auto">
            <a:xfrm>
              <a:off x="1115616" y="3704054"/>
              <a:ext cx="148208" cy="163840"/>
            </a:xfrm>
            <a:prstGeom prst="ellipse">
              <a:avLst/>
            </a:prstGeom>
            <a:solidFill>
              <a:schemeClr val="accent1"/>
            </a:solidFill>
            <a:ln w="15875">
              <a:solidFill>
                <a:srgbClr val="FF00FF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 b="1"/>
            </a:p>
          </p:txBody>
        </p:sp>
        <p:sp>
          <p:nvSpPr>
            <p:cNvPr id="40" name="Oval 13"/>
            <p:cNvSpPr>
              <a:spLocks noChangeArrowheads="1"/>
            </p:cNvSpPr>
            <p:nvPr/>
          </p:nvSpPr>
          <p:spPr bwMode="auto">
            <a:xfrm>
              <a:off x="2771800" y="3003798"/>
              <a:ext cx="152400" cy="156354"/>
            </a:xfrm>
            <a:prstGeom prst="ellipse">
              <a:avLst/>
            </a:prstGeom>
            <a:solidFill>
              <a:schemeClr val="accent1"/>
            </a:solidFill>
            <a:ln w="15875">
              <a:solidFill>
                <a:schemeClr val="tx2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 b="1"/>
            </a:p>
          </p:txBody>
        </p:sp>
        <p:sp>
          <p:nvSpPr>
            <p:cNvPr id="41" name="Oval 13"/>
            <p:cNvSpPr>
              <a:spLocks noChangeArrowheads="1"/>
            </p:cNvSpPr>
            <p:nvPr/>
          </p:nvSpPr>
          <p:spPr bwMode="auto">
            <a:xfrm>
              <a:off x="2771800" y="3651870"/>
              <a:ext cx="152400" cy="156354"/>
            </a:xfrm>
            <a:prstGeom prst="ellipse">
              <a:avLst/>
            </a:prstGeom>
            <a:solidFill>
              <a:schemeClr val="accent1"/>
            </a:solidFill>
            <a:ln w="15875">
              <a:solidFill>
                <a:schemeClr val="tx2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 b="1"/>
            </a:p>
          </p:txBody>
        </p:sp>
      </p:grpSp>
      <p:sp>
        <p:nvSpPr>
          <p:cNvPr id="42" name="Oval 13"/>
          <p:cNvSpPr>
            <a:spLocks noChangeArrowheads="1"/>
          </p:cNvSpPr>
          <p:nvPr/>
        </p:nvSpPr>
        <p:spPr bwMode="auto">
          <a:xfrm>
            <a:off x="4425238" y="2372883"/>
            <a:ext cx="152400" cy="208472"/>
          </a:xfrm>
          <a:prstGeom prst="ellipse">
            <a:avLst/>
          </a:prstGeom>
          <a:solidFill>
            <a:srgbClr val="FFFF00"/>
          </a:solidFill>
          <a:ln w="15875">
            <a:solidFill>
              <a:schemeClr val="tx2"/>
            </a:solidFill>
            <a:round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 b="1"/>
          </a:p>
        </p:txBody>
      </p:sp>
      <p:sp>
        <p:nvSpPr>
          <p:cNvPr id="43" name="Oval 13"/>
          <p:cNvSpPr>
            <a:spLocks noChangeArrowheads="1"/>
          </p:cNvSpPr>
          <p:nvPr/>
        </p:nvSpPr>
        <p:spPr bwMode="auto">
          <a:xfrm>
            <a:off x="4425238" y="3028507"/>
            <a:ext cx="152400" cy="208472"/>
          </a:xfrm>
          <a:prstGeom prst="ellipse">
            <a:avLst/>
          </a:prstGeom>
          <a:solidFill>
            <a:srgbClr val="FFFF00"/>
          </a:solidFill>
          <a:ln w="15875">
            <a:solidFill>
              <a:schemeClr val="tx2"/>
            </a:solidFill>
            <a:round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 b="1"/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4361614" y="4005064"/>
            <a:ext cx="152400" cy="208472"/>
          </a:xfrm>
          <a:prstGeom prst="ellipse">
            <a:avLst/>
          </a:prstGeom>
          <a:solidFill>
            <a:srgbClr val="FFFF00"/>
          </a:solidFill>
          <a:ln w="15875">
            <a:solidFill>
              <a:schemeClr val="tx2"/>
            </a:solidFill>
            <a:round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 b="1"/>
          </a:p>
        </p:txBody>
      </p:sp>
      <p:sp>
        <p:nvSpPr>
          <p:cNvPr id="3" name="TextBox 2"/>
          <p:cNvSpPr txBox="1"/>
          <p:nvPr/>
        </p:nvSpPr>
        <p:spPr>
          <a:xfrm>
            <a:off x="611561" y="1028733"/>
            <a:ext cx="603883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Blip>
                <a:blip r:embed="rId1"/>
              </a:buBlip>
            </a:pP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关系的复合运算          “路径问题”</a:t>
            </a:r>
            <a:endParaRPr lang="zh-CN" altLang="en-US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3563888" y="1220755"/>
            <a:ext cx="8679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905230" y="4677140"/>
            <a:ext cx="3589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R:  A→A  (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“公交关系”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endParaRPr lang="en-US" altLang="zh-CN" sz="2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738139" y="5181600"/>
                <a:ext cx="4443461" cy="7532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/>
                          </a:rPr>
                          <m:t>𝑹</m:t>
                        </m:r>
                        <m:r>
                          <a:rPr lang="en-US" altLang="zh-CN" sz="2800" b="1" i="1" smtClean="0">
                            <a:latin typeface="Cambria Math"/>
                            <a:ea typeface="Cambria Math"/>
                          </a:rPr>
                          <m:t>°</m:t>
                        </m:r>
                        <m:r>
                          <a:rPr lang="en-US" altLang="zh-CN" sz="2800" b="1" i="1" smtClean="0">
                            <a:latin typeface="Cambria Math"/>
                          </a:rPr>
                          <m:t>𝑹</m:t>
                        </m:r>
                        <m:r>
                          <a:rPr lang="en-US" altLang="zh-CN" sz="2800" b="1" i="1" smtClean="0">
                            <a:latin typeface="Cambria Math"/>
                          </a:rPr>
                          <m:t>=</m:t>
                        </m:r>
                        <m:r>
                          <a:rPr lang="en-US" altLang="zh-CN" sz="2800" b="1" i="1" smtClean="0">
                            <a:latin typeface="Cambria Math"/>
                          </a:rPr>
                          <m:t>𝑹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={(1,1),(1,2),(1,3)}</a:t>
                </a:r>
                <a:endParaRPr lang="zh-CN" alt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39" y="5181600"/>
                <a:ext cx="4443461" cy="753283"/>
              </a:xfrm>
              <a:prstGeom prst="rect">
                <a:avLst/>
              </a:prstGeom>
              <a:blipFill rotWithShape="1">
                <a:blip r:embed="rId2"/>
                <a:stretch>
                  <a:fillRect r="-1646" b="-112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47" name="Line 32"/>
          <p:cNvSpPr>
            <a:spLocks noChangeShapeType="1"/>
          </p:cNvSpPr>
          <p:nvPr/>
        </p:nvSpPr>
        <p:spPr bwMode="auto">
          <a:xfrm>
            <a:off x="1049246" y="3383659"/>
            <a:ext cx="1503784" cy="75986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/>
          </a:p>
        </p:txBody>
      </p:sp>
      <p:sp>
        <p:nvSpPr>
          <p:cNvPr id="48" name="Line 31"/>
          <p:cNvSpPr>
            <a:spLocks noChangeShapeType="1"/>
          </p:cNvSpPr>
          <p:nvPr/>
        </p:nvSpPr>
        <p:spPr bwMode="auto">
          <a:xfrm>
            <a:off x="2839202" y="2415327"/>
            <a:ext cx="1522413" cy="0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/>
          </a:p>
        </p:txBody>
      </p:sp>
      <p:sp>
        <p:nvSpPr>
          <p:cNvPr id="49" name="Line 32"/>
          <p:cNvSpPr>
            <a:spLocks noChangeShapeType="1"/>
          </p:cNvSpPr>
          <p:nvPr/>
        </p:nvSpPr>
        <p:spPr bwMode="auto">
          <a:xfrm>
            <a:off x="2775577" y="2423553"/>
            <a:ext cx="1503784" cy="759860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/>
          </a:p>
        </p:txBody>
      </p:sp>
      <p:sp>
        <p:nvSpPr>
          <p:cNvPr id="60" name="Line 32"/>
          <p:cNvSpPr>
            <a:spLocks noChangeShapeType="1"/>
          </p:cNvSpPr>
          <p:nvPr/>
        </p:nvSpPr>
        <p:spPr bwMode="auto">
          <a:xfrm>
            <a:off x="2708249" y="3320601"/>
            <a:ext cx="1562728" cy="769352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/>
          </a:p>
        </p:txBody>
      </p:sp>
      <p:grpSp>
        <p:nvGrpSpPr>
          <p:cNvPr id="6" name="组合 5"/>
          <p:cNvGrpSpPr/>
          <p:nvPr/>
        </p:nvGrpSpPr>
        <p:grpSpPr>
          <a:xfrm>
            <a:off x="5292080" y="2057401"/>
            <a:ext cx="2099508" cy="2405348"/>
            <a:chOff x="6150538" y="1408326"/>
            <a:chExt cx="2099508" cy="1804010"/>
          </a:xfrm>
        </p:grpSpPr>
        <p:sp>
          <p:nvSpPr>
            <p:cNvPr id="67" name="Text Box 25"/>
            <p:cNvSpPr txBox="1">
              <a:spLocks noChangeArrowheads="1"/>
            </p:cNvSpPr>
            <p:nvPr/>
          </p:nvSpPr>
          <p:spPr bwMode="auto">
            <a:xfrm>
              <a:off x="6150538" y="1779662"/>
              <a:ext cx="29367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0">
                  <a:solidFill>
                    <a:srgbClr val="FF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1</a:t>
              </a:r>
              <a:endParaRPr lang="en-US" altLang="zh-CN" sz="18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68" name="Text Box 26"/>
            <p:cNvSpPr txBox="1">
              <a:spLocks noChangeArrowheads="1"/>
            </p:cNvSpPr>
            <p:nvPr/>
          </p:nvSpPr>
          <p:spPr bwMode="auto">
            <a:xfrm>
              <a:off x="7956376" y="1773454"/>
              <a:ext cx="29367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0">
                  <a:solidFill>
                    <a:srgbClr val="FF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2</a:t>
              </a:r>
              <a:endParaRPr lang="en-US" altLang="zh-CN" sz="18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69" name="Text Box 27"/>
            <p:cNvSpPr txBox="1">
              <a:spLocks noChangeArrowheads="1"/>
            </p:cNvSpPr>
            <p:nvPr/>
          </p:nvSpPr>
          <p:spPr bwMode="auto">
            <a:xfrm>
              <a:off x="7446682" y="2931790"/>
              <a:ext cx="29367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0">
                  <a:solidFill>
                    <a:srgbClr val="FF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3</a:t>
              </a:r>
              <a:endParaRPr lang="en-US" altLang="zh-CN" sz="18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70" name="Oval 13"/>
            <p:cNvSpPr>
              <a:spLocks noChangeArrowheads="1"/>
            </p:cNvSpPr>
            <p:nvPr/>
          </p:nvSpPr>
          <p:spPr bwMode="auto">
            <a:xfrm>
              <a:off x="6378945" y="1880622"/>
              <a:ext cx="152400" cy="156354"/>
            </a:xfrm>
            <a:prstGeom prst="ellipse">
              <a:avLst/>
            </a:prstGeom>
            <a:solidFill>
              <a:srgbClr val="FFFF00"/>
            </a:solidFill>
            <a:ln w="15875">
              <a:solidFill>
                <a:schemeClr val="tx2"/>
              </a:solidFill>
              <a:round/>
            </a:ln>
            <a:effectLst/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 b="1"/>
            </a:p>
          </p:txBody>
        </p:sp>
        <p:sp>
          <p:nvSpPr>
            <p:cNvPr id="71" name="Oval 13"/>
            <p:cNvSpPr>
              <a:spLocks noChangeArrowheads="1"/>
            </p:cNvSpPr>
            <p:nvPr/>
          </p:nvSpPr>
          <p:spPr bwMode="auto">
            <a:xfrm>
              <a:off x="7659960" y="1851670"/>
              <a:ext cx="152400" cy="156354"/>
            </a:xfrm>
            <a:prstGeom prst="ellipse">
              <a:avLst/>
            </a:prstGeom>
            <a:solidFill>
              <a:srgbClr val="FFFF00"/>
            </a:solidFill>
            <a:ln w="15875">
              <a:solidFill>
                <a:schemeClr val="tx2"/>
              </a:solidFill>
              <a:round/>
            </a:ln>
            <a:effectLst/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 b="1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auto">
            <a:xfrm>
              <a:off x="7236296" y="3055982"/>
              <a:ext cx="152400" cy="156354"/>
            </a:xfrm>
            <a:prstGeom prst="ellipse">
              <a:avLst/>
            </a:prstGeom>
            <a:solidFill>
              <a:srgbClr val="FFFF00"/>
            </a:solidFill>
            <a:ln w="15875">
              <a:solidFill>
                <a:schemeClr val="tx2"/>
              </a:solidFill>
              <a:round/>
            </a:ln>
            <a:effectLst/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 b="1"/>
            </a:p>
          </p:txBody>
        </p:sp>
        <p:sp>
          <p:nvSpPr>
            <p:cNvPr id="73" name="Line 31"/>
            <p:cNvSpPr>
              <a:spLocks noChangeShapeType="1"/>
            </p:cNvSpPr>
            <p:nvPr/>
          </p:nvSpPr>
          <p:spPr bwMode="auto">
            <a:xfrm>
              <a:off x="6498307" y="1929846"/>
              <a:ext cx="1161653" cy="34481"/>
            </a:xfrm>
            <a:prstGeom prst="line">
              <a:avLst/>
            </a:prstGeom>
            <a:noFill/>
            <a:ln w="41275">
              <a:solidFill>
                <a:srgbClr val="0000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74" name="Line 31"/>
            <p:cNvSpPr>
              <a:spLocks noChangeShapeType="1"/>
            </p:cNvSpPr>
            <p:nvPr/>
          </p:nvSpPr>
          <p:spPr bwMode="auto">
            <a:xfrm flipH="1">
              <a:off x="7388696" y="2008024"/>
              <a:ext cx="347463" cy="1047958"/>
            </a:xfrm>
            <a:prstGeom prst="line">
              <a:avLst/>
            </a:prstGeom>
            <a:noFill/>
            <a:ln w="41275">
              <a:solidFill>
                <a:srgbClr val="0000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75" name="Line 53"/>
            <p:cNvSpPr>
              <a:spLocks noChangeShapeType="1"/>
            </p:cNvSpPr>
            <p:nvPr/>
          </p:nvSpPr>
          <p:spPr bwMode="auto">
            <a:xfrm>
              <a:off x="6425101" y="1408326"/>
              <a:ext cx="60089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 sz="1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Oval 51"/>
            <p:cNvSpPr>
              <a:spLocks noChangeArrowheads="1"/>
            </p:cNvSpPr>
            <p:nvPr/>
          </p:nvSpPr>
          <p:spPr bwMode="auto">
            <a:xfrm>
              <a:off x="6300192" y="1426814"/>
              <a:ext cx="285722" cy="537880"/>
            </a:xfrm>
            <a:prstGeom prst="ellipse">
              <a:avLst/>
            </a:prstGeom>
            <a:noFill/>
            <a:ln w="19050" algn="ctr">
              <a:solidFill>
                <a:srgbClr val="0000FF"/>
              </a:solidFill>
              <a:round/>
            </a:ln>
            <a:effectLst/>
          </p:spPr>
          <p:txBody>
            <a:bodyPr wrap="square" lIns="90000" tIns="46800" rIns="90000" bIns="4680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/>
              <p:cNvSpPr txBox="1"/>
              <p:nvPr/>
            </p:nvSpPr>
            <p:spPr>
              <a:xfrm>
                <a:off x="5817172" y="4869160"/>
                <a:ext cx="1064723" cy="753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latin typeface="Cambria Math"/>
                            </a:rPr>
                            <m:t>𝑹</m:t>
                          </m:r>
                        </m:e>
                        <m:sup>
                          <m:r>
                            <a:rPr lang="en-US" altLang="zh-CN" sz="2800" b="1" i="1" smtClean="0">
                              <a:latin typeface="Cambria Math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zh-CN" alt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171" y="3651870"/>
                <a:ext cx="1064723" cy="53296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grpSp>
        <p:nvGrpSpPr>
          <p:cNvPr id="78" name="组合 77"/>
          <p:cNvGrpSpPr/>
          <p:nvPr/>
        </p:nvGrpSpPr>
        <p:grpSpPr>
          <a:xfrm>
            <a:off x="7077180" y="932723"/>
            <a:ext cx="2103333" cy="5925277"/>
            <a:chOff x="6732240" y="699542"/>
            <a:chExt cx="2103333" cy="4443958"/>
          </a:xfrm>
        </p:grpSpPr>
        <p:sp>
          <p:nvSpPr>
            <p:cNvPr id="79" name="TextBox 78"/>
            <p:cNvSpPr txBox="1"/>
            <p:nvPr/>
          </p:nvSpPr>
          <p:spPr>
            <a:xfrm>
              <a:off x="6804248" y="1620837"/>
              <a:ext cx="2031325" cy="484748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培养抽象能力</a:t>
              </a:r>
              <a:endPara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80" name="MH_Other_4"/>
            <p:cNvSpPr/>
            <p:nvPr>
              <p:custDataLst>
                <p:tags r:id="rId4"/>
              </p:custDataLst>
            </p:nvPr>
          </p:nvSpPr>
          <p:spPr>
            <a:xfrm>
              <a:off x="6876256" y="843558"/>
              <a:ext cx="1296144" cy="67196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innerShdw blurRad="63500" dist="50800" dir="189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zh-CN" altLang="en-US" sz="28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目标：</a:t>
              </a:r>
              <a:endPara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cxnSp>
          <p:nvCxnSpPr>
            <p:cNvPr id="81" name="直接连接符 80"/>
            <p:cNvCxnSpPr/>
            <p:nvPr/>
          </p:nvCxnSpPr>
          <p:spPr>
            <a:xfrm>
              <a:off x="6732240" y="699542"/>
              <a:ext cx="0" cy="4443958"/>
            </a:xfrm>
            <a:prstGeom prst="line">
              <a:avLst/>
            </a:prstGeom>
            <a:ln w="158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椭圆形标注 81"/>
          <p:cNvSpPr/>
          <p:nvPr/>
        </p:nvSpPr>
        <p:spPr>
          <a:xfrm>
            <a:off x="7725251" y="3629514"/>
            <a:ext cx="1455261" cy="1089435"/>
          </a:xfrm>
          <a:prstGeom prst="wedgeEllipseCallout">
            <a:avLst>
              <a:gd name="adj1" fmla="val -67865"/>
              <a:gd name="adj2" fmla="val -113527"/>
            </a:avLst>
          </a:prstGeom>
          <a:gradFill>
            <a:gsLst>
              <a:gs pos="0">
                <a:srgbClr val="FF3399"/>
              </a:gs>
              <a:gs pos="25000">
                <a:srgbClr val="FF6633"/>
              </a:gs>
              <a:gs pos="50000">
                <a:srgbClr val="FFFF00"/>
              </a:gs>
              <a:gs pos="75000">
                <a:srgbClr val="01A78F"/>
              </a:gs>
              <a:gs pos="100000">
                <a:srgbClr val="3366FF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拓展？</a:t>
            </a:r>
            <a:endParaRPr lang="zh-CN" altLang="en-US" sz="2400" b="1" dirty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4" grpId="0" animBg="1"/>
      <p:bldP spid="53" grpId="0"/>
      <p:bldP spid="5" grpId="0"/>
      <p:bldP spid="77" grpId="0"/>
      <p:bldP spid="8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860498" y="990600"/>
            <a:ext cx="340670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关系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逆关系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记为 </a:t>
            </a:r>
            <a:endParaRPr lang="zh-CN" altLang="en-US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2931082"/>
            <a:ext cx="184731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Object 7"/>
          <p:cNvGraphicFramePr>
            <a:graphicFrameLocks noChangeAspect="1"/>
          </p:cNvGraphicFramePr>
          <p:nvPr/>
        </p:nvGraphicFramePr>
        <p:xfrm>
          <a:off x="1905000" y="1847850"/>
          <a:ext cx="4648200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530" name="公式" r:id="rId1" imgW="1459865" imgH="254000" progId="Equation.3">
                  <p:embed/>
                </p:oleObj>
              </mc:Choice>
              <mc:Fallback>
                <p:oleObj name="公式" r:id="rId1" imgW="1459865" imgH="254000" progId="Equation.3">
                  <p:embed/>
                  <p:pic>
                    <p:nvPicPr>
                      <p:cNvPr id="0" name="图片 1205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847850"/>
                        <a:ext cx="4648200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3352800" y="1752600"/>
            <a:ext cx="990600" cy="838200"/>
          </a:xfrm>
          <a:prstGeom prst="rect">
            <a:avLst/>
          </a:prstGeom>
          <a:noFill/>
          <a:ln w="41275">
            <a:solidFill>
              <a:srgbClr val="00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800" b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609600" y="2829580"/>
            <a:ext cx="74072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4. A={1,2,3},  B={2,3,4}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R={(1,2),(2,2),(3,4)} 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0" y="2945369"/>
            <a:ext cx="184731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0" name="Object 11"/>
          <p:cNvGraphicFramePr>
            <a:graphicFrameLocks noChangeAspect="1"/>
          </p:cNvGraphicFramePr>
          <p:nvPr/>
        </p:nvGraphicFramePr>
        <p:xfrm>
          <a:off x="2057400" y="3657600"/>
          <a:ext cx="4343400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531" name="公式" r:id="rId3" imgW="1511300" imgH="228600" progId="Equation.3">
                  <p:embed/>
                </p:oleObj>
              </mc:Choice>
              <mc:Fallback>
                <p:oleObj name="公式" r:id="rId3" imgW="1511300" imgH="228600" progId="Equation.3">
                  <p:embed/>
                  <p:pic>
                    <p:nvPicPr>
                      <p:cNvPr id="0" name="图片 1205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3657600"/>
                        <a:ext cx="4343400" cy="655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0" y="2959657"/>
            <a:ext cx="184731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2" name="Object 13"/>
          <p:cNvGraphicFramePr>
            <a:graphicFrameLocks noChangeAspect="1"/>
          </p:cNvGraphicFramePr>
          <p:nvPr/>
        </p:nvGraphicFramePr>
        <p:xfrm>
          <a:off x="7086600" y="1704975"/>
          <a:ext cx="617538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532" name="公式" r:id="rId5" imgW="152400" imgH="203200" progId="Equation.3">
                  <p:embed/>
                </p:oleObj>
              </mc:Choice>
              <mc:Fallback>
                <p:oleObj name="公式" r:id="rId5" imgW="152400" imgH="203200" progId="Equation.3">
                  <p:embed/>
                  <p:pic>
                    <p:nvPicPr>
                      <p:cNvPr id="0" name="图片 1205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600" y="1704975"/>
                        <a:ext cx="617538" cy="80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6"/>
          <p:cNvSpPr>
            <a:spLocks noChangeArrowheads="1"/>
          </p:cNvSpPr>
          <p:nvPr/>
        </p:nvSpPr>
        <p:spPr bwMode="auto">
          <a:xfrm>
            <a:off x="0" y="2945369"/>
            <a:ext cx="184731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4" name="Object 15"/>
          <p:cNvGraphicFramePr>
            <a:graphicFrameLocks noChangeAspect="1"/>
          </p:cNvGraphicFramePr>
          <p:nvPr/>
        </p:nvGraphicFramePr>
        <p:xfrm>
          <a:off x="1524000" y="4572000"/>
          <a:ext cx="1981200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533" name="公式" r:id="rId7" imgW="749300" imgH="228600" progId="Equation.3">
                  <p:embed/>
                </p:oleObj>
              </mc:Choice>
              <mc:Fallback>
                <p:oleObj name="公式" r:id="rId7" imgW="749300" imgH="228600" progId="Equation.3">
                  <p:embed/>
                  <p:pic>
                    <p:nvPicPr>
                      <p:cNvPr id="0" name="图片 1205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4572000"/>
                        <a:ext cx="1981200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152400" y="4582180"/>
            <a:ext cx="18446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性质：</a:t>
            </a:r>
            <a:endParaRPr lang="zh-CN" altLang="en-US" sz="2800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Rectangle 19"/>
          <p:cNvSpPr>
            <a:spLocks noChangeArrowheads="1"/>
          </p:cNvSpPr>
          <p:nvPr/>
        </p:nvSpPr>
        <p:spPr bwMode="auto">
          <a:xfrm>
            <a:off x="0" y="2945369"/>
            <a:ext cx="184731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燕尾形 17"/>
          <p:cNvSpPr/>
          <p:nvPr/>
        </p:nvSpPr>
        <p:spPr>
          <a:xfrm>
            <a:off x="899592" y="164638"/>
            <a:ext cx="2453208" cy="67207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逆关系</a:t>
            </a:r>
            <a:endParaRPr lang="zh-CN" altLang="en-US" sz="2400" dirty="0">
              <a:solidFill>
                <a:srgbClr val="FFFF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2969875" y="4885799"/>
            <a:ext cx="106379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ctr"/>
            <a:r>
              <a:rPr lang="zh-CN" altLang="en-US" sz="2400" b="1" dirty="0"/>
              <a:t>添加</a:t>
            </a:r>
            <a:endParaRPr lang="en-US" altLang="zh-CN" sz="2400" b="1" dirty="0"/>
          </a:p>
          <a:p>
            <a:pPr algn="ctr"/>
            <a:r>
              <a:rPr lang="zh-CN" altLang="en-US" sz="2400" b="1" dirty="0"/>
              <a:t>关键字</a:t>
            </a:r>
            <a:endParaRPr lang="zh-CN" altLang="en-US" sz="24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976161" y="4885799"/>
            <a:ext cx="106379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ctr"/>
            <a:r>
              <a:rPr lang="zh-CN" altLang="en-US" sz="2400" b="1" dirty="0"/>
              <a:t>添加</a:t>
            </a:r>
            <a:endParaRPr lang="en-US" altLang="zh-CN" sz="2400" b="1" dirty="0"/>
          </a:p>
          <a:p>
            <a:pPr algn="ctr"/>
            <a:r>
              <a:rPr lang="zh-CN" altLang="en-US" sz="2400" b="1" dirty="0"/>
              <a:t>关键字</a:t>
            </a:r>
            <a:endParaRPr lang="zh-CN" altLang="en-US" sz="24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999850" y="4885799"/>
            <a:ext cx="106379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ctr"/>
            <a:r>
              <a:rPr lang="zh-CN" altLang="en-US" sz="2400" b="1" dirty="0"/>
              <a:t>添加</a:t>
            </a:r>
            <a:endParaRPr lang="en-US" altLang="zh-CN" sz="2400" b="1" dirty="0"/>
          </a:p>
          <a:p>
            <a:pPr algn="ctr"/>
            <a:r>
              <a:rPr lang="zh-CN" altLang="en-US" sz="2400" b="1" dirty="0"/>
              <a:t>关键字</a:t>
            </a:r>
            <a:endParaRPr lang="zh-CN" altLang="en-US" sz="2400" b="1" dirty="0"/>
          </a:p>
        </p:txBody>
      </p:sp>
      <p:grpSp>
        <p:nvGrpSpPr>
          <p:cNvPr id="23" name="组合 22"/>
          <p:cNvGrpSpPr/>
          <p:nvPr/>
        </p:nvGrpSpPr>
        <p:grpSpPr>
          <a:xfrm>
            <a:off x="1043608" y="5105400"/>
            <a:ext cx="792000" cy="1056000"/>
            <a:chOff x="4157228" y="4958534"/>
            <a:chExt cx="792000" cy="792000"/>
          </a:xfrm>
        </p:grpSpPr>
        <p:sp>
          <p:nvSpPr>
            <p:cNvPr id="31" name="MH_Other_2"/>
            <p:cNvSpPr/>
            <p:nvPr>
              <p:custDataLst>
                <p:tags r:id="rId1"/>
              </p:custDataLst>
            </p:nvPr>
          </p:nvSpPr>
          <p:spPr>
            <a:xfrm>
              <a:off x="4157228" y="4958534"/>
              <a:ext cx="792000" cy="792000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3492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203200" dist="1778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MH_Title_1"/>
            <p:cNvSpPr/>
            <p:nvPr>
              <p:custDataLst>
                <p:tags r:id="rId2"/>
              </p:custDataLst>
            </p:nvPr>
          </p:nvSpPr>
          <p:spPr>
            <a:xfrm>
              <a:off x="4283228" y="5085168"/>
              <a:ext cx="540000" cy="5400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r>
                <a:rPr lang="en-US" altLang="zh-CN" sz="1600" dirty="0">
                  <a:latin typeface="Impact" panose="020B0806030902050204" pitchFamily="34" charset="0"/>
                </a:rPr>
                <a:t>04</a:t>
              </a:r>
              <a:endParaRPr lang="en-US" altLang="zh-CN" sz="1600" dirty="0">
                <a:latin typeface="Impact" panose="020B080603090205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115616" y="1028733"/>
            <a:ext cx="792000" cy="1056000"/>
            <a:chOff x="4157228" y="3968984"/>
            <a:chExt cx="792000" cy="792000"/>
          </a:xfrm>
        </p:grpSpPr>
        <p:sp>
          <p:nvSpPr>
            <p:cNvPr id="29" name="MH_Other_2"/>
            <p:cNvSpPr/>
            <p:nvPr>
              <p:custDataLst>
                <p:tags r:id="rId3"/>
              </p:custDataLst>
            </p:nvPr>
          </p:nvSpPr>
          <p:spPr>
            <a:xfrm>
              <a:off x="4157228" y="3968984"/>
              <a:ext cx="792000" cy="792000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3492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203200" dist="1778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MH_Title_1"/>
            <p:cNvSpPr/>
            <p:nvPr>
              <p:custDataLst>
                <p:tags r:id="rId4"/>
              </p:custDataLst>
            </p:nvPr>
          </p:nvSpPr>
          <p:spPr>
            <a:xfrm>
              <a:off x="4301244" y="4094984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innerShdw blurRad="63500" dist="50800" dir="189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r>
                <a:rPr lang="en-US" altLang="zh-CN" sz="1600" dirty="0">
                  <a:latin typeface="Impact" panose="020B0806030902050204" pitchFamily="34" charset="0"/>
                </a:rPr>
                <a:t>01</a:t>
              </a:r>
              <a:endParaRPr lang="en-US" altLang="zh-CN" sz="1600" dirty="0">
                <a:latin typeface="Impact" panose="020B0806030902050204" pitchFamily="34" charset="0"/>
              </a:endParaRPr>
            </a:p>
          </p:txBody>
        </p:sp>
      </p:grpSp>
      <p:sp>
        <p:nvSpPr>
          <p:cNvPr id="26" name="MH_Text_1"/>
          <p:cNvSpPr/>
          <p:nvPr>
            <p:custDataLst>
              <p:tags r:id="rId5"/>
            </p:custDataLst>
          </p:nvPr>
        </p:nvSpPr>
        <p:spPr>
          <a:xfrm>
            <a:off x="1763688" y="1220756"/>
            <a:ext cx="5112568" cy="721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20000"/>
              </a:lnSpc>
              <a:buClr>
                <a:schemeClr val="accent2"/>
              </a:buClr>
            </a:pPr>
            <a:r>
              <a:rPr lang="zh-CN" altLang="en-US" sz="28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 关系的并、交、差、复合</a:t>
            </a:r>
            <a:endParaRPr lang="en-US" altLang="zh-CN" sz="28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971600" y="3810000"/>
            <a:ext cx="7704856" cy="1056000"/>
            <a:chOff x="1187624" y="2859870"/>
            <a:chExt cx="7704856" cy="792000"/>
          </a:xfrm>
        </p:grpSpPr>
        <p:grpSp>
          <p:nvGrpSpPr>
            <p:cNvPr id="22" name="组合 21"/>
            <p:cNvGrpSpPr/>
            <p:nvPr/>
          </p:nvGrpSpPr>
          <p:grpSpPr>
            <a:xfrm>
              <a:off x="1187624" y="2859870"/>
              <a:ext cx="792000" cy="792000"/>
              <a:chOff x="4157228" y="2907513"/>
              <a:chExt cx="792000" cy="792000"/>
            </a:xfrm>
          </p:grpSpPr>
          <p:sp>
            <p:nvSpPr>
              <p:cNvPr id="33" name="MH_Other_2"/>
              <p:cNvSpPr/>
              <p:nvPr>
                <p:custDataLst>
                  <p:tags r:id="rId6"/>
                </p:custDataLst>
              </p:nvPr>
            </p:nvSpPr>
            <p:spPr>
              <a:xfrm>
                <a:off x="4157228" y="2907513"/>
                <a:ext cx="792000" cy="7920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/>
                  </a:gs>
                  <a:gs pos="0">
                    <a:srgbClr val="E0E0E0"/>
                  </a:gs>
                </a:gsLst>
                <a:lin ang="8100000" scaled="0"/>
                <a:tileRect/>
              </a:gradFill>
              <a:ln w="34925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</a:ln>
              <a:effectLst>
                <a:outerShdw blurRad="203200" dist="1778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MH_Title_1"/>
              <p:cNvSpPr/>
              <p:nvPr>
                <p:custDataLst>
                  <p:tags r:id="rId7"/>
                </p:custDataLst>
              </p:nvPr>
            </p:nvSpPr>
            <p:spPr>
              <a:xfrm>
                <a:off x="4283228" y="3015497"/>
                <a:ext cx="540000" cy="54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/>
                <a:r>
                  <a:rPr lang="en-US" altLang="zh-CN" sz="1600" dirty="0">
                    <a:latin typeface="Impact" panose="020B0806030902050204" pitchFamily="34" charset="0"/>
                  </a:rPr>
                  <a:t>03</a:t>
                </a:r>
                <a:endParaRPr lang="en-US" altLang="zh-CN" sz="1600" dirty="0"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27" name="MH_Text_1"/>
            <p:cNvSpPr/>
            <p:nvPr>
              <p:custDataLst>
                <p:tags r:id="rId8"/>
              </p:custDataLst>
            </p:nvPr>
          </p:nvSpPr>
          <p:spPr>
            <a:xfrm>
              <a:off x="1979712" y="3003886"/>
              <a:ext cx="6912768" cy="5412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19989" tIns="0" rIns="119989" bIns="0" rtlCol="0" anchor="t">
              <a:noAutofit/>
            </a:bodyPr>
            <a:lstStyle/>
            <a:p>
              <a:pPr>
                <a:lnSpc>
                  <a:spcPct val="120000"/>
                </a:lnSpc>
                <a:buClr>
                  <a:schemeClr val="accent1"/>
                </a:buClr>
              </a:pPr>
              <a:r>
                <a:rPr lang="zh-CN" altLang="en-US" sz="2800" b="1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培养实际问题 离散量关系的抽象能力</a:t>
              </a:r>
              <a:endParaRPr lang="en-US" altLang="zh-CN" sz="28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28" name="MH_Text_1"/>
          <p:cNvSpPr/>
          <p:nvPr>
            <p:custDataLst>
              <p:tags r:id="rId9"/>
            </p:custDataLst>
          </p:nvPr>
        </p:nvSpPr>
        <p:spPr>
          <a:xfrm>
            <a:off x="1835697" y="5299600"/>
            <a:ext cx="5040561" cy="721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20000"/>
              </a:lnSpc>
              <a:buClr>
                <a:schemeClr val="accent2"/>
              </a:buClr>
            </a:pPr>
            <a:r>
              <a:rPr lang="zh-CN" altLang="en-US" sz="24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作业：</a:t>
            </a:r>
            <a:r>
              <a:rPr lang="en-US" altLang="zh-CN" sz="24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P58  29-</a:t>
            </a:r>
            <a:r>
              <a:rPr lang="zh-CN" altLang="en-US" sz="24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要求：</a:t>
            </a:r>
            <a:r>
              <a:rPr lang="en-US" altLang="zh-CN" sz="24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2</a:t>
            </a:r>
            <a:r>
              <a:rPr lang="zh-CN" altLang="en-US" sz="24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种方法</a:t>
            </a:r>
            <a:endParaRPr lang="en-US" altLang="zh-CN" sz="24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97600" y="1741295"/>
            <a:ext cx="7013111" cy="2151312"/>
            <a:chOff x="1115616" y="1260952"/>
            <a:chExt cx="6493620" cy="1613484"/>
          </a:xfrm>
        </p:grpSpPr>
        <p:grpSp>
          <p:nvGrpSpPr>
            <p:cNvPr id="21" name="组合 20"/>
            <p:cNvGrpSpPr/>
            <p:nvPr/>
          </p:nvGrpSpPr>
          <p:grpSpPr>
            <a:xfrm>
              <a:off x="1115616" y="1779750"/>
              <a:ext cx="792000" cy="792000"/>
              <a:chOff x="4101215" y="3791072"/>
              <a:chExt cx="792000" cy="792000"/>
            </a:xfrm>
          </p:grpSpPr>
          <p:sp>
            <p:nvSpPr>
              <p:cNvPr id="35" name="MH_Other_2"/>
              <p:cNvSpPr/>
              <p:nvPr>
                <p:custDataLst>
                  <p:tags r:id="rId10"/>
                </p:custDataLst>
              </p:nvPr>
            </p:nvSpPr>
            <p:spPr>
              <a:xfrm>
                <a:off x="4101215" y="3791072"/>
                <a:ext cx="792000" cy="7920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/>
                  </a:gs>
                  <a:gs pos="0">
                    <a:srgbClr val="E0E0E0"/>
                  </a:gs>
                </a:gsLst>
                <a:lin ang="8100000" scaled="0"/>
                <a:tileRect/>
              </a:gradFill>
              <a:ln w="34925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</a:ln>
              <a:effectLst>
                <a:outerShdw blurRad="203200" dist="1778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MH_Title_1"/>
              <p:cNvSpPr/>
              <p:nvPr>
                <p:custDataLst>
                  <p:tags r:id="rId11"/>
                </p:custDataLst>
              </p:nvPr>
            </p:nvSpPr>
            <p:spPr>
              <a:xfrm>
                <a:off x="4245143" y="3899144"/>
                <a:ext cx="540000" cy="5400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/>
                <a:r>
                  <a:rPr lang="en-US" altLang="zh-CN" sz="1600" dirty="0">
                    <a:latin typeface="Impact" panose="020B0806030902050204" pitchFamily="34" charset="0"/>
                  </a:rPr>
                  <a:t>02</a:t>
                </a:r>
                <a:endParaRPr lang="en-US" altLang="zh-CN" sz="1600" dirty="0"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25" name="MH_Text_1"/>
            <p:cNvSpPr/>
            <p:nvPr>
              <p:custDataLst>
                <p:tags r:id="rId12"/>
              </p:custDataLst>
            </p:nvPr>
          </p:nvSpPr>
          <p:spPr>
            <a:xfrm>
              <a:off x="1763687" y="1563638"/>
              <a:ext cx="4757810" cy="13107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19989" tIns="0" rIns="119989" bIns="0" rtlCol="0" anchor="t">
              <a:noAutofit/>
            </a:bodyPr>
            <a:lstStyle/>
            <a:p>
              <a:pPr>
                <a:lnSpc>
                  <a:spcPct val="150000"/>
                </a:lnSpc>
                <a:buClr>
                  <a:schemeClr val="accent1"/>
                </a:buClr>
              </a:pPr>
              <a:r>
                <a:rPr lang="zh-CN" altLang="en-US" sz="3200" b="1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</a:t>
              </a:r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复合运算：</a:t>
              </a:r>
              <a:r>
                <a:rPr lang="zh-CN" altLang="en-US" sz="3200" b="1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关系图方法</a:t>
              </a:r>
              <a:endParaRPr lang="en-US" altLang="zh-CN" sz="32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  <a:buClr>
                  <a:schemeClr val="accent1"/>
                </a:buClr>
              </a:pPr>
              <a:r>
                <a:rPr lang="zh-CN" altLang="en-US" sz="3200" b="1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                   关系矩阵方法</a:t>
              </a:r>
              <a:endParaRPr lang="en-US" altLang="zh-CN" sz="32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  <p:sp>
          <p:nvSpPr>
            <p:cNvPr id="2" name="爆炸形 1 1"/>
            <p:cNvSpPr/>
            <p:nvPr/>
          </p:nvSpPr>
          <p:spPr>
            <a:xfrm>
              <a:off x="5814319" y="1260952"/>
              <a:ext cx="1794917" cy="1310798"/>
            </a:xfrm>
            <a:prstGeom prst="irregularSeal1">
              <a:avLst/>
            </a:prstGeom>
            <a:gradFill>
              <a:gsLst>
                <a:gs pos="0">
                  <a:srgbClr val="A603AB"/>
                </a:gs>
                <a:gs pos="21001">
                  <a:srgbClr val="0819FB"/>
                </a:gs>
                <a:gs pos="35001">
                  <a:srgbClr val="1A8D48"/>
                </a:gs>
                <a:gs pos="52000">
                  <a:srgbClr val="FFFF00"/>
                </a:gs>
                <a:gs pos="73000">
                  <a:srgbClr val="EE3F17"/>
                </a:gs>
                <a:gs pos="88000">
                  <a:srgbClr val="E81766"/>
                </a:gs>
                <a:gs pos="100000">
                  <a:srgbClr val="A603AB"/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 1"/>
          <p:cNvSpPr/>
          <p:nvPr/>
        </p:nvSpPr>
        <p:spPr>
          <a:xfrm>
            <a:off x="971600" y="164638"/>
            <a:ext cx="2228800" cy="67207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特点</a:t>
            </a:r>
            <a:endParaRPr lang="zh-CN" altLang="en-US" sz="2800" dirty="0">
              <a:solidFill>
                <a:schemeClr val="bg1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7"/>
          <p:cNvSpPr txBox="1">
            <a:spLocks noChangeArrowheads="1"/>
          </p:cNvSpPr>
          <p:nvPr/>
        </p:nvSpPr>
        <p:spPr>
          <a:xfrm>
            <a:off x="381000" y="990600"/>
            <a:ext cx="7924800" cy="1312924"/>
          </a:xfrm>
          <a:prstGeom prst="rect">
            <a:avLst/>
          </a:prstGeom>
          <a:noFill/>
        </p:spPr>
        <p:txBody>
          <a:bodyPr/>
          <a:lstStyle>
            <a:lvl1pPr marL="383540" indent="-383540" algn="l" defTabSz="102298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1215" indent="-320040" algn="l" defTabSz="102298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8890" indent="-255905" algn="l" defTabSz="102298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90700" indent="-255905" algn="l" defTabSz="102298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2510" indent="-255905" algn="l" defTabSz="102298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13685" indent="-255905" algn="l" defTabSz="102298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25495" indent="-255905" algn="l" defTabSz="102298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37305" indent="-255905" algn="l" defTabSz="102298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49115" indent="-255905" algn="l" defTabSz="102298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5150" indent="-476250" fontAlgn="auto">
              <a:lnSpc>
                <a:spcPct val="100000"/>
              </a:lnSpc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序偶的特点：</a:t>
            </a:r>
            <a:endParaRPr lang="zh-CN" altLang="en-US" sz="28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565150" indent="-476250" fontAlgn="auto">
              <a:lnSpc>
                <a:spcPct val="100000"/>
              </a:lnSpc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两个有序对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a,b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c,d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相等当且仅当</a:t>
            </a:r>
            <a:endParaRPr lang="zh-CN" altLang="en-US" sz="28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3415216" y="2209800"/>
            <a:ext cx="1690184" cy="525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 typeface="Wingdings 2" panose="05020102010507070707" pitchFamily="18" charset="2"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a=c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b=d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5434013" y="3286780"/>
            <a:ext cx="302418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元有序组</a:t>
            </a:r>
            <a:endParaRPr kumimoji="1" lang="zh-CN" altLang="en-US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AutoShape 12"/>
          <p:cNvSpPr>
            <a:spLocks noChangeArrowheads="1"/>
          </p:cNvSpPr>
          <p:nvPr/>
        </p:nvSpPr>
        <p:spPr bwMode="auto">
          <a:xfrm>
            <a:off x="3815556" y="3482181"/>
            <a:ext cx="1512888" cy="287338"/>
          </a:xfrm>
          <a:prstGeom prst="rightArrow">
            <a:avLst>
              <a:gd name="adj1" fmla="val 50000"/>
              <a:gd name="adj2" fmla="val 13163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kumimoji="1" lang="zh-CN" altLang="zh-CN" sz="2800" b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Rectangle 13"/>
          <p:cNvSpPr>
            <a:spLocks noChangeArrowheads="1"/>
          </p:cNvSpPr>
          <p:nvPr/>
        </p:nvSpPr>
        <p:spPr bwMode="auto">
          <a:xfrm>
            <a:off x="4479635" y="6328103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kumimoji="1" lang="zh-CN" altLang="zh-CN" sz="2800" b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9" name="Object 14"/>
          <p:cNvGraphicFramePr>
            <a:graphicFrameLocks noChangeAspect="1"/>
          </p:cNvGraphicFramePr>
          <p:nvPr/>
        </p:nvGraphicFramePr>
        <p:xfrm>
          <a:off x="498475" y="3276600"/>
          <a:ext cx="3311525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54" name="公式" r:id="rId1" imgW="799465" imgH="190500" progId="Equation.3">
                  <p:embed/>
                </p:oleObj>
              </mc:Choice>
              <mc:Fallback>
                <p:oleObj name="公式" r:id="rId1" imgW="799465" imgH="190500" progId="Equation.3">
                  <p:embed/>
                  <p:pic>
                    <p:nvPicPr>
                      <p:cNvPr id="0" name="图片 1132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475" y="3276600"/>
                        <a:ext cx="3311525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Line 15"/>
          <p:cNvSpPr>
            <a:spLocks noChangeShapeType="1"/>
          </p:cNvSpPr>
          <p:nvPr/>
        </p:nvSpPr>
        <p:spPr bwMode="auto">
          <a:xfrm>
            <a:off x="1066800" y="3944144"/>
            <a:ext cx="0" cy="935038"/>
          </a:xfrm>
          <a:prstGeom prst="line">
            <a:avLst/>
          </a:prstGeom>
          <a:noFill/>
          <a:ln w="50800">
            <a:solidFill>
              <a:srgbClr val="FF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Line 16"/>
          <p:cNvSpPr>
            <a:spLocks noChangeShapeType="1"/>
          </p:cNvSpPr>
          <p:nvPr/>
        </p:nvSpPr>
        <p:spPr bwMode="auto">
          <a:xfrm>
            <a:off x="1752600" y="3991769"/>
            <a:ext cx="0" cy="863600"/>
          </a:xfrm>
          <a:prstGeom prst="line">
            <a:avLst/>
          </a:prstGeom>
          <a:noFill/>
          <a:ln w="50800">
            <a:solidFill>
              <a:srgbClr val="FF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Line 17"/>
          <p:cNvSpPr>
            <a:spLocks noChangeShapeType="1"/>
          </p:cNvSpPr>
          <p:nvPr/>
        </p:nvSpPr>
        <p:spPr bwMode="auto">
          <a:xfrm>
            <a:off x="3200400" y="3932237"/>
            <a:ext cx="0" cy="792163"/>
          </a:xfrm>
          <a:prstGeom prst="line">
            <a:avLst/>
          </a:prstGeom>
          <a:noFill/>
          <a:ln w="50800">
            <a:solidFill>
              <a:srgbClr val="FF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Rectangle 18"/>
          <p:cNvSpPr>
            <a:spLocks noChangeArrowheads="1"/>
          </p:cNvSpPr>
          <p:nvPr/>
        </p:nvSpPr>
        <p:spPr bwMode="auto">
          <a:xfrm>
            <a:off x="4479635" y="6328103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kumimoji="1" lang="zh-CN" altLang="zh-CN" sz="2800" b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4" name="Object 19"/>
          <p:cNvGraphicFramePr>
            <a:graphicFrameLocks noChangeAspect="1"/>
          </p:cNvGraphicFramePr>
          <p:nvPr/>
        </p:nvGraphicFramePr>
        <p:xfrm>
          <a:off x="717550" y="4724400"/>
          <a:ext cx="3244850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55" name="公式" r:id="rId3" imgW="761365" imgH="190500" progId="Equation.3">
                  <p:embed/>
                </p:oleObj>
              </mc:Choice>
              <mc:Fallback>
                <p:oleObj name="公式" r:id="rId3" imgW="761365" imgH="190500" progId="Equation.3">
                  <p:embed/>
                  <p:pic>
                    <p:nvPicPr>
                      <p:cNvPr id="0" name="图片 1132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550" y="4724400"/>
                        <a:ext cx="3244850" cy="81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20"/>
          <p:cNvSpPr txBox="1">
            <a:spLocks noChangeArrowheads="1"/>
          </p:cNvSpPr>
          <p:nvPr/>
        </p:nvSpPr>
        <p:spPr bwMode="auto">
          <a:xfrm>
            <a:off x="1981200" y="4191000"/>
            <a:ext cx="923330" cy="1150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4800" b="0" dirty="0">
                <a:solidFill>
                  <a:schemeClr val="hlin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=</a:t>
            </a:r>
            <a:endParaRPr kumimoji="1" lang="en-US" altLang="zh-CN" sz="4800" b="0" dirty="0">
              <a:solidFill>
                <a:schemeClr val="hlink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Rectangle 21"/>
          <p:cNvSpPr>
            <a:spLocks noChangeArrowheads="1"/>
          </p:cNvSpPr>
          <p:nvPr/>
        </p:nvSpPr>
        <p:spPr bwMode="auto">
          <a:xfrm>
            <a:off x="4479635" y="6328103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kumimoji="1" lang="zh-CN" altLang="zh-CN" sz="2800" b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7" name="Object 22"/>
          <p:cNvGraphicFramePr>
            <a:graphicFrameLocks noChangeAspect="1"/>
          </p:cNvGraphicFramePr>
          <p:nvPr/>
        </p:nvGraphicFramePr>
        <p:xfrm>
          <a:off x="4343400" y="4648200"/>
          <a:ext cx="4464050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56" name="公式" r:id="rId5" imgW="1078865" imgH="190500" progId="Equation.3">
                  <p:embed/>
                </p:oleObj>
              </mc:Choice>
              <mc:Fallback>
                <p:oleObj name="公式" r:id="rId5" imgW="1078865" imgH="190500" progId="Equation.3">
                  <p:embed/>
                  <p:pic>
                    <p:nvPicPr>
                      <p:cNvPr id="0" name="图片 1132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4648200"/>
                        <a:ext cx="4464050" cy="790575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8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4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8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5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8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5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838200" y="2286000"/>
            <a:ext cx="76962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54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§2.4 </a:t>
            </a:r>
            <a:r>
              <a:rPr lang="zh-CN" altLang="en-US" sz="54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关系的重要性质</a:t>
            </a:r>
            <a:endParaRPr lang="zh-CN" altLang="en-US" sz="5400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爆炸形 2 2"/>
          <p:cNvSpPr/>
          <p:nvPr/>
        </p:nvSpPr>
        <p:spPr>
          <a:xfrm>
            <a:off x="4191000" y="3438525"/>
            <a:ext cx="1828800" cy="1447800"/>
          </a:xfrm>
          <a:prstGeom prst="irregularSeal2">
            <a:avLst/>
          </a:prstGeom>
          <a:gradFill>
            <a:gsLst>
              <a:gs pos="0">
                <a:srgbClr val="A603AB"/>
              </a:gs>
              <a:gs pos="21001">
                <a:srgbClr val="0819FB"/>
              </a:gs>
              <a:gs pos="35001">
                <a:srgbClr val="1A8D48"/>
              </a:gs>
              <a:gs pos="52000">
                <a:srgbClr val="FFFF00"/>
              </a:gs>
              <a:gs pos="73000">
                <a:srgbClr val="EE3F17"/>
              </a:gs>
              <a:gs pos="88000">
                <a:srgbClr val="E81766"/>
              </a:gs>
              <a:gs pos="100000">
                <a:srgbClr val="A603A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22600" y="990600"/>
            <a:ext cx="944400" cy="1056000"/>
            <a:chOff x="4157228" y="3968984"/>
            <a:chExt cx="792000" cy="792000"/>
          </a:xfrm>
        </p:grpSpPr>
        <p:sp>
          <p:nvSpPr>
            <p:cNvPr id="3" name="MH_Other_2"/>
            <p:cNvSpPr/>
            <p:nvPr>
              <p:custDataLst>
                <p:tags r:id="rId1"/>
              </p:custDataLst>
            </p:nvPr>
          </p:nvSpPr>
          <p:spPr>
            <a:xfrm>
              <a:off x="4157228" y="3968984"/>
              <a:ext cx="792000" cy="792000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3492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203200" dist="1778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MH_Title_1"/>
            <p:cNvSpPr/>
            <p:nvPr>
              <p:custDataLst>
                <p:tags r:id="rId2"/>
              </p:custDataLst>
            </p:nvPr>
          </p:nvSpPr>
          <p:spPr>
            <a:xfrm>
              <a:off x="4301244" y="4094984"/>
              <a:ext cx="540000" cy="540000"/>
            </a:xfrm>
            <a:prstGeom prst="ellipse">
              <a:avLst/>
            </a:prstGeom>
            <a:solidFill>
              <a:srgbClr val="009900"/>
            </a:solidFill>
            <a:ln>
              <a:noFill/>
            </a:ln>
            <a:effectLst>
              <a:innerShdw blurRad="63500" dist="50800" dir="189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r>
                <a:rPr lang="en-US" altLang="zh-CN" sz="1600" dirty="0">
                  <a:latin typeface="Impact" panose="020B0806030902050204" pitchFamily="34" charset="0"/>
                </a:rPr>
                <a:t>01</a:t>
              </a:r>
              <a:endParaRPr lang="en-US" altLang="zh-CN" sz="1600" dirty="0">
                <a:latin typeface="Impact" panose="020B080603090205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853978" y="3581400"/>
            <a:ext cx="3556221" cy="939150"/>
            <a:chOff x="1187624" y="2859870"/>
            <a:chExt cx="4197316" cy="792000"/>
          </a:xfrm>
        </p:grpSpPr>
        <p:grpSp>
          <p:nvGrpSpPr>
            <p:cNvPr id="6" name="组合 5"/>
            <p:cNvGrpSpPr/>
            <p:nvPr/>
          </p:nvGrpSpPr>
          <p:grpSpPr>
            <a:xfrm>
              <a:off x="1187624" y="2859870"/>
              <a:ext cx="959588" cy="792000"/>
              <a:chOff x="4157228" y="2907513"/>
              <a:chExt cx="959588" cy="792000"/>
            </a:xfrm>
          </p:grpSpPr>
          <p:sp>
            <p:nvSpPr>
              <p:cNvPr id="8" name="MH_Other_2"/>
              <p:cNvSpPr/>
              <p:nvPr>
                <p:custDataLst>
                  <p:tags r:id="rId3"/>
                </p:custDataLst>
              </p:nvPr>
            </p:nvSpPr>
            <p:spPr>
              <a:xfrm>
                <a:off x="4157228" y="2907513"/>
                <a:ext cx="959588" cy="7920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/>
                  </a:gs>
                  <a:gs pos="0">
                    <a:srgbClr val="E0E0E0"/>
                  </a:gs>
                </a:gsLst>
                <a:lin ang="8100000" scaled="0"/>
                <a:tileRect/>
              </a:gradFill>
              <a:ln w="34925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</a:ln>
              <a:effectLst>
                <a:outerShdw blurRad="203200" dist="1778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9" name="MH_Title_1"/>
              <p:cNvSpPr/>
              <p:nvPr>
                <p:custDataLst>
                  <p:tags r:id="rId4"/>
                </p:custDataLst>
              </p:nvPr>
            </p:nvSpPr>
            <p:spPr>
              <a:xfrm>
                <a:off x="4283228" y="3015497"/>
                <a:ext cx="653715" cy="540000"/>
              </a:xfrm>
              <a:prstGeom prst="ellipse">
                <a:avLst/>
              </a:prstGeom>
              <a:solidFill>
                <a:srgbClr val="009900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/>
                <a:r>
                  <a:rPr lang="en-US" altLang="zh-CN" sz="28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03</a:t>
                </a:r>
                <a:endParaRPr lang="en-US" altLang="zh-CN" sz="28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7" name="MH_Text_1"/>
            <p:cNvSpPr/>
            <p:nvPr>
              <p:custDataLst>
                <p:tags r:id="rId5"/>
              </p:custDataLst>
            </p:nvPr>
          </p:nvSpPr>
          <p:spPr>
            <a:xfrm>
              <a:off x="2339459" y="2966587"/>
              <a:ext cx="3045481" cy="5412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19989" tIns="0" rIns="119989" bIns="0" rtlCol="0" anchor="t">
              <a:noAutofit/>
            </a:bodyPr>
            <a:lstStyle/>
            <a:p>
              <a:pPr>
                <a:lnSpc>
                  <a:spcPct val="120000"/>
                </a:lnSpc>
                <a:buClr>
                  <a:schemeClr val="accent1"/>
                </a:buClr>
              </a:pPr>
              <a:r>
                <a:rPr lang="zh-CN" altLang="en-US" sz="2800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关系图</a:t>
              </a:r>
              <a:endParaRPr lang="en-US" altLang="zh-CN" sz="28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820141" y="2286000"/>
            <a:ext cx="2751859" cy="1056000"/>
            <a:chOff x="1115616" y="1779750"/>
            <a:chExt cx="2548017" cy="792000"/>
          </a:xfrm>
        </p:grpSpPr>
        <p:grpSp>
          <p:nvGrpSpPr>
            <p:cNvPr id="11" name="组合 10"/>
            <p:cNvGrpSpPr/>
            <p:nvPr/>
          </p:nvGrpSpPr>
          <p:grpSpPr>
            <a:xfrm>
              <a:off x="1115616" y="1779750"/>
              <a:ext cx="792000" cy="792000"/>
              <a:chOff x="4101215" y="3791072"/>
              <a:chExt cx="792000" cy="792000"/>
            </a:xfrm>
          </p:grpSpPr>
          <p:sp>
            <p:nvSpPr>
              <p:cNvPr id="13" name="MH_Other_2"/>
              <p:cNvSpPr/>
              <p:nvPr>
                <p:custDataLst>
                  <p:tags r:id="rId6"/>
                </p:custDataLst>
              </p:nvPr>
            </p:nvSpPr>
            <p:spPr>
              <a:xfrm>
                <a:off x="4101215" y="3791072"/>
                <a:ext cx="792000" cy="7920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/>
                  </a:gs>
                  <a:gs pos="0">
                    <a:srgbClr val="E0E0E0"/>
                  </a:gs>
                </a:gsLst>
                <a:lin ang="8100000" scaled="0"/>
                <a:tileRect/>
              </a:gradFill>
              <a:ln w="34925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</a:ln>
              <a:effectLst>
                <a:outerShdw blurRad="203200" dist="1778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14" name="MH_Title_1"/>
              <p:cNvSpPr/>
              <p:nvPr>
                <p:custDataLst>
                  <p:tags r:id="rId7"/>
                </p:custDataLst>
              </p:nvPr>
            </p:nvSpPr>
            <p:spPr>
              <a:xfrm>
                <a:off x="4233134" y="3892659"/>
                <a:ext cx="540000" cy="5400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/>
                <a:r>
                  <a:rPr lang="en-US" altLang="zh-CN" sz="28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02</a:t>
                </a:r>
                <a:endParaRPr lang="en-US" altLang="zh-CN" sz="28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12" name="MH_Text_1"/>
            <p:cNvSpPr/>
            <p:nvPr>
              <p:custDataLst>
                <p:tags r:id="rId8"/>
              </p:custDataLst>
            </p:nvPr>
          </p:nvSpPr>
          <p:spPr>
            <a:xfrm>
              <a:off x="2111410" y="1898645"/>
              <a:ext cx="1552223" cy="5669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19989" tIns="0" rIns="119989" bIns="0" rtlCol="0" anchor="t">
              <a:noAutofit/>
            </a:bodyPr>
            <a:lstStyle/>
            <a:p>
              <a:pPr>
                <a:lnSpc>
                  <a:spcPct val="150000"/>
                </a:lnSpc>
                <a:buClr>
                  <a:schemeClr val="accent1"/>
                </a:buClr>
              </a:pPr>
              <a:r>
                <a:rPr lang="zh-CN" altLang="en-US" sz="2800" b="1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定理</a:t>
              </a:r>
              <a:endParaRPr lang="en-US" altLang="zh-CN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2971800" y="1143000"/>
            <a:ext cx="90281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定义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819400" y="4800600"/>
            <a:ext cx="162095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accent1"/>
              </a:buClr>
            </a:pPr>
            <a:r>
              <a:rPr lang="zh-CN" altLang="en-US" sz="28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关系矩阵</a:t>
            </a:r>
            <a:endParaRPr lang="en-US" altLang="zh-CN" sz="2800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17" name="MH_Other_2"/>
          <p:cNvSpPr/>
          <p:nvPr>
            <p:custDataLst>
              <p:tags r:id="rId9"/>
            </p:custDataLst>
          </p:nvPr>
        </p:nvSpPr>
        <p:spPr>
          <a:xfrm>
            <a:off x="1905000" y="4800600"/>
            <a:ext cx="813021" cy="939150"/>
          </a:xfrm>
          <a:prstGeom prst="ellipse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E0E0E0"/>
              </a:gs>
            </a:gsLst>
            <a:lin ang="8100000" scaled="0"/>
            <a:tileRect/>
          </a:gradFill>
          <a:ln w="3492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203200" dist="177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MH_Title_1"/>
          <p:cNvSpPr/>
          <p:nvPr>
            <p:custDataLst>
              <p:tags r:id="rId10"/>
            </p:custDataLst>
          </p:nvPr>
        </p:nvSpPr>
        <p:spPr>
          <a:xfrm>
            <a:off x="2057400" y="4953000"/>
            <a:ext cx="553867" cy="640330"/>
          </a:xfrm>
          <a:prstGeom prst="ellipse">
            <a:avLst/>
          </a:prstGeom>
          <a:solidFill>
            <a:srgbClr val="009900"/>
          </a:solidFill>
          <a:ln>
            <a:noFill/>
          </a:ln>
          <a:effectLst>
            <a:innerShdw blurRad="63500" dist="50800" dir="189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  <a:r>
              <a:rPr lang="en-US" altLang="zh-CN" sz="1600" dirty="0">
                <a:latin typeface="Impact" panose="020B0806030902050204" pitchFamily="34" charset="0"/>
              </a:rPr>
              <a:t>04</a:t>
            </a:r>
            <a:endParaRPr lang="en-US" altLang="zh-CN" sz="1600" dirty="0">
              <a:latin typeface="Impact" panose="020B080603090205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143000" y="152400"/>
            <a:ext cx="20234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</a:pPr>
            <a:r>
              <a:rPr lang="en-US" altLang="zh-CN" sz="28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4</a:t>
            </a:r>
            <a:r>
              <a:rPr lang="zh-CN" altLang="en-US" sz="28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种方法</a:t>
            </a:r>
            <a:endParaRPr lang="en-US" altLang="zh-CN" sz="2800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>
    <p:random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 1"/>
          <p:cNvSpPr/>
          <p:nvPr/>
        </p:nvSpPr>
        <p:spPr>
          <a:xfrm>
            <a:off x="990600" y="302449"/>
            <a:ext cx="4114800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自反</a:t>
            </a:r>
            <a:r>
              <a:rPr lang="en-US" altLang="zh-CN" sz="28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zh-CN" altLang="en-US" sz="28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反自反</a:t>
            </a:r>
            <a:r>
              <a:rPr lang="en-US" altLang="zh-CN" sz="28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28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定义</a:t>
            </a:r>
            <a:endParaRPr lang="zh-CN" altLang="en-US" sz="2800" dirty="0">
              <a:solidFill>
                <a:srgbClr val="FFFF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Line 7"/>
          <p:cNvSpPr>
            <a:spLocks noChangeShapeType="1"/>
          </p:cNvSpPr>
          <p:nvPr/>
        </p:nvSpPr>
        <p:spPr bwMode="auto">
          <a:xfrm>
            <a:off x="5562600" y="1981200"/>
            <a:ext cx="1159213" cy="0"/>
          </a:xfrm>
          <a:prstGeom prst="line">
            <a:avLst/>
          </a:prstGeom>
          <a:noFill/>
          <a:ln w="53975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800"/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1" y="2984718"/>
            <a:ext cx="184731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/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308047" y="2884387"/>
            <a:ext cx="9374682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. X={1,2,3}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上定义关系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:R1={(1,1),(2,2),(3,3),(1,2),(2,3)}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endParaRPr lang="en-US" altLang="zh-CN" sz="28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R2={(1,2),(2,3),(3,2)}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，请问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R1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R2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具有什么性质？</a:t>
            </a:r>
            <a:endParaRPr lang="en-US" altLang="zh-CN" sz="28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Rectangle 13"/>
          <p:cNvSpPr>
            <a:spLocks noChangeArrowheads="1"/>
          </p:cNvSpPr>
          <p:nvPr/>
        </p:nvSpPr>
        <p:spPr bwMode="auto">
          <a:xfrm>
            <a:off x="1" y="2984718"/>
            <a:ext cx="184731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 Box 6"/>
              <p:cNvSpPr txBox="1">
                <a:spLocks noChangeArrowheads="1"/>
              </p:cNvSpPr>
              <p:nvPr/>
            </p:nvSpPr>
            <p:spPr bwMode="auto">
              <a:xfrm>
                <a:off x="1109945" y="1318736"/>
                <a:ext cx="5976655" cy="738664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itchFamily="18" charset="2"/>
                  <a:buChar char="¡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itchFamily="2" charset="2"/>
                  <a:buChar char="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itchFamily="2" charset="2"/>
                  <a:buChar char="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800" b="1" dirty="0">
                    <a:solidFill>
                      <a:srgbClr val="0000FF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自反：</a:t>
                </a:r>
                <a:r>
                  <a:rPr lang="zh-CN" altLang="en-US" sz="28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对任意的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/>
                        <a:ea typeface="华文楷体" panose="02010600040101010101" pitchFamily="2" charset="-122"/>
                      </a:rPr>
                      <m:t>𝒙</m:t>
                    </m:r>
                    <m:r>
                      <a:rPr lang="en-US" altLang="zh-CN" sz="2800" b="1" i="1" smtClean="0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altLang="zh-CN" sz="2800" b="1" i="1" smtClean="0">
                        <a:latin typeface="Cambria Math"/>
                        <a:ea typeface="Cambria Math"/>
                      </a:rPr>
                      <m:t>𝑿</m:t>
                    </m:r>
                  </m:oMath>
                </a14:m>
                <a:r>
                  <a:rPr lang="zh-CN" altLang="en-US" sz="28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，有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/>
                        <a:ea typeface="华文楷体" panose="02010600040101010101" pitchFamily="2" charset="-122"/>
                      </a:rPr>
                      <m:t>(</m:t>
                    </m:r>
                    <m:r>
                      <a:rPr lang="en-US" altLang="zh-CN" sz="2800" b="1" i="1" smtClean="0">
                        <a:latin typeface="Cambria Math"/>
                        <a:ea typeface="华文楷体" panose="02010600040101010101" pitchFamily="2" charset="-122"/>
                      </a:rPr>
                      <m:t>𝒙</m:t>
                    </m:r>
                    <m:r>
                      <a:rPr lang="en-US" altLang="zh-CN" sz="2800" b="1" i="1" smtClean="0">
                        <a:latin typeface="Cambria Math"/>
                        <a:ea typeface="华文楷体" panose="02010600040101010101" pitchFamily="2" charset="-122"/>
                      </a:rPr>
                      <m:t>,</m:t>
                    </m:r>
                    <m:r>
                      <a:rPr lang="en-US" altLang="zh-CN" sz="2800" b="1" i="1" smtClean="0">
                        <a:latin typeface="Cambria Math"/>
                        <a:ea typeface="华文楷体" panose="02010600040101010101" pitchFamily="2" charset="-122"/>
                      </a:rPr>
                      <m:t>𝒙</m:t>
                    </m:r>
                    <m:r>
                      <a:rPr lang="en-US" altLang="zh-CN" sz="2800" b="1" i="1" smtClean="0">
                        <a:latin typeface="Cambria Math"/>
                        <a:ea typeface="华文楷体" panose="02010600040101010101" pitchFamily="2" charset="-122"/>
                      </a:rPr>
                      <m:t>)∈</m:t>
                    </m:r>
                    <m:r>
                      <a:rPr lang="en-US" altLang="zh-CN" sz="2800" b="1" i="1" smtClean="0">
                        <a:latin typeface="Cambria Math"/>
                        <a:ea typeface="Cambria Math"/>
                      </a:rPr>
                      <m:t>𝑹</m:t>
                    </m:r>
                  </m:oMath>
                </a14:m>
                <a:r>
                  <a:rPr lang="zh-CN" altLang="en-US" sz="28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。</a:t>
                </a:r>
              </a:p>
            </p:txBody>
          </p:sp>
        </mc:Choice>
        <mc:Fallback>
          <p:sp>
            <p:nvSpPr>
              <p:cNvPr id="9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09945" y="1318736"/>
                <a:ext cx="5976655" cy="738664"/>
              </a:xfrm>
              <a:prstGeom prst="rect">
                <a:avLst/>
              </a:prstGeom>
              <a:blipFill rotWithShape="1">
                <a:blip r:embed="rId1"/>
                <a:stretch>
                  <a:fillRect l="-2039" r="-7951" b="-1311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1164544" y="778485"/>
                <a:ext cx="2478564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集合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/>
                        <a:ea typeface="华文楷体" panose="02010600040101010101" pitchFamily="2" charset="-122"/>
                      </a:rPr>
                      <m:t>𝑿</m:t>
                    </m:r>
                  </m:oMath>
                </a14:m>
                <a:r>
                  <a:rPr lang="zh-CN" altLang="en-US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的关系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/>
                        <a:ea typeface="华文楷体" panose="02010600040101010101" pitchFamily="2" charset="-122"/>
                      </a:rPr>
                      <m:t>𝑹</m:t>
                    </m:r>
                  </m:oMath>
                </a14:m>
                <a:endParaRPr lang="zh-CN" altLang="en-US" sz="2800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544" y="778485"/>
                <a:ext cx="2478564" cy="738664"/>
              </a:xfrm>
              <a:prstGeom prst="rect">
                <a:avLst/>
              </a:prstGeom>
              <a:blipFill rotWithShape="1">
                <a:blip r:embed="rId2"/>
                <a:stretch>
                  <a:fillRect l="-4914" b="-140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 Box 6"/>
              <p:cNvSpPr txBox="1">
                <a:spLocks noChangeArrowheads="1"/>
              </p:cNvSpPr>
              <p:nvPr/>
            </p:nvSpPr>
            <p:spPr bwMode="auto">
              <a:xfrm>
                <a:off x="1104978" y="1981200"/>
                <a:ext cx="7124622" cy="738664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itchFamily="18" charset="2"/>
                  <a:buChar char="¡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itchFamily="2" charset="2"/>
                  <a:buChar char="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itchFamily="2" charset="2"/>
                  <a:buChar char="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800" b="1" dirty="0">
                    <a:solidFill>
                      <a:srgbClr val="0000FF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反自反：</a:t>
                </a:r>
                <a:r>
                  <a:rPr lang="zh-CN" altLang="en-US" sz="28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对任意的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/>
                        <a:ea typeface="华文楷体" panose="02010600040101010101" pitchFamily="2" charset="-122"/>
                      </a:rPr>
                      <m:t>𝒙</m:t>
                    </m:r>
                    <m:r>
                      <a:rPr lang="en-US" altLang="zh-CN" sz="2800" b="1" i="1" smtClean="0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altLang="zh-CN" sz="2800" b="1" i="1" smtClean="0">
                        <a:latin typeface="Cambria Math"/>
                        <a:ea typeface="Cambria Math"/>
                      </a:rPr>
                      <m:t>𝑿</m:t>
                    </m:r>
                  </m:oMath>
                </a14:m>
                <a:r>
                  <a:rPr lang="zh-CN" altLang="en-US" sz="28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，有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/>
                        <a:ea typeface="华文楷体" panose="02010600040101010101" pitchFamily="2" charset="-122"/>
                      </a:rPr>
                      <m:t>(</m:t>
                    </m:r>
                    <m:r>
                      <a:rPr lang="en-US" altLang="zh-CN" sz="2800" b="1" i="1" smtClean="0">
                        <a:latin typeface="Cambria Math"/>
                        <a:ea typeface="华文楷体" panose="02010600040101010101" pitchFamily="2" charset="-122"/>
                      </a:rPr>
                      <m:t>𝒙</m:t>
                    </m:r>
                    <m:r>
                      <a:rPr lang="en-US" altLang="zh-CN" sz="2800" b="1" i="1" smtClean="0">
                        <a:latin typeface="Cambria Math"/>
                        <a:ea typeface="华文楷体" panose="02010600040101010101" pitchFamily="2" charset="-122"/>
                      </a:rPr>
                      <m:t>,</m:t>
                    </m:r>
                    <m:r>
                      <a:rPr lang="en-US" altLang="zh-CN" sz="2800" b="1" i="1" smtClean="0">
                        <a:latin typeface="Cambria Math"/>
                        <a:ea typeface="华文楷体" panose="02010600040101010101" pitchFamily="2" charset="-122"/>
                      </a:rPr>
                      <m:t>𝒙</m:t>
                    </m:r>
                    <m:r>
                      <a:rPr lang="en-US" altLang="zh-CN" sz="2800" b="1" i="1" smtClean="0">
                        <a:latin typeface="Cambria Math"/>
                        <a:ea typeface="华文楷体" panose="02010600040101010101" pitchFamily="2" charset="-122"/>
                      </a:rPr>
                      <m:t>)∉</m:t>
                    </m:r>
                    <m:r>
                      <a:rPr lang="en-US" altLang="zh-CN" sz="2800" b="1" i="1" smtClean="0">
                        <a:latin typeface="Cambria Math"/>
                        <a:ea typeface="Cambria Math"/>
                      </a:rPr>
                      <m:t>𝑹</m:t>
                    </m:r>
                  </m:oMath>
                </a14:m>
                <a:r>
                  <a:rPr lang="zh-CN" altLang="en-US" sz="28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。</a:t>
                </a:r>
              </a:p>
            </p:txBody>
          </p:sp>
        </mc:Choice>
        <mc:Fallback>
          <p:sp>
            <p:nvSpPr>
              <p:cNvPr id="11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04978" y="1981200"/>
                <a:ext cx="7124622" cy="738664"/>
              </a:xfrm>
              <a:prstGeom prst="rect">
                <a:avLst/>
              </a:prstGeom>
              <a:blipFill rotWithShape="1">
                <a:blip r:embed="rId3"/>
                <a:stretch>
                  <a:fillRect l="-1711" b="-1405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5393987" y="2743200"/>
            <a:ext cx="1159213" cy="0"/>
          </a:xfrm>
          <a:prstGeom prst="line">
            <a:avLst/>
          </a:prstGeom>
          <a:noFill/>
          <a:ln w="53975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800"/>
          </a:p>
        </p:txBody>
      </p:sp>
      <p:sp>
        <p:nvSpPr>
          <p:cNvPr id="13" name="Line 7"/>
          <p:cNvSpPr>
            <a:spLocks noChangeShapeType="1"/>
          </p:cNvSpPr>
          <p:nvPr/>
        </p:nvSpPr>
        <p:spPr bwMode="auto">
          <a:xfrm flipV="1">
            <a:off x="5434517" y="3576848"/>
            <a:ext cx="2011789" cy="4551"/>
          </a:xfrm>
          <a:prstGeom prst="line">
            <a:avLst/>
          </a:prstGeom>
          <a:noFill/>
          <a:ln w="53975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800" dirty="0"/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7985636" y="2181577"/>
            <a:ext cx="915942" cy="1067865"/>
          </a:xfrm>
          <a:prstGeom prst="wedgeEllipseCallout">
            <a:avLst>
              <a:gd name="adj1" fmla="val -225351"/>
              <a:gd name="adj2" fmla="val 43628"/>
            </a:avLst>
          </a:prstGeom>
          <a:solidFill>
            <a:srgbClr val="FFFF99"/>
          </a:solidFill>
          <a:ln w="19050" algn="ctr">
            <a:solidFill>
              <a:srgbClr val="0000FF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自反</a:t>
            </a:r>
            <a:endParaRPr lang="zh-CN" altLang="en-US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AutoShape 5"/>
          <p:cNvSpPr>
            <a:spLocks noChangeArrowheads="1"/>
          </p:cNvSpPr>
          <p:nvPr/>
        </p:nvSpPr>
        <p:spPr bwMode="auto">
          <a:xfrm>
            <a:off x="2384776" y="5246327"/>
            <a:ext cx="2610612" cy="544873"/>
          </a:xfrm>
          <a:prstGeom prst="wedgeEllipseCallout">
            <a:avLst>
              <a:gd name="adj1" fmla="val -43675"/>
              <a:gd name="adj2" fmla="val -256779"/>
            </a:avLst>
          </a:prstGeom>
          <a:solidFill>
            <a:srgbClr val="CCFF99"/>
          </a:solidFill>
          <a:ln w="19050" algn="ctr">
            <a:solidFill>
              <a:srgbClr val="0000FF"/>
            </a:solidFill>
            <a:miter lim="800000"/>
          </a:ln>
          <a:effectLst/>
        </p:spPr>
        <p:txBody>
          <a:bodyPr lIns="90000" tIns="46800" rIns="90000" bIns="46800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反自反</a:t>
            </a:r>
            <a:endParaRPr lang="zh-CN" altLang="en-US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11" grpId="0"/>
      <p:bldP spid="12" grpId="0" animBg="1"/>
      <p:bldP spid="13" grpId="0" animBg="1"/>
      <p:bldP spid="14" grpId="0" animBg="1"/>
      <p:bldP spid="1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 1"/>
          <p:cNvSpPr/>
          <p:nvPr/>
        </p:nvSpPr>
        <p:spPr>
          <a:xfrm>
            <a:off x="968462" y="228600"/>
            <a:ext cx="3410068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定理判别方法</a:t>
            </a:r>
            <a:endParaRPr lang="zh-CN" altLang="en-US" sz="2800" dirty="0">
              <a:solidFill>
                <a:srgbClr val="FFFF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1" y="3912921"/>
            <a:ext cx="184731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5" name="Rectangle 13"/>
          <p:cNvSpPr>
            <a:spLocks noChangeArrowheads="1"/>
          </p:cNvSpPr>
          <p:nvPr/>
        </p:nvSpPr>
        <p:spPr bwMode="auto">
          <a:xfrm>
            <a:off x="1" y="3912921"/>
            <a:ext cx="184731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1025188" y="2182563"/>
                <a:ext cx="1344855" cy="738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𝑰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𝑿</m:t>
                          </m:r>
                        </m:sub>
                      </m:sSub>
                      <m:r>
                        <a:rPr lang="en-US" altLang="zh-CN" sz="2800" b="1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⊆</m:t>
                      </m:r>
                      <m:r>
                        <a:rPr lang="en-US" altLang="zh-CN" sz="2800" b="1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𝑹</m:t>
                      </m:r>
                    </m:oMath>
                  </m:oMathPara>
                </a14:m>
                <a:endParaRPr lang="zh-CN" alt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188" y="2182563"/>
                <a:ext cx="1344855" cy="738664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2438400" y="4648200"/>
            <a:ext cx="271420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{(1,1),(2,2),(3,3)}</a:t>
            </a:r>
            <a:endParaRPr lang="zh-CN" altLang="en-US" sz="28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5094052" y="2243155"/>
                <a:ext cx="2054217" cy="738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𝑰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𝑿</m:t>
                          </m:r>
                        </m:sub>
                      </m:sSub>
                      <m:r>
                        <a:rPr lang="en-US" altLang="zh-CN" sz="2800" b="1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∩</m:t>
                      </m:r>
                      <m:r>
                        <a:rPr lang="en-US" altLang="zh-CN" sz="2800" b="1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𝑹</m:t>
                      </m:r>
                      <m:r>
                        <a:rPr lang="en-US" altLang="zh-CN" sz="2800" b="1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zh-CN" altLang="en-US" sz="2800" b="1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𝚽</m:t>
                      </m:r>
                    </m:oMath>
                  </m:oMathPara>
                </a14:m>
                <a:endParaRPr lang="zh-CN" alt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4052" y="2243155"/>
                <a:ext cx="2054217" cy="73866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grpSp>
        <p:nvGrpSpPr>
          <p:cNvPr id="9" name="组合 8"/>
          <p:cNvGrpSpPr/>
          <p:nvPr/>
        </p:nvGrpSpPr>
        <p:grpSpPr>
          <a:xfrm>
            <a:off x="32965" y="743626"/>
            <a:ext cx="9108504" cy="2464340"/>
            <a:chOff x="32965" y="557719"/>
            <a:chExt cx="9108504" cy="184825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957020" y="557719"/>
                  <a:ext cx="2151551" cy="4847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400" b="1" dirty="0">
                      <a:latin typeface="Times New Roman" panose="02020603050405020304" pitchFamily="18" charset="0"/>
                      <a:ea typeface="华文楷体" panose="02010600040101010101" pitchFamily="2" charset="-122"/>
                      <a:cs typeface="Times New Roman" panose="02020603050405020304" pitchFamily="18" charset="0"/>
                    </a:rPr>
                    <a:t>集合</a:t>
                  </a:r>
                  <a14:m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/>
                          <a:ea typeface="华文楷体" panose="02010600040101010101" pitchFamily="2" charset="-122"/>
                        </a:rPr>
                        <m:t>𝑿</m:t>
                      </m:r>
                    </m:oMath>
                  </a14:m>
                  <a:r>
                    <a:rPr lang="zh-CN" altLang="en-US" sz="2400" b="1" dirty="0">
                      <a:latin typeface="Times New Roman" panose="02020603050405020304" pitchFamily="18" charset="0"/>
                      <a:ea typeface="华文楷体" panose="02010600040101010101" pitchFamily="2" charset="-122"/>
                      <a:cs typeface="Times New Roman" panose="02020603050405020304" pitchFamily="18" charset="0"/>
                    </a:rPr>
                    <a:t>的关系</a:t>
                  </a:r>
                  <a14:m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/>
                          <a:ea typeface="华文楷体" panose="02010600040101010101" pitchFamily="2" charset="-122"/>
                        </a:rPr>
                        <m:t>𝑹</m:t>
                      </m:r>
                    </m:oMath>
                  </a14:m>
                  <a:endParaRPr lang="zh-CN" altLang="en-US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020" y="557719"/>
                  <a:ext cx="2151551" cy="46166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4533" t="-9211" r="-567" b="-302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grpSp>
          <p:nvGrpSpPr>
            <p:cNvPr id="11" name="组合 10"/>
            <p:cNvGrpSpPr/>
            <p:nvPr/>
          </p:nvGrpSpPr>
          <p:grpSpPr>
            <a:xfrm>
              <a:off x="32965" y="993909"/>
              <a:ext cx="9108504" cy="1412065"/>
              <a:chOff x="29233" y="2919429"/>
              <a:chExt cx="9108504" cy="2030892"/>
            </a:xfrm>
          </p:grpSpPr>
          <p:cxnSp>
            <p:nvCxnSpPr>
              <p:cNvPr id="14" name="直接连接符 13"/>
              <p:cNvCxnSpPr/>
              <p:nvPr/>
            </p:nvCxnSpPr>
            <p:spPr>
              <a:xfrm>
                <a:off x="4374798" y="2991437"/>
                <a:ext cx="1029" cy="1958884"/>
              </a:xfrm>
              <a:prstGeom prst="line">
                <a:avLst/>
              </a:prstGeom>
              <a:ln w="12700">
                <a:solidFill>
                  <a:srgbClr val="0099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29233" y="2919429"/>
                <a:ext cx="9108504" cy="72008"/>
              </a:xfrm>
              <a:prstGeom prst="line">
                <a:avLst/>
              </a:prstGeom>
              <a:ln w="12700">
                <a:solidFill>
                  <a:srgbClr val="0099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MH_Other_8"/>
            <p:cNvSpPr/>
            <p:nvPr>
              <p:custDataLst>
                <p:tags r:id="rId4"/>
              </p:custDataLst>
            </p:nvPr>
          </p:nvSpPr>
          <p:spPr>
            <a:xfrm>
              <a:off x="373158" y="1091291"/>
              <a:ext cx="2370042" cy="451759"/>
            </a:xfrm>
            <a:prstGeom prst="roundRect">
              <a:avLst>
                <a:gd name="adj" fmla="val 0"/>
              </a:avLst>
            </a:prstGeom>
            <a:solidFill>
              <a:srgbClr val="009900"/>
            </a:solidFill>
            <a:ln>
              <a:noFill/>
            </a:ln>
            <a:effectLst>
              <a:innerShdw blurRad="63500" dist="50800" dir="189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r>
                <a:rPr lang="zh-CN" altLang="en-US" sz="28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自反</a:t>
              </a:r>
              <a:r>
                <a:rPr lang="en-US" altLang="zh-CN" sz="28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-</a:t>
              </a:r>
              <a:r>
                <a:rPr lang="zh-CN" altLang="en-US" sz="28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定理</a:t>
              </a:r>
              <a:endPara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13" name="MH_Other_8"/>
            <p:cNvSpPr/>
            <p:nvPr>
              <p:custDataLst>
                <p:tags r:id="rId5"/>
              </p:custDataLst>
            </p:nvPr>
          </p:nvSpPr>
          <p:spPr>
            <a:xfrm>
              <a:off x="4572099" y="1143000"/>
              <a:ext cx="2285901" cy="451759"/>
            </a:xfrm>
            <a:prstGeom prst="roundRect">
              <a:avLst>
                <a:gd name="adj" fmla="val 0"/>
              </a:avLst>
            </a:prstGeom>
            <a:solidFill>
              <a:srgbClr val="009900"/>
            </a:solidFill>
            <a:ln>
              <a:noFill/>
            </a:ln>
            <a:effectLst>
              <a:innerShdw blurRad="63500" dist="50800" dir="189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r>
                <a:rPr lang="zh-CN" altLang="en-US" sz="28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反自反</a:t>
              </a:r>
              <a:r>
                <a:rPr lang="en-US" altLang="zh-CN" sz="28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-</a:t>
              </a:r>
              <a:r>
                <a:rPr lang="zh-CN" altLang="en-US" sz="28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定理</a:t>
              </a:r>
              <a:endPara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228600" y="3124200"/>
            <a:ext cx="9374682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 X={1,2,3}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上定义关系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:R1={(1,1),(2,2),(3,3),(1,2),(2,3)}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endParaRPr lang="en-US" altLang="zh-CN" sz="28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R2={(1,2),(2,3),(3,2)}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，请问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R1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R2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具有什么性质？</a:t>
            </a:r>
            <a:endParaRPr lang="en-US" altLang="zh-CN" sz="28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1716099" y="4648200"/>
                <a:ext cx="95090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𝑋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099" y="4648200"/>
                <a:ext cx="950901" cy="73866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8" name="灯片编号占位符 8"/>
          <p:cNvSpPr txBox="1"/>
          <p:nvPr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77B520B4-ABF8-49CA-9AC9-A634BAFCCFD8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8"/>
          <p:cNvSpPr txBox="1">
            <a:spLocks noChangeArrowheads="1"/>
          </p:cNvSpPr>
          <p:nvPr/>
        </p:nvSpPr>
        <p:spPr bwMode="auto">
          <a:xfrm>
            <a:off x="376137" y="807184"/>
            <a:ext cx="8767863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0325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3. X={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a,b,c,d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},R1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R2</a:t>
            </a:r>
            <a:r>
              <a:rPr lang="zh-CN" altLang="pt-BR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pt-BR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上的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关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R1={(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a,a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),(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a,c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),(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b,b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),</a:t>
            </a:r>
            <a:endParaRPr lang="en-US" altLang="zh-CN" sz="28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b,c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),(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c,c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),(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d,a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),(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d,d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)}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pt-BR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R2={(a,c),(a,d),(b,d),(c,d),(d,c)}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r>
              <a:rPr kumimoji="1"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请根据</a:t>
            </a:r>
            <a:r>
              <a:rPr kumimoji="1"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  <a:sym typeface="Wingdings 2" panose="05020102010507070707" pitchFamily="18" charset="2"/>
              </a:rPr>
              <a:t>关系图判断关系的自反性、反自反性？</a:t>
            </a:r>
            <a:endParaRPr lang="zh-CN" altLang="en-US" sz="2800" b="1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燕尾形 2"/>
          <p:cNvSpPr/>
          <p:nvPr/>
        </p:nvSpPr>
        <p:spPr>
          <a:xfrm>
            <a:off x="1066800" y="398691"/>
            <a:ext cx="3730779" cy="401813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关系图判别方法</a:t>
            </a:r>
            <a:endParaRPr lang="zh-CN" altLang="en-US" sz="2400" dirty="0">
              <a:solidFill>
                <a:srgbClr val="FFFF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225685" y="852386"/>
            <a:ext cx="6984460" cy="0"/>
          </a:xfrm>
          <a:prstGeom prst="line">
            <a:avLst/>
          </a:prstGeom>
          <a:ln w="12700">
            <a:solidFill>
              <a:srgbClr val="7EC23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2114522" y="3421570"/>
            <a:ext cx="297174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altLang="zh-C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3450254" y="3480323"/>
            <a:ext cx="30999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altLang="zh-C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val 11"/>
          <p:cNvSpPr>
            <a:spLocks noChangeArrowheads="1"/>
          </p:cNvSpPr>
          <p:nvPr/>
        </p:nvSpPr>
        <p:spPr bwMode="auto">
          <a:xfrm>
            <a:off x="2073887" y="4294392"/>
            <a:ext cx="360535" cy="347691"/>
          </a:xfrm>
          <a:prstGeom prst="ellipse">
            <a:avLst/>
          </a:prstGeom>
          <a:noFill/>
          <a:ln w="19050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Box 12"/>
          <p:cNvSpPr txBox="1">
            <a:spLocks noChangeArrowheads="1"/>
          </p:cNvSpPr>
          <p:nvPr/>
        </p:nvSpPr>
        <p:spPr bwMode="auto">
          <a:xfrm>
            <a:off x="2114522" y="4287786"/>
            <a:ext cx="30999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altLang="zh-C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3409621" y="4328141"/>
            <a:ext cx="384816" cy="415463"/>
          </a:xfrm>
          <a:prstGeom prst="ellipse">
            <a:avLst/>
          </a:prstGeom>
          <a:noFill/>
          <a:ln w="19050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Box 14"/>
          <p:cNvSpPr txBox="1">
            <a:spLocks noChangeArrowheads="1"/>
          </p:cNvSpPr>
          <p:nvPr/>
        </p:nvSpPr>
        <p:spPr bwMode="auto">
          <a:xfrm>
            <a:off x="3468908" y="4333181"/>
            <a:ext cx="28435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altLang="zh-C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val 43"/>
          <p:cNvSpPr>
            <a:spLocks noChangeArrowheads="1"/>
          </p:cNvSpPr>
          <p:nvPr/>
        </p:nvSpPr>
        <p:spPr bwMode="auto">
          <a:xfrm>
            <a:off x="3395849" y="3527280"/>
            <a:ext cx="357409" cy="382525"/>
          </a:xfrm>
          <a:prstGeom prst="ellipse">
            <a:avLst/>
          </a:prstGeom>
          <a:noFill/>
          <a:ln w="19050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val 44"/>
          <p:cNvSpPr>
            <a:spLocks noChangeArrowheads="1"/>
          </p:cNvSpPr>
          <p:nvPr/>
        </p:nvSpPr>
        <p:spPr bwMode="auto">
          <a:xfrm>
            <a:off x="2093342" y="3413329"/>
            <a:ext cx="350633" cy="400639"/>
          </a:xfrm>
          <a:prstGeom prst="ellipse">
            <a:avLst/>
          </a:prstGeom>
          <a:noFill/>
          <a:ln w="19050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Oval 51"/>
          <p:cNvSpPr>
            <a:spLocks noChangeArrowheads="1"/>
          </p:cNvSpPr>
          <p:nvPr/>
        </p:nvSpPr>
        <p:spPr bwMode="auto">
          <a:xfrm>
            <a:off x="3760252" y="3554294"/>
            <a:ext cx="285722" cy="311832"/>
          </a:xfrm>
          <a:prstGeom prst="ellipse">
            <a:avLst/>
          </a:prstGeom>
          <a:noFill/>
          <a:ln w="19050" algn="ctr">
            <a:solidFill>
              <a:srgbClr val="0000FF"/>
            </a:solidFill>
            <a:round/>
          </a:ln>
          <a:effec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Line 53"/>
          <p:cNvSpPr>
            <a:spLocks noChangeShapeType="1"/>
          </p:cNvSpPr>
          <p:nvPr/>
        </p:nvSpPr>
        <p:spPr bwMode="auto">
          <a:xfrm>
            <a:off x="1953709" y="3515396"/>
            <a:ext cx="60089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Line 55"/>
          <p:cNvSpPr>
            <a:spLocks noChangeShapeType="1"/>
          </p:cNvSpPr>
          <p:nvPr/>
        </p:nvSpPr>
        <p:spPr bwMode="auto">
          <a:xfrm>
            <a:off x="3843024" y="3576786"/>
            <a:ext cx="60089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Line 56"/>
          <p:cNvSpPr>
            <a:spLocks noChangeShapeType="1"/>
          </p:cNvSpPr>
          <p:nvPr/>
        </p:nvSpPr>
        <p:spPr bwMode="auto">
          <a:xfrm>
            <a:off x="2250066" y="4956496"/>
            <a:ext cx="60089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Line 57"/>
          <p:cNvSpPr>
            <a:spLocks noChangeShapeType="1"/>
          </p:cNvSpPr>
          <p:nvPr/>
        </p:nvSpPr>
        <p:spPr bwMode="auto">
          <a:xfrm>
            <a:off x="3570345" y="5052004"/>
            <a:ext cx="60089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Line 58"/>
          <p:cNvSpPr>
            <a:spLocks noChangeShapeType="1"/>
          </p:cNvSpPr>
          <p:nvPr/>
        </p:nvSpPr>
        <p:spPr bwMode="auto">
          <a:xfrm>
            <a:off x="2434422" y="3730860"/>
            <a:ext cx="975199" cy="70872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endParaRPr lang="zh-CN" altLang="en-US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Line 59"/>
          <p:cNvSpPr>
            <a:spLocks noChangeShapeType="1"/>
          </p:cNvSpPr>
          <p:nvPr/>
        </p:nvSpPr>
        <p:spPr bwMode="auto">
          <a:xfrm>
            <a:off x="3602030" y="3915760"/>
            <a:ext cx="0" cy="41742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endParaRPr lang="zh-CN" altLang="en-US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Line 60"/>
          <p:cNvSpPr>
            <a:spLocks noChangeShapeType="1"/>
          </p:cNvSpPr>
          <p:nvPr/>
        </p:nvSpPr>
        <p:spPr bwMode="auto">
          <a:xfrm flipV="1">
            <a:off x="2254154" y="3788028"/>
            <a:ext cx="15366" cy="49975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endParaRPr lang="zh-CN" altLang="en-US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Box 61"/>
          <p:cNvSpPr txBox="1">
            <a:spLocks noChangeArrowheads="1"/>
          </p:cNvSpPr>
          <p:nvPr/>
        </p:nvSpPr>
        <p:spPr bwMode="auto">
          <a:xfrm>
            <a:off x="2621950" y="3276600"/>
            <a:ext cx="600142" cy="525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Oval 51"/>
          <p:cNvSpPr>
            <a:spLocks noChangeArrowheads="1"/>
          </p:cNvSpPr>
          <p:nvPr/>
        </p:nvSpPr>
        <p:spPr bwMode="auto">
          <a:xfrm>
            <a:off x="3418383" y="4736268"/>
            <a:ext cx="285722" cy="311832"/>
          </a:xfrm>
          <a:prstGeom prst="ellipse">
            <a:avLst/>
          </a:prstGeom>
          <a:noFill/>
          <a:ln w="19050" algn="ctr">
            <a:solidFill>
              <a:srgbClr val="0000FF"/>
            </a:solidFill>
            <a:round/>
          </a:ln>
          <a:effec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Oval 51"/>
          <p:cNvSpPr>
            <a:spLocks noChangeArrowheads="1"/>
          </p:cNvSpPr>
          <p:nvPr/>
        </p:nvSpPr>
        <p:spPr bwMode="auto">
          <a:xfrm>
            <a:off x="1828800" y="3515106"/>
            <a:ext cx="285722" cy="311832"/>
          </a:xfrm>
          <a:prstGeom prst="ellipse">
            <a:avLst/>
          </a:prstGeom>
          <a:noFill/>
          <a:ln w="19050" algn="ctr">
            <a:solidFill>
              <a:srgbClr val="0000FF"/>
            </a:solidFill>
            <a:round/>
          </a:ln>
          <a:effec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Oval 51"/>
          <p:cNvSpPr>
            <a:spLocks noChangeArrowheads="1"/>
          </p:cNvSpPr>
          <p:nvPr/>
        </p:nvSpPr>
        <p:spPr bwMode="auto">
          <a:xfrm>
            <a:off x="2125974" y="4642083"/>
            <a:ext cx="285722" cy="311832"/>
          </a:xfrm>
          <a:prstGeom prst="ellipse">
            <a:avLst/>
          </a:prstGeom>
          <a:noFill/>
          <a:ln w="19050" algn="ctr">
            <a:solidFill>
              <a:srgbClr val="0000FF"/>
            </a:solidFill>
            <a:round/>
          </a:ln>
          <a:effec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4327457" y="2360126"/>
            <a:ext cx="1029" cy="3000221"/>
          </a:xfrm>
          <a:prstGeom prst="line">
            <a:avLst/>
          </a:prstGeom>
          <a:ln w="12700">
            <a:solidFill>
              <a:srgbClr val="009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MH_Other_8"/>
          <p:cNvSpPr/>
          <p:nvPr>
            <p:custDataLst>
              <p:tags r:id="rId1"/>
            </p:custDataLst>
          </p:nvPr>
        </p:nvSpPr>
        <p:spPr>
          <a:xfrm>
            <a:off x="42578" y="2736892"/>
            <a:ext cx="1765855" cy="451759"/>
          </a:xfrm>
          <a:prstGeom prst="roundRect">
            <a:avLst>
              <a:gd name="adj" fmla="val 0"/>
            </a:avLst>
          </a:prstGeom>
          <a:solidFill>
            <a:srgbClr val="009900"/>
          </a:solidFill>
          <a:ln>
            <a:noFill/>
          </a:ln>
          <a:effectLst>
            <a:innerShdw blurRad="63500" dist="50800" dir="189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自反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关系图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9" name="MH_Other_8"/>
          <p:cNvSpPr/>
          <p:nvPr>
            <p:custDataLst>
              <p:tags r:id="rId2"/>
            </p:custDataLst>
          </p:nvPr>
        </p:nvSpPr>
        <p:spPr>
          <a:xfrm>
            <a:off x="4327457" y="2755336"/>
            <a:ext cx="2285901" cy="451759"/>
          </a:xfrm>
          <a:prstGeom prst="roundRect">
            <a:avLst>
              <a:gd name="adj" fmla="val 0"/>
            </a:avLst>
          </a:prstGeom>
          <a:solidFill>
            <a:srgbClr val="009900"/>
          </a:solidFill>
          <a:ln>
            <a:noFill/>
          </a:ln>
          <a:effectLst>
            <a:innerShdw blurRad="63500" dist="50800" dir="189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反自反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关系图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6705600" y="2762687"/>
            <a:ext cx="1706929" cy="1733113"/>
            <a:chOff x="5747425" y="1416865"/>
            <a:chExt cx="1706929" cy="1733113"/>
          </a:xfrm>
        </p:grpSpPr>
        <p:sp>
          <p:nvSpPr>
            <p:cNvPr id="31" name="Text Box 62"/>
            <p:cNvSpPr txBox="1">
              <a:spLocks noChangeArrowheads="1"/>
            </p:cNvSpPr>
            <p:nvPr/>
          </p:nvSpPr>
          <p:spPr bwMode="auto">
            <a:xfrm>
              <a:off x="6239122" y="1416865"/>
              <a:ext cx="620981" cy="5254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</a:t>
              </a:r>
              <a:endPara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 Box 63"/>
            <p:cNvSpPr txBox="1">
              <a:spLocks noChangeArrowheads="1"/>
            </p:cNvSpPr>
            <p:nvPr/>
          </p:nvSpPr>
          <p:spPr bwMode="auto">
            <a:xfrm>
              <a:off x="5778231" y="2778465"/>
              <a:ext cx="309998" cy="3715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Oval 64"/>
            <p:cNvSpPr>
              <a:spLocks noChangeArrowheads="1"/>
            </p:cNvSpPr>
            <p:nvPr/>
          </p:nvSpPr>
          <p:spPr bwMode="auto">
            <a:xfrm>
              <a:off x="7126770" y="2753524"/>
              <a:ext cx="327584" cy="333708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Oval 65"/>
            <p:cNvSpPr>
              <a:spLocks noChangeArrowheads="1"/>
            </p:cNvSpPr>
            <p:nvPr/>
          </p:nvSpPr>
          <p:spPr bwMode="auto">
            <a:xfrm>
              <a:off x="7076509" y="1683014"/>
              <a:ext cx="329789" cy="301094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Oval 66"/>
            <p:cNvSpPr>
              <a:spLocks noChangeArrowheads="1"/>
            </p:cNvSpPr>
            <p:nvPr/>
          </p:nvSpPr>
          <p:spPr bwMode="auto">
            <a:xfrm>
              <a:off x="5747425" y="1631133"/>
              <a:ext cx="370438" cy="379049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Text Box 67"/>
            <p:cNvSpPr txBox="1">
              <a:spLocks noChangeArrowheads="1"/>
            </p:cNvSpPr>
            <p:nvPr/>
          </p:nvSpPr>
          <p:spPr bwMode="auto">
            <a:xfrm>
              <a:off x="5788264" y="1549778"/>
              <a:ext cx="297174" cy="3715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Text Box 68"/>
            <p:cNvSpPr txBox="1">
              <a:spLocks noChangeArrowheads="1"/>
            </p:cNvSpPr>
            <p:nvPr/>
          </p:nvSpPr>
          <p:spPr bwMode="auto">
            <a:xfrm>
              <a:off x="7082048" y="1595409"/>
              <a:ext cx="309998" cy="3715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Text Box 70"/>
            <p:cNvSpPr txBox="1">
              <a:spLocks noChangeArrowheads="1"/>
            </p:cNvSpPr>
            <p:nvPr/>
          </p:nvSpPr>
          <p:spPr bwMode="auto">
            <a:xfrm>
              <a:off x="7098669" y="2696264"/>
              <a:ext cx="284350" cy="3715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Oval 71"/>
            <p:cNvSpPr>
              <a:spLocks noChangeArrowheads="1"/>
            </p:cNvSpPr>
            <p:nvPr/>
          </p:nvSpPr>
          <p:spPr bwMode="auto">
            <a:xfrm>
              <a:off x="5755229" y="2802896"/>
              <a:ext cx="343180" cy="327627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Line 72"/>
            <p:cNvSpPr>
              <a:spLocks noChangeShapeType="1"/>
            </p:cNvSpPr>
            <p:nvPr/>
          </p:nvSpPr>
          <p:spPr bwMode="auto">
            <a:xfrm>
              <a:off x="6059498" y="1986693"/>
              <a:ext cx="1101316" cy="7917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 anchor="ctr">
              <a:spAutoFit/>
            </a:bodyPr>
            <a:lstStyle/>
            <a:p>
              <a:endParaRPr lang="zh-CN" altLang="en-US" sz="1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Line 73"/>
            <p:cNvSpPr>
              <a:spLocks noChangeShapeType="1"/>
            </p:cNvSpPr>
            <p:nvPr/>
          </p:nvSpPr>
          <p:spPr bwMode="auto">
            <a:xfrm>
              <a:off x="5910912" y="2025939"/>
              <a:ext cx="0" cy="76771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 anchor="ctr">
              <a:spAutoFit/>
            </a:bodyPr>
            <a:lstStyle/>
            <a:p>
              <a:endParaRPr lang="zh-CN" altLang="en-US" sz="1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Line 75"/>
            <p:cNvSpPr>
              <a:spLocks noChangeShapeType="1"/>
            </p:cNvSpPr>
            <p:nvPr/>
          </p:nvSpPr>
          <p:spPr bwMode="auto">
            <a:xfrm flipH="1">
              <a:off x="5998854" y="1966922"/>
              <a:ext cx="1121429" cy="88016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 anchor="ctr">
              <a:spAutoFit/>
            </a:bodyPr>
            <a:lstStyle/>
            <a:p>
              <a:endParaRPr lang="zh-CN" altLang="en-US" sz="1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Line 76"/>
            <p:cNvSpPr>
              <a:spLocks noChangeShapeType="1"/>
            </p:cNvSpPr>
            <p:nvPr/>
          </p:nvSpPr>
          <p:spPr bwMode="auto">
            <a:xfrm flipH="1">
              <a:off x="6091922" y="2990345"/>
              <a:ext cx="103484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 anchor="ctr">
              <a:spAutoFit/>
            </a:bodyPr>
            <a:lstStyle/>
            <a:p>
              <a:endParaRPr lang="zh-CN" altLang="en-US" sz="1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Line 77"/>
            <p:cNvSpPr>
              <a:spLocks noChangeShapeType="1"/>
            </p:cNvSpPr>
            <p:nvPr/>
          </p:nvSpPr>
          <p:spPr bwMode="auto">
            <a:xfrm flipV="1">
              <a:off x="6098408" y="2900921"/>
              <a:ext cx="102187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 anchor="ctr">
              <a:spAutoFit/>
            </a:bodyPr>
            <a:lstStyle/>
            <a:p>
              <a:endParaRPr lang="zh-CN" altLang="en-US" sz="1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1075432" y="4953000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pt-BR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每个结点都</a:t>
            </a:r>
            <a:r>
              <a:rPr lang="zh-CN" altLang="pt-BR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有环</a:t>
            </a:r>
            <a:endParaRPr lang="zh-CN" altLang="en-US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061742" y="5046717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pt-BR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每个结点都</a:t>
            </a: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没</a:t>
            </a:r>
            <a:r>
              <a:rPr lang="zh-CN" altLang="pt-BR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有环</a:t>
            </a:r>
            <a:endParaRPr lang="zh-CN" altLang="en-US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5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/>
      <p:bldP spid="10" grpId="0" animBg="1"/>
      <p:bldP spid="11" grpId="0"/>
      <p:bldP spid="12" grpId="0" animBg="1"/>
      <p:bldP spid="13" grpId="0" animBg="1"/>
      <p:bldP spid="14" grpId="0" animBg="1"/>
      <p:bldP spid="14" grpId="1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8" grpId="0" animBg="1"/>
      <p:bldP spid="29" grpId="0" animBg="1"/>
      <p:bldP spid="45" grpId="0"/>
      <p:bldP spid="4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0" y="2317899"/>
            <a:ext cx="181822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3" name="Rectangle 9"/>
          <p:cNvSpPr>
            <a:spLocks noChangeArrowheads="1"/>
          </p:cNvSpPr>
          <p:nvPr/>
        </p:nvSpPr>
        <p:spPr bwMode="auto">
          <a:xfrm>
            <a:off x="0" y="2317899"/>
            <a:ext cx="181822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12" name="燕尾形 11"/>
          <p:cNvSpPr/>
          <p:nvPr/>
        </p:nvSpPr>
        <p:spPr>
          <a:xfrm>
            <a:off x="1139536" y="385314"/>
            <a:ext cx="4178251" cy="401813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关系矩阵判别方法</a:t>
            </a:r>
            <a:endParaRPr lang="zh-CN" altLang="en-US" sz="2400" dirty="0">
              <a:solidFill>
                <a:srgbClr val="FFFF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225685" y="826039"/>
            <a:ext cx="6984460" cy="0"/>
          </a:xfrm>
          <a:prstGeom prst="line">
            <a:avLst/>
          </a:prstGeom>
          <a:ln w="12700">
            <a:solidFill>
              <a:srgbClr val="7EC23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258552" y="883384"/>
            <a:ext cx="8961648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0325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3. X={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a,b,c,d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},R1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R2</a:t>
            </a:r>
            <a:r>
              <a:rPr lang="zh-CN" altLang="pt-BR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pt-BR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关系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R1={(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a,a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),(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a,c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),(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b,b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),</a:t>
            </a:r>
            <a:endParaRPr lang="en-US" altLang="zh-CN" sz="28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b,c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),(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c,c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),(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d,a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),(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d,d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)}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pt-BR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R2={(a,c),(a,d),(b,d),(c,d),(d,c)}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r>
              <a:rPr kumimoji="1"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请总结从</a:t>
            </a:r>
            <a:r>
              <a:rPr kumimoji="1"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  <a:sym typeface="Wingdings 2" panose="05020102010507070707" pitchFamily="18" charset="2"/>
              </a:rPr>
              <a:t>关系矩阵如何判断自反性、反自反性？</a:t>
            </a:r>
            <a:endParaRPr lang="zh-CN" altLang="en-US" sz="2800" b="1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4327457" y="2333779"/>
            <a:ext cx="1029" cy="3000221"/>
          </a:xfrm>
          <a:prstGeom prst="line">
            <a:avLst/>
          </a:prstGeom>
          <a:ln w="12700">
            <a:solidFill>
              <a:srgbClr val="009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-18108" y="2590800"/>
            <a:ext cx="9162108" cy="27037"/>
          </a:xfrm>
          <a:prstGeom prst="line">
            <a:avLst/>
          </a:prstGeom>
          <a:ln w="12700">
            <a:solidFill>
              <a:srgbClr val="0099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H_Other_8"/>
          <p:cNvSpPr/>
          <p:nvPr>
            <p:custDataLst>
              <p:tags r:id="rId1"/>
            </p:custDataLst>
          </p:nvPr>
        </p:nvSpPr>
        <p:spPr>
          <a:xfrm>
            <a:off x="292068" y="2743200"/>
            <a:ext cx="2146332" cy="451759"/>
          </a:xfrm>
          <a:prstGeom prst="roundRect">
            <a:avLst>
              <a:gd name="adj" fmla="val 0"/>
            </a:avLst>
          </a:prstGeom>
          <a:solidFill>
            <a:srgbClr val="009900"/>
          </a:solidFill>
          <a:ln>
            <a:noFill/>
          </a:ln>
          <a:effectLst>
            <a:innerShdw blurRad="63500" dist="50800" dir="189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自反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关系矩阵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MH_Other_8"/>
          <p:cNvSpPr/>
          <p:nvPr>
            <p:custDataLst>
              <p:tags r:id="rId2"/>
            </p:custDataLst>
          </p:nvPr>
        </p:nvSpPr>
        <p:spPr>
          <a:xfrm>
            <a:off x="4387851" y="2819400"/>
            <a:ext cx="2285901" cy="451759"/>
          </a:xfrm>
          <a:prstGeom prst="roundRect">
            <a:avLst>
              <a:gd name="adj" fmla="val 0"/>
            </a:avLst>
          </a:prstGeom>
          <a:solidFill>
            <a:srgbClr val="009900"/>
          </a:solidFill>
          <a:ln>
            <a:noFill/>
          </a:ln>
          <a:effectLst>
            <a:innerShdw blurRad="63500" dist="50800" dir="189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反自反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关系矩阵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36837" y="4886980"/>
            <a:ext cx="32255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主对角线元素均为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endParaRPr lang="zh-CN" altLang="en-US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623037" y="4886980"/>
            <a:ext cx="32255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主对角线元素均为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0</a:t>
            </a:r>
            <a:endParaRPr lang="zh-CN" altLang="en-US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609600" y="2738038"/>
                <a:ext cx="2942152" cy="1452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𝑅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sz="2400" b="1" i="1" smtClean="0">
                                        <a:latin typeface="Cambria Math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sz="24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400" b="1" i="1" smtClean="0">
                                        <a:latin typeface="Cambria Math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sz="24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sz="24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400" b="1" i="1" smtClean="0">
                                        <a:latin typeface="Cambria Math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sz="2400" b="1" i="1" smtClean="0">
                                        <a:latin typeface="Cambria Math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sz="24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sz="2400" b="1" i="1" smtClean="0">
                                        <a:latin typeface="Cambria Math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sz="2400" b="1" i="1" smtClean="0">
                                        <a:latin typeface="Cambria Math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</m:eqArr>
                          <m:r>
                            <a:rPr lang="en-US" altLang="zh-CN" sz="2400" b="0" i="1" smtClean="0">
                              <a:latin typeface="Cambria Math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738038"/>
                <a:ext cx="2942152" cy="1452962"/>
              </a:xfrm>
              <a:prstGeom prst="rect">
                <a:avLst/>
              </a:prstGeom>
              <a:blipFill rotWithShape="1">
                <a:blip r:embed="rId3"/>
                <a:stretch>
                  <a:fillRect b="-418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4572000" y="2743200"/>
                <a:ext cx="3039935" cy="1452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𝑅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1" i="1" smtClean="0">
                                        <a:latin typeface="Cambria Math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sz="2400" b="1" i="1" smtClean="0">
                                        <a:latin typeface="Cambria Math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sz="24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400" b="1" i="1" smtClean="0">
                                        <a:latin typeface="Cambria Math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sz="2400" b="1" i="1" smtClean="0">
                                        <a:latin typeface="Cambria Math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sz="2400" b="1" i="1" smtClean="0">
                                        <a:latin typeface="Cambria Math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400" b="1" i="1" smtClean="0">
                                        <a:latin typeface="Cambria Math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sz="2400" b="1" i="1" smtClean="0">
                                        <a:latin typeface="Cambria Math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sz="2400" b="1" i="1" smtClean="0">
                                        <a:latin typeface="Cambria Math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1" i="1" smtClean="0">
                                        <a:latin typeface="Cambria Math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sz="2400" b="1" i="1" smtClean="0">
                                        <a:latin typeface="Cambria Math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sz="24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e>
                                </m:mr>
                              </m:m>
                            </m:e>
                          </m:eqArr>
                          <m:r>
                            <a:rPr lang="en-US" altLang="zh-CN" sz="2400" b="0" i="1" smtClean="0">
                              <a:latin typeface="Cambria Math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743200"/>
                <a:ext cx="3039935" cy="1452962"/>
              </a:xfrm>
              <a:prstGeom prst="rect">
                <a:avLst/>
              </a:prstGeom>
              <a:blipFill rotWithShape="1">
                <a:blip r:embed="rId4"/>
                <a:stretch>
                  <a:fillRect b="-424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cxnSp>
        <p:nvCxnSpPr>
          <p:cNvPr id="26" name="直接连接符 25"/>
          <p:cNvCxnSpPr/>
          <p:nvPr/>
        </p:nvCxnSpPr>
        <p:spPr>
          <a:xfrm>
            <a:off x="1676400" y="3469681"/>
            <a:ext cx="1600200" cy="1264899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5791200" y="3505200"/>
            <a:ext cx="1600200" cy="1264899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838200" y="838200"/>
            <a:ext cx="7848599" cy="2419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ClrTx/>
              <a:buSzTx/>
              <a:buFontTx/>
              <a:buNone/>
            </a:pP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例</a:t>
            </a: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3A={1,2,3}</a:t>
            </a: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上的下列关系是自反、反自反？</a:t>
            </a:r>
            <a:endParaRPr kumimoji="1" lang="zh-CN" altLang="en-US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Wingdings 2" panose="05020102010507070707" pitchFamily="18" charset="2"/>
            </a:endParaRPr>
          </a:p>
          <a:p>
            <a:pPr eaLnBrk="1" hangingPunct="1">
              <a:lnSpc>
                <a:spcPct val="120000"/>
              </a:lnSpc>
              <a:buClrTx/>
              <a:buSzTx/>
              <a:buFontTx/>
              <a:buNone/>
            </a:pP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    </a:t>
            </a: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(1) </a:t>
            </a: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3" panose="05040102010807070707" pitchFamily="18" charset="2"/>
              </a:rPr>
              <a:t>≤</a:t>
            </a: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关系？</a:t>
            </a:r>
            <a:endParaRPr kumimoji="1" lang="zh-CN" altLang="en-US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Wingdings 2" panose="05020102010507070707" pitchFamily="18" charset="2"/>
            </a:endParaRPr>
          </a:p>
          <a:p>
            <a:pPr eaLnBrk="1" hangingPunct="1">
              <a:lnSpc>
                <a:spcPct val="120000"/>
              </a:lnSpc>
              <a:buClrTx/>
              <a:buSzTx/>
              <a:buFontTx/>
              <a:buNone/>
            </a:pP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    </a:t>
            </a: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(2) &lt; </a:t>
            </a: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关系？</a:t>
            </a:r>
            <a:endParaRPr kumimoji="1" lang="zh-CN" altLang="en-US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buClrTx/>
              <a:buSzTx/>
              <a:buFontTx/>
              <a:buNone/>
            </a:pP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    </a:t>
            </a: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(3) R={(1,1),(2,2),(2,3)}</a:t>
            </a: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？         </a:t>
            </a:r>
            <a:endParaRPr kumimoji="1" lang="zh-CN" altLang="en-US" sz="2800" dirty="0">
              <a:solidFill>
                <a:schemeClr val="tx2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13" name="Rectangle 17"/>
          <p:cNvSpPr>
            <a:spLocks noChangeArrowheads="1"/>
          </p:cNvSpPr>
          <p:nvPr/>
        </p:nvSpPr>
        <p:spPr bwMode="auto">
          <a:xfrm>
            <a:off x="0" y="3319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16" name="Text Box 22"/>
          <p:cNvSpPr txBox="1">
            <a:spLocks noChangeArrowheads="1"/>
          </p:cNvSpPr>
          <p:nvPr/>
        </p:nvSpPr>
        <p:spPr bwMode="auto">
          <a:xfrm>
            <a:off x="1189915" y="3276600"/>
            <a:ext cx="6034087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</a:rPr>
              <a:t>{(1,1),(1,2),(1,3),(2,2),(2,3),(3,3)}</a:t>
            </a:r>
            <a:endParaRPr lang="en-US" altLang="zh-CN" sz="2800" dirty="0">
              <a:latin typeface="Times New Roman" panose="02020603050405020304" pitchFamily="18" charset="0"/>
            </a:endParaRPr>
          </a:p>
        </p:txBody>
      </p:sp>
      <p:sp>
        <p:nvSpPr>
          <p:cNvPr id="17" name="Text Box 23"/>
          <p:cNvSpPr txBox="1">
            <a:spLocks noChangeArrowheads="1"/>
          </p:cNvSpPr>
          <p:nvPr/>
        </p:nvSpPr>
        <p:spPr bwMode="auto">
          <a:xfrm>
            <a:off x="3200400" y="1905000"/>
            <a:ext cx="3200400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{(1,2),(1,3),(2,3)}</a:t>
            </a:r>
            <a:endParaRPr lang="en-US" altLang="zh-CN" sz="2800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697019" y="4114800"/>
            <a:ext cx="7761181" cy="1280160"/>
            <a:chOff x="669409" y="43637"/>
            <a:chExt cx="8186532" cy="1600200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409" y="43637"/>
              <a:ext cx="1682827" cy="1600200"/>
            </a:xfrm>
            <a:prstGeom prst="rect">
              <a:avLst/>
            </a:prstGeom>
          </p:spPr>
        </p:pic>
        <p:sp>
          <p:nvSpPr>
            <p:cNvPr id="22" name="矩形 21"/>
            <p:cNvSpPr/>
            <p:nvPr/>
          </p:nvSpPr>
          <p:spPr>
            <a:xfrm>
              <a:off x="1848895" y="280988"/>
              <a:ext cx="7007046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一个关系不是自反的，一定就是反自反的？</a:t>
              </a:r>
              <a:endParaRPr lang="zh-CN" altLang="en-US" sz="2800" dirty="0"/>
            </a:p>
          </p:txBody>
        </p:sp>
      </p:grpSp>
      <p:sp>
        <p:nvSpPr>
          <p:cNvPr id="24" name="燕尾形 23"/>
          <p:cNvSpPr/>
          <p:nvPr/>
        </p:nvSpPr>
        <p:spPr>
          <a:xfrm>
            <a:off x="1066801" y="398691"/>
            <a:ext cx="1752600" cy="401813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练习</a:t>
            </a:r>
            <a:endParaRPr lang="zh-CN" altLang="en-US" sz="2400" dirty="0">
              <a:solidFill>
                <a:srgbClr val="FFFF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燕尾形 3"/>
          <p:cNvSpPr/>
          <p:nvPr/>
        </p:nvSpPr>
        <p:spPr>
          <a:xfrm>
            <a:off x="1066800" y="302449"/>
            <a:ext cx="3806978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对称、反对称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6"/>
              <p:cNvSpPr txBox="1">
                <a:spLocks noChangeArrowheads="1"/>
              </p:cNvSpPr>
              <p:nvPr/>
            </p:nvSpPr>
            <p:spPr bwMode="auto">
              <a:xfrm>
                <a:off x="990600" y="1295400"/>
                <a:ext cx="4347453" cy="7386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41275">
                    <a:solidFill>
                      <a:srgbClr val="0000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itchFamily="18" charset="2"/>
                  <a:buChar char="¡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itchFamily="2" charset="2"/>
                  <a:buChar char="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itchFamily="2" charset="2"/>
                  <a:buChar char="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800" b="1" dirty="0">
                    <a:solidFill>
                      <a:srgbClr val="0000FF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对称：   </a:t>
                </a:r>
                <a:r>
                  <a:rPr lang="zh-CN" altLang="en-US" sz="28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均有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/>
                        <a:ea typeface="华文楷体" panose="02010600040101010101" pitchFamily="2" charset="-122"/>
                      </a:rPr>
                      <m:t>(</m:t>
                    </m:r>
                    <m:r>
                      <a:rPr lang="en-US" altLang="zh-CN" sz="2800" b="1" i="1" smtClean="0">
                        <a:latin typeface="Cambria Math"/>
                        <a:ea typeface="华文楷体" panose="02010600040101010101" pitchFamily="2" charset="-122"/>
                      </a:rPr>
                      <m:t>𝒚</m:t>
                    </m:r>
                    <m:r>
                      <a:rPr lang="en-US" altLang="zh-CN" sz="2800" b="1" i="1" smtClean="0">
                        <a:latin typeface="Cambria Math"/>
                        <a:ea typeface="华文楷体" panose="02010600040101010101" pitchFamily="2" charset="-122"/>
                      </a:rPr>
                      <m:t>,</m:t>
                    </m:r>
                    <m:r>
                      <a:rPr lang="en-US" altLang="zh-CN" sz="2800" b="1" i="1" smtClean="0">
                        <a:latin typeface="Cambria Math"/>
                        <a:ea typeface="华文楷体" panose="02010600040101010101" pitchFamily="2" charset="-122"/>
                      </a:rPr>
                      <m:t>𝒙</m:t>
                    </m:r>
                    <m:r>
                      <a:rPr lang="en-US" altLang="zh-CN" sz="2800" b="1" i="1" smtClean="0">
                        <a:latin typeface="Cambria Math"/>
                        <a:ea typeface="华文楷体" panose="02010600040101010101" pitchFamily="2" charset="-122"/>
                      </a:rPr>
                      <m:t>)∈</m:t>
                    </m:r>
                    <m:r>
                      <a:rPr lang="en-US" altLang="zh-CN" sz="2800" b="1" i="1" smtClean="0">
                        <a:latin typeface="Cambria Math"/>
                        <a:ea typeface="Cambria Math"/>
                      </a:rPr>
                      <m:t>𝑹</m:t>
                    </m:r>
                  </m:oMath>
                </a14:m>
                <a:r>
                  <a:rPr lang="zh-CN" altLang="en-US" sz="28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。</a:t>
                </a:r>
              </a:p>
            </p:txBody>
          </p:sp>
        </mc:Choice>
        <mc:Fallback>
          <p:sp>
            <p:nvSpPr>
              <p:cNvPr id="5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0600" y="1295400"/>
                <a:ext cx="4347453" cy="738664"/>
              </a:xfrm>
              <a:prstGeom prst="rect">
                <a:avLst/>
              </a:prstGeom>
              <a:blipFill rotWithShape="1">
                <a:blip r:embed="rId1"/>
                <a:stretch>
                  <a:fillRect l="-2945" b="-1322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0000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838200" y="762000"/>
                <a:ext cx="808377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集合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/>
                        <a:ea typeface="华文楷体" panose="02010600040101010101" pitchFamily="2" charset="-122"/>
                      </a:rPr>
                      <m:t>𝑿</m:t>
                    </m:r>
                  </m:oMath>
                </a14:m>
                <a:r>
                  <a:rPr lang="zh-CN" altLang="en-US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的关系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/>
                        <a:ea typeface="华文楷体" panose="02010600040101010101" pitchFamily="2" charset="-122"/>
                      </a:rPr>
                      <m:t>𝑹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8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对任意的</a:t>
                </a:r>
                <a14:m>
                  <m:oMath xmlns:m="http://schemas.openxmlformats.org/officeDocument/2006/math">
                    <m:r>
                      <a:rPr lang="en-US" altLang="zh-CN" sz="2800" b="1">
                        <a:latin typeface="Cambria Math"/>
                        <a:ea typeface="华文楷体" panose="02010600040101010101" pitchFamily="2" charset="-122"/>
                      </a:rPr>
                      <m:t>(</m:t>
                    </m:r>
                    <m:r>
                      <a:rPr lang="en-US" altLang="zh-CN" sz="2800" b="1" i="1">
                        <a:latin typeface="Cambria Math"/>
                        <a:ea typeface="华文楷体" panose="02010600040101010101" pitchFamily="2" charset="-122"/>
                      </a:rPr>
                      <m:t>𝒙</m:t>
                    </m:r>
                    <m:r>
                      <a:rPr lang="en-US" altLang="zh-CN" sz="2800" b="1" i="1">
                        <a:latin typeface="Cambria Math"/>
                        <a:ea typeface="华文楷体" panose="02010600040101010101" pitchFamily="2" charset="-122"/>
                      </a:rPr>
                      <m:t>,</m:t>
                    </m:r>
                    <m:r>
                      <a:rPr lang="en-US" altLang="zh-CN" sz="2800" b="1" i="1">
                        <a:latin typeface="Cambria Math"/>
                        <a:ea typeface="华文楷体" panose="02010600040101010101" pitchFamily="2" charset="-122"/>
                      </a:rPr>
                      <m:t>𝒚</m:t>
                    </m:r>
                    <m:r>
                      <a:rPr lang="en-US" altLang="zh-CN" sz="2800" b="1" i="1">
                        <a:latin typeface="Cambria Math"/>
                        <a:ea typeface="华文楷体" panose="02010600040101010101" pitchFamily="2" charset="-122"/>
                      </a:rPr>
                      <m:t>)∈</m:t>
                    </m:r>
                    <m:r>
                      <a:rPr lang="en-US" altLang="zh-CN" sz="2800" b="1" i="1">
                        <a:latin typeface="Cambria Math"/>
                        <a:ea typeface="Cambria Math"/>
                      </a:rPr>
                      <m:t>𝑹</m:t>
                    </m:r>
                  </m:oMath>
                </a14:m>
                <a:r>
                  <a:rPr lang="zh-CN" altLang="pt-BR" sz="28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0000FF"/>
                        </a:solidFill>
                        <a:latin typeface="Cambria Math"/>
                        <a:ea typeface="华文楷体" panose="02010600040101010101" pitchFamily="2" charset="-122"/>
                      </a:rPr>
                      <m:t>𝒙</m:t>
                    </m:r>
                    <m:r>
                      <a:rPr lang="en-US" altLang="zh-CN" sz="2800" b="1" i="1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≠</m:t>
                    </m:r>
                    <m:r>
                      <a:rPr lang="en-US" altLang="zh-CN" sz="2800" b="1" i="1">
                        <a:solidFill>
                          <a:srgbClr val="0000FF"/>
                        </a:solidFill>
                        <a:latin typeface="Cambria Math"/>
                        <a:ea typeface="华文楷体" panose="02010600040101010101" pitchFamily="2" charset="-122"/>
                      </a:rPr>
                      <m:t>𝒚</m:t>
                    </m:r>
                  </m:oMath>
                </a14:m>
                <a:endParaRPr lang="zh-CN" altLang="en-US" sz="2800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762000"/>
                <a:ext cx="8083773" cy="738664"/>
              </a:xfrm>
              <a:prstGeom prst="rect">
                <a:avLst/>
              </a:prstGeom>
              <a:blipFill rotWithShape="1">
                <a:blip r:embed="rId2"/>
                <a:stretch>
                  <a:fillRect l="-1584" b="-140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Box 4"/>
              <p:cNvSpPr txBox="1">
                <a:spLocks noChangeArrowheads="1"/>
              </p:cNvSpPr>
              <p:nvPr/>
            </p:nvSpPr>
            <p:spPr bwMode="auto">
              <a:xfrm>
                <a:off x="990600" y="1905000"/>
                <a:ext cx="4267200" cy="740845"/>
              </a:xfrm>
              <a:prstGeom prst="rect">
                <a:avLst/>
              </a:prstGeom>
              <a:noFill/>
              <a:ln w="19050" algn="ctr">
                <a:noFill/>
                <a:miter lim="800000"/>
                <a:headEnd/>
                <a:tailEnd/>
              </a:ln>
              <a:effectLst/>
              <a:extLst/>
            </p:spPr>
            <p:txBody>
              <a:bodyPr wrap="square" lIns="90000" tIns="46800" rIns="90000" bIns="4680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itchFamily="18" charset="2"/>
                  <a:buChar char="¡"/>
                  <a:tabLst>
                    <a:tab pos="628650" algn="l"/>
                  </a:tabLst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itchFamily="2" charset="2"/>
                  <a:buChar char=""/>
                  <a:tabLst>
                    <a:tab pos="628650" algn="l"/>
                  </a:tabLst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tabLst>
                    <a:tab pos="628650" algn="l"/>
                  </a:tabLst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itchFamily="2" charset="2"/>
                  <a:buChar char=""/>
                  <a:tabLst>
                    <a:tab pos="62865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tabLst>
                    <a:tab pos="62865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tabLst>
                    <a:tab pos="62865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tabLst>
                    <a:tab pos="62865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tabLst>
                    <a:tab pos="62865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tabLst>
                    <a:tab pos="62865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pt-BR" sz="2800" b="1" dirty="0">
                    <a:solidFill>
                      <a:srgbClr val="0000FF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反对称</a:t>
                </a:r>
                <a:r>
                  <a:rPr lang="zh-CN" altLang="pt-BR" sz="28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： 必有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/>
                        <a:ea typeface="华文楷体" panose="02010600040101010101" pitchFamily="2" charset="-122"/>
                      </a:rPr>
                      <m:t>(</m:t>
                    </m:r>
                    <m:r>
                      <a:rPr lang="en-US" altLang="zh-CN" sz="2800" b="1" i="1" smtClean="0">
                        <a:latin typeface="Cambria Math"/>
                        <a:ea typeface="华文楷体" panose="02010600040101010101" pitchFamily="2" charset="-122"/>
                      </a:rPr>
                      <m:t>𝒚</m:t>
                    </m:r>
                    <m:r>
                      <a:rPr lang="en-US" altLang="zh-CN" sz="2800" b="1" i="1" smtClean="0">
                        <a:latin typeface="Cambria Math"/>
                        <a:ea typeface="华文楷体" panose="02010600040101010101" pitchFamily="2" charset="-122"/>
                      </a:rPr>
                      <m:t>,</m:t>
                    </m:r>
                    <m:r>
                      <a:rPr lang="en-US" altLang="zh-CN" sz="2800" b="1" i="1" smtClean="0">
                        <a:latin typeface="Cambria Math"/>
                        <a:ea typeface="华文楷体" panose="02010600040101010101" pitchFamily="2" charset="-122"/>
                      </a:rPr>
                      <m:t>𝒙</m:t>
                    </m:r>
                    <m:r>
                      <a:rPr lang="en-US" altLang="zh-CN" sz="2800" b="1" i="1" smtClean="0">
                        <a:latin typeface="Cambria Math"/>
                        <a:ea typeface="华文楷体" panose="02010600040101010101" pitchFamily="2" charset="-122"/>
                      </a:rPr>
                      <m:t>)∉</m:t>
                    </m:r>
                    <m:r>
                      <a:rPr lang="en-US" altLang="zh-CN" sz="2800" b="1" i="1" smtClean="0">
                        <a:latin typeface="Cambria Math"/>
                        <a:ea typeface="Cambria Math"/>
                      </a:rPr>
                      <m:t>𝑹</m:t>
                    </m:r>
                  </m:oMath>
                </a14:m>
                <a:r>
                  <a:rPr lang="zh-CN" altLang="pt-BR" sz="28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 </a:t>
                </a:r>
                <a:endParaRPr lang="zh-CN" altLang="en-US" sz="2800" b="1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mc:Choice>
        <mc:Fallback>
          <p:sp>
            <p:nvSpPr>
              <p:cNvPr id="7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0600" y="1905000"/>
                <a:ext cx="4267200" cy="740845"/>
              </a:xfrm>
              <a:prstGeom prst="rect">
                <a:avLst/>
              </a:prstGeom>
              <a:blipFill rotWithShape="1">
                <a:blip r:embed="rId3"/>
                <a:stretch>
                  <a:fillRect l="-3000" b="-14050"/>
                </a:stretch>
              </a:blipFill>
              <a:ln w="19050" algn="ctr">
                <a:noFill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152400" y="2727624"/>
            <a:ext cx="8833269" cy="1387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4. 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集合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X={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a,b,c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}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上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关系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R1={(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a,b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),(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b,a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),(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a,c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),(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c,a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),(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c,c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)}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endParaRPr lang="en-US" altLang="zh-CN" sz="28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R2={(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a,a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),(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a,b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),(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a,c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),(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c,c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)}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，请问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R1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R2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是对称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反对称？</a:t>
            </a:r>
            <a:endParaRPr lang="en-US" altLang="zh-CN" sz="28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6958497" y="1664732"/>
            <a:ext cx="1757486" cy="839037"/>
          </a:xfrm>
          <a:prstGeom prst="cloudCallout">
            <a:avLst>
              <a:gd name="adj1" fmla="val -97600"/>
              <a:gd name="adj2" fmla="val 109159"/>
            </a:avLst>
          </a:prstGeom>
          <a:solidFill>
            <a:srgbClr val="FFFF00"/>
          </a:solidFill>
          <a:ln w="19050">
            <a:solidFill>
              <a:srgbClr val="FF00FF"/>
            </a:solidFill>
            <a:round/>
          </a:ln>
          <a:effectLst/>
        </p:spPr>
        <p:txBody>
          <a:bodyPr lIns="90000" tIns="46800" rIns="90000" bIns="46800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对称</a:t>
            </a:r>
            <a:endParaRPr lang="zh-CN" altLang="en-US" sz="2400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2091546" y="4999279"/>
            <a:ext cx="1757486" cy="839037"/>
          </a:xfrm>
          <a:prstGeom prst="cloudCallout">
            <a:avLst>
              <a:gd name="adj1" fmla="val -46585"/>
              <a:gd name="adj2" fmla="val -175896"/>
            </a:avLst>
          </a:prstGeom>
          <a:solidFill>
            <a:srgbClr val="00FF00"/>
          </a:solidFill>
          <a:ln w="19050">
            <a:solidFill>
              <a:srgbClr val="FF00FF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反对称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1"/>
          <p:cNvSpPr txBox="1">
            <a:spLocks noChangeArrowheads="1"/>
          </p:cNvSpPr>
          <p:nvPr/>
        </p:nvSpPr>
        <p:spPr bwMode="auto">
          <a:xfrm>
            <a:off x="609600" y="914400"/>
            <a:ext cx="8382000" cy="3326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5. 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集合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X={1,2,3}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上，有如下关系：</a:t>
            </a:r>
            <a:endParaRPr lang="en-US" altLang="zh-CN" sz="28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R1={(1,2),(2,1),(3,3)}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，是对称的还是反对称的？</a:t>
            </a:r>
            <a:endParaRPr lang="en-US" altLang="zh-CN" sz="28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R2={(1,2),(3,3)}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      是对称的还是反对称的？</a:t>
            </a:r>
            <a:endParaRPr lang="en-US" altLang="zh-CN" sz="28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R3={(1,2),(2,1),(2,3)}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，是对称的还是反对称的？</a:t>
            </a:r>
            <a:endParaRPr lang="zh-CN" altLang="en-US" sz="28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R4={(1,1),(2,2),(3,3)}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，是对称的还是反对称的？ </a:t>
            </a:r>
            <a:endParaRPr lang="zh-CN" altLang="en-US" sz="28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225685" y="962209"/>
            <a:ext cx="6984460" cy="0"/>
          </a:xfrm>
          <a:prstGeom prst="line">
            <a:avLst/>
          </a:prstGeom>
          <a:ln w="12700">
            <a:solidFill>
              <a:srgbClr val="7EC23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燕尾形 4"/>
          <p:cNvSpPr/>
          <p:nvPr/>
        </p:nvSpPr>
        <p:spPr>
          <a:xfrm>
            <a:off x="990600" y="304800"/>
            <a:ext cx="3730779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对称、反对称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判断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406630" y="2209800"/>
            <a:ext cx="1053831" cy="0"/>
          </a:xfrm>
          <a:prstGeom prst="line">
            <a:avLst/>
          </a:prstGeom>
          <a:ln w="412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6400800" y="1752600"/>
            <a:ext cx="817123" cy="397753"/>
          </a:xfrm>
          <a:prstGeom prst="line">
            <a:avLst/>
          </a:prstGeom>
          <a:ln w="412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6111809" y="2819400"/>
            <a:ext cx="1167319" cy="8647"/>
          </a:xfrm>
          <a:prstGeom prst="line">
            <a:avLst/>
          </a:prstGeom>
          <a:ln w="412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343400" y="2362200"/>
            <a:ext cx="749030" cy="415047"/>
          </a:xfrm>
          <a:prstGeom prst="line">
            <a:avLst/>
          </a:prstGeom>
          <a:ln w="412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691994" y="3048000"/>
            <a:ext cx="647516" cy="389105"/>
          </a:xfrm>
          <a:prstGeom prst="line">
            <a:avLst/>
          </a:prstGeom>
          <a:ln w="412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6406477" y="3048000"/>
            <a:ext cx="817123" cy="389105"/>
          </a:xfrm>
          <a:prstGeom prst="line">
            <a:avLst/>
          </a:prstGeom>
          <a:ln w="412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4395281" y="4114800"/>
            <a:ext cx="1167319" cy="8647"/>
          </a:xfrm>
          <a:prstGeom prst="line">
            <a:avLst/>
          </a:prstGeom>
          <a:ln w="412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6365136" y="4106153"/>
            <a:ext cx="1167319" cy="8647"/>
          </a:xfrm>
          <a:prstGeom prst="line">
            <a:avLst/>
          </a:prstGeom>
          <a:ln w="412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756" y="3962400"/>
            <a:ext cx="2016644" cy="255683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793120" y="4547245"/>
            <a:ext cx="700704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一个关系不是对称的，一定就是反对称的？</a:t>
            </a:r>
            <a:endParaRPr lang="zh-CN" altLang="en-US" sz="2800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ChangeArrowheads="1"/>
          </p:cNvSpPr>
          <p:nvPr/>
        </p:nvSpPr>
        <p:spPr bwMode="auto">
          <a:xfrm>
            <a:off x="0" y="3073984"/>
            <a:ext cx="181822" cy="5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3" name="Rectangle 15"/>
          <p:cNvSpPr>
            <a:spLocks noChangeArrowheads="1"/>
          </p:cNvSpPr>
          <p:nvPr/>
        </p:nvSpPr>
        <p:spPr bwMode="auto">
          <a:xfrm>
            <a:off x="4481090" y="3078747"/>
            <a:ext cx="181821" cy="5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4" name="Rectangle 17"/>
          <p:cNvSpPr>
            <a:spLocks noChangeArrowheads="1"/>
          </p:cNvSpPr>
          <p:nvPr/>
        </p:nvSpPr>
        <p:spPr bwMode="auto">
          <a:xfrm>
            <a:off x="0" y="3059696"/>
            <a:ext cx="181822" cy="5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7" name="燕尾形 6"/>
          <p:cNvSpPr/>
          <p:nvPr/>
        </p:nvSpPr>
        <p:spPr>
          <a:xfrm>
            <a:off x="1066800" y="302449"/>
            <a:ext cx="1373755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定理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0" y="820515"/>
            <a:ext cx="9202244" cy="1387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6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集合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X={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a,b,c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}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上的关系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R1={(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a,b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),(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b,a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),(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a,c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),(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c,a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),(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c,c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)}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endParaRPr lang="en-US" altLang="zh-CN" sz="28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R2={(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a,a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),(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a,b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),(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a,c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),(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c,c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)}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，请问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R1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R2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是对称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反对称的？</a:t>
            </a:r>
            <a:endParaRPr lang="en-US" altLang="zh-CN" sz="28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 flipV="1">
            <a:off x="5257800" y="1519449"/>
            <a:ext cx="1322843" cy="4551"/>
          </a:xfrm>
          <a:prstGeom prst="line">
            <a:avLst/>
          </a:prstGeom>
          <a:noFill/>
          <a:ln w="53975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 flipV="1">
            <a:off x="6781800" y="1514102"/>
            <a:ext cx="1189903" cy="9897"/>
          </a:xfrm>
          <a:prstGeom prst="line">
            <a:avLst/>
          </a:prstGeom>
          <a:noFill/>
          <a:ln w="53975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1" y="4509541"/>
            <a:ext cx="184731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1" y="4509541"/>
            <a:ext cx="184731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grpSp>
        <p:nvGrpSpPr>
          <p:cNvPr id="13" name="组合 12"/>
          <p:cNvGrpSpPr/>
          <p:nvPr/>
        </p:nvGrpSpPr>
        <p:grpSpPr>
          <a:xfrm>
            <a:off x="4724400" y="3733800"/>
            <a:ext cx="3105700" cy="1743882"/>
            <a:chOff x="4759629" y="2915442"/>
            <a:chExt cx="3105700" cy="130791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矩形 13"/>
                <p:cNvSpPr/>
                <p:nvPr/>
              </p:nvSpPr>
              <p:spPr>
                <a:xfrm>
                  <a:off x="5502887" y="3658392"/>
                  <a:ext cx="2362442" cy="5649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1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𝑹</m:t>
                        </m:r>
                        <m:r>
                          <a:rPr lang="en-US" altLang="zh-CN" sz="2800" b="1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∩</m:t>
                        </m:r>
                        <m:sSup>
                          <m:sSupPr>
                            <m:ctrlPr>
                              <a:rPr lang="en-US" altLang="zh-CN" sz="28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2800" b="1" i="1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𝑹</m:t>
                            </m:r>
                          </m:e>
                          <m:sup>
                            <m:r>
                              <a:rPr lang="en-US" altLang="zh-CN" sz="2800" b="1" i="1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n-US" altLang="zh-CN" sz="2800" b="1" i="1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𝟏</m:t>
                            </m:r>
                          </m:sup>
                        </m:sSup>
                        <m:r>
                          <a:rPr lang="en-US" altLang="zh-CN" sz="2800" b="1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⊆</m:t>
                        </m:r>
                        <m:sSub>
                          <m:sSubPr>
                            <m:ctrlPr>
                              <a:rPr lang="en-US" altLang="zh-CN" sz="28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800" b="1" i="1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sz="2800" b="1" i="1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𝑿</m:t>
                            </m:r>
                          </m:sub>
                        </m:sSub>
                      </m:oMath>
                    </m:oMathPara>
                  </a14:m>
                  <a:endParaRPr lang="zh-CN" altLang="en-US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2887" y="3658392"/>
                  <a:ext cx="2362442" cy="564962"/>
                </a:xfrm>
                <a:prstGeom prst="rect">
                  <a:avLst/>
                </a:prstGeom>
                <a:blipFill rotWithShape="1">
                  <a:blip r:embed="rId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sp>
          <p:nvSpPr>
            <p:cNvPr id="15" name="MH_Other_8"/>
            <p:cNvSpPr/>
            <p:nvPr>
              <p:custDataLst>
                <p:tags r:id="rId2"/>
              </p:custDataLst>
            </p:nvPr>
          </p:nvSpPr>
          <p:spPr>
            <a:xfrm>
              <a:off x="4759629" y="2915442"/>
              <a:ext cx="2285901" cy="759632"/>
            </a:xfrm>
            <a:prstGeom prst="roundRect">
              <a:avLst>
                <a:gd name="adj" fmla="val 0"/>
              </a:avLst>
            </a:prstGeom>
            <a:solidFill>
              <a:srgbClr val="009900"/>
            </a:solidFill>
            <a:ln>
              <a:noFill/>
            </a:ln>
            <a:effectLst>
              <a:innerShdw blurRad="63500" dist="50800" dir="189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r>
                <a:rPr lang="zh-CN" altLang="en-US" sz="28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反对称</a:t>
              </a:r>
              <a:r>
                <a:rPr lang="en-US" altLang="zh-CN" sz="28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-</a:t>
              </a:r>
              <a:r>
                <a:rPr lang="zh-CN" altLang="en-US" sz="28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定理</a:t>
              </a:r>
              <a:endPara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1905000" y="2133600"/>
                <a:ext cx="6602000" cy="7540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latin typeface="Cambria Math"/>
                            </a:rPr>
                            <m:t>𝑹</m:t>
                          </m:r>
                          <m:r>
                            <a:rPr lang="en-US" altLang="zh-CN" sz="2800" b="1" i="1">
                              <a:latin typeface="Cambria Math"/>
                            </a:rPr>
                            <m:t>𝟏</m:t>
                          </m:r>
                        </m:e>
                        <m:sup>
                          <m:r>
                            <a:rPr lang="en-US" altLang="zh-CN" sz="2800" b="1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CN" sz="2800" b="1" i="1" smtClean="0">
                              <a:latin typeface="Cambria Math"/>
                            </a:rPr>
                            <m:t>𝟏</m:t>
                          </m:r>
                        </m:sup>
                      </m:sSup>
                      <m:r>
                        <a:rPr lang="en-US" altLang="zh-CN" sz="2800" b="1" i="1" smtClean="0">
                          <a:latin typeface="Cambria Math"/>
                        </a:rPr>
                        <m:t>={</m:t>
                      </m:r>
                      <m:d>
                        <m:d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latin typeface="Cambria Math"/>
                            </a:rPr>
                            <m:t>𝒃</m:t>
                          </m:r>
                          <m:r>
                            <a:rPr lang="en-US" altLang="zh-CN" sz="2800" b="1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800" b="1" i="1" smtClean="0">
                              <a:latin typeface="Cambria Math"/>
                            </a:rPr>
                            <m:t>𝒂</m:t>
                          </m:r>
                        </m:e>
                      </m:d>
                      <m:r>
                        <a:rPr lang="en-US" altLang="zh-CN" sz="2800" b="1" i="1" smtClean="0">
                          <a:latin typeface="Cambria Math"/>
                        </a:rPr>
                        <m:t>,</m:t>
                      </m:r>
                      <m:d>
                        <m:d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latin typeface="Cambria Math"/>
                            </a:rPr>
                            <m:t>𝒂</m:t>
                          </m:r>
                          <m:r>
                            <a:rPr lang="en-US" altLang="zh-CN" sz="2800" b="1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800" b="1" i="1" smtClean="0">
                              <a:latin typeface="Cambria Math"/>
                            </a:rPr>
                            <m:t>𝒃</m:t>
                          </m:r>
                        </m:e>
                      </m:d>
                      <m:r>
                        <a:rPr lang="en-US" altLang="zh-CN" sz="2800" b="1" i="1" smtClean="0">
                          <a:latin typeface="Cambria Math"/>
                        </a:rPr>
                        <m:t>,</m:t>
                      </m:r>
                      <m:d>
                        <m:d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latin typeface="Cambria Math"/>
                            </a:rPr>
                            <m:t>𝒄</m:t>
                          </m:r>
                          <m:r>
                            <a:rPr lang="en-US" altLang="zh-CN" sz="2800" b="1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800" b="1" i="1" smtClean="0">
                              <a:latin typeface="Cambria Math"/>
                            </a:rPr>
                            <m:t>𝒂</m:t>
                          </m:r>
                        </m:e>
                      </m:d>
                      <m:r>
                        <a:rPr lang="en-US" altLang="zh-CN" sz="2800" b="1" i="1" smtClean="0">
                          <a:latin typeface="Cambria Math"/>
                        </a:rPr>
                        <m:t>,</m:t>
                      </m:r>
                      <m:d>
                        <m:d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latin typeface="Cambria Math"/>
                            </a:rPr>
                            <m:t>𝒂</m:t>
                          </m:r>
                          <m:r>
                            <a:rPr lang="en-US" altLang="zh-CN" sz="2800" b="1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800" b="1" i="1" smtClean="0">
                              <a:latin typeface="Cambria Math"/>
                            </a:rPr>
                            <m:t>𝒄</m:t>
                          </m:r>
                        </m:e>
                      </m:d>
                      <m:r>
                        <a:rPr lang="en-US" altLang="zh-CN" sz="2800" b="1" i="1" smtClean="0">
                          <a:latin typeface="Cambria Math"/>
                        </a:rPr>
                        <m:t>,(</m:t>
                      </m:r>
                      <m:r>
                        <a:rPr lang="en-US" altLang="zh-CN" sz="2800" b="1" i="1" smtClean="0">
                          <a:latin typeface="Cambria Math"/>
                        </a:rPr>
                        <m:t>𝒄</m:t>
                      </m:r>
                      <m:r>
                        <a:rPr lang="en-US" altLang="zh-CN" sz="2800" b="1" i="1" smtClean="0">
                          <a:latin typeface="Cambria Math"/>
                        </a:rPr>
                        <m:t>,</m:t>
                      </m:r>
                      <m:r>
                        <a:rPr lang="en-US" altLang="zh-CN" sz="2800" b="1" i="1" smtClean="0">
                          <a:latin typeface="Cambria Math"/>
                        </a:rPr>
                        <m:t>𝒄</m:t>
                      </m:r>
                      <m:r>
                        <a:rPr lang="en-US" altLang="zh-CN" sz="2800" b="1" i="1" smtClean="0">
                          <a:latin typeface="Cambria Math"/>
                        </a:rPr>
                        <m:t>)}</m:t>
                      </m:r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2133600"/>
                <a:ext cx="6602000" cy="75405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1905000" y="2819400"/>
                <a:ext cx="5628079" cy="7540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latin typeface="Cambria Math"/>
                            </a:rPr>
                            <m:t>𝑹</m:t>
                          </m:r>
                          <m:r>
                            <a:rPr lang="en-US" altLang="zh-CN" sz="2800" b="1" i="1" smtClean="0">
                              <a:latin typeface="Cambria Math"/>
                            </a:rPr>
                            <m:t>𝟐</m:t>
                          </m:r>
                        </m:e>
                        <m:sup>
                          <m:r>
                            <a:rPr lang="en-US" altLang="zh-CN" sz="2800" b="1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CN" sz="2800" b="1" i="1" smtClean="0">
                              <a:latin typeface="Cambria Math"/>
                            </a:rPr>
                            <m:t>𝟏</m:t>
                          </m:r>
                        </m:sup>
                      </m:sSup>
                      <m:r>
                        <a:rPr lang="en-US" altLang="zh-CN" sz="2800" b="1" i="1" smtClean="0">
                          <a:latin typeface="Cambria Math"/>
                        </a:rPr>
                        <m:t>={</m:t>
                      </m:r>
                      <m:d>
                        <m:d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latin typeface="Cambria Math"/>
                            </a:rPr>
                            <m:t>𝒂</m:t>
                          </m:r>
                          <m:r>
                            <a:rPr lang="en-US" altLang="zh-CN" sz="2800" b="1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800" b="1" i="1" smtClean="0">
                              <a:latin typeface="Cambria Math"/>
                            </a:rPr>
                            <m:t>𝒂</m:t>
                          </m:r>
                        </m:e>
                      </m:d>
                      <m:r>
                        <a:rPr lang="en-US" altLang="zh-CN" sz="2800" b="1" i="1" smtClean="0">
                          <a:latin typeface="Cambria Math"/>
                        </a:rPr>
                        <m:t>,</m:t>
                      </m:r>
                      <m:d>
                        <m:d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latin typeface="Cambria Math"/>
                            </a:rPr>
                            <m:t>𝒃</m:t>
                          </m:r>
                          <m:r>
                            <a:rPr lang="en-US" altLang="zh-CN" sz="2800" b="1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800" b="1" i="1" smtClean="0">
                              <a:latin typeface="Cambria Math"/>
                            </a:rPr>
                            <m:t>𝒂</m:t>
                          </m:r>
                        </m:e>
                      </m:d>
                      <m:r>
                        <a:rPr lang="en-US" altLang="zh-CN" sz="2800" b="1" i="1" smtClean="0">
                          <a:latin typeface="Cambria Math"/>
                        </a:rPr>
                        <m:t>,</m:t>
                      </m:r>
                      <m:d>
                        <m:d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latin typeface="Cambria Math"/>
                            </a:rPr>
                            <m:t>𝒄</m:t>
                          </m:r>
                          <m:r>
                            <a:rPr lang="en-US" altLang="zh-CN" sz="2800" b="1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800" b="1" i="1" smtClean="0">
                              <a:latin typeface="Cambria Math"/>
                            </a:rPr>
                            <m:t>𝒂</m:t>
                          </m:r>
                        </m:e>
                      </m:d>
                      <m:r>
                        <a:rPr lang="en-US" altLang="zh-CN" sz="2800" b="1" i="1" smtClean="0">
                          <a:latin typeface="Cambria Math"/>
                        </a:rPr>
                        <m:t>, (</m:t>
                      </m:r>
                      <m:r>
                        <a:rPr lang="en-US" altLang="zh-CN" sz="2800" b="1" i="1" smtClean="0">
                          <a:latin typeface="Cambria Math"/>
                        </a:rPr>
                        <m:t>𝒄</m:t>
                      </m:r>
                      <m:r>
                        <a:rPr lang="en-US" altLang="zh-CN" sz="2800" b="1" i="1" smtClean="0">
                          <a:latin typeface="Cambria Math"/>
                        </a:rPr>
                        <m:t>,</m:t>
                      </m:r>
                      <m:r>
                        <a:rPr lang="en-US" altLang="zh-CN" sz="2800" b="1" i="1" smtClean="0">
                          <a:latin typeface="Cambria Math"/>
                        </a:rPr>
                        <m:t>𝒄</m:t>
                      </m:r>
                      <m:r>
                        <a:rPr lang="en-US" altLang="zh-CN" sz="2800" b="1" i="1" smtClean="0">
                          <a:latin typeface="Cambria Math"/>
                        </a:rPr>
                        <m:t>)}</m:t>
                      </m:r>
                    </m:oMath>
                  </m:oMathPara>
                </a14:m>
                <a:endParaRPr lang="zh-CN" alt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2819400"/>
                <a:ext cx="5628079" cy="75405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grpSp>
        <p:nvGrpSpPr>
          <p:cNvPr id="18" name="组合 17"/>
          <p:cNvGrpSpPr/>
          <p:nvPr/>
        </p:nvGrpSpPr>
        <p:grpSpPr>
          <a:xfrm>
            <a:off x="53000" y="3692155"/>
            <a:ext cx="9108504" cy="3165845"/>
            <a:chOff x="53000" y="2769116"/>
            <a:chExt cx="9108504" cy="2374384"/>
          </a:xfrm>
        </p:grpSpPr>
        <p:grpSp>
          <p:nvGrpSpPr>
            <p:cNvPr id="19" name="组合 18"/>
            <p:cNvGrpSpPr/>
            <p:nvPr/>
          </p:nvGrpSpPr>
          <p:grpSpPr>
            <a:xfrm>
              <a:off x="53000" y="2769116"/>
              <a:ext cx="9108504" cy="2374384"/>
              <a:chOff x="53000" y="2769116"/>
              <a:chExt cx="9108504" cy="2374384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" name="矩形 20"/>
                  <p:cNvSpPr/>
                  <p:nvPr/>
                </p:nvSpPr>
                <p:spPr>
                  <a:xfrm>
                    <a:off x="1976858" y="3543300"/>
                    <a:ext cx="1604542" cy="56496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28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𝑹</m:t>
                              </m:r>
                            </m:e>
                            <m:sup>
                              <m:r>
                                <a:rPr lang="en-US" altLang="zh-CN" sz="2800" b="1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altLang="zh-CN" sz="2800" b="1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zh-CN" sz="2800" b="1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=</m:t>
                          </m:r>
                          <m:r>
                            <a:rPr lang="en-US" altLang="zh-CN" sz="2800" b="1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𝑹</m:t>
                          </m:r>
                        </m:oMath>
                      </m:oMathPara>
                    </a14:m>
                    <a:endParaRPr lang="zh-CN" altLang="en-US" sz="28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>
              <p:sp>
                <p:nvSpPr>
                  <p:cNvPr id="21" name="矩形 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76858" y="3543300"/>
                    <a:ext cx="1604542" cy="564962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p:grpSp>
            <p:nvGrpSpPr>
              <p:cNvPr id="22" name="组合 21"/>
              <p:cNvGrpSpPr/>
              <p:nvPr/>
            </p:nvGrpSpPr>
            <p:grpSpPr>
              <a:xfrm>
                <a:off x="53000" y="2769116"/>
                <a:ext cx="9108504" cy="2374384"/>
                <a:chOff x="29233" y="2919429"/>
                <a:chExt cx="9108504" cy="2030892"/>
              </a:xfrm>
            </p:grpSpPr>
            <p:cxnSp>
              <p:nvCxnSpPr>
                <p:cNvPr id="24" name="直接连接符 23"/>
                <p:cNvCxnSpPr/>
                <p:nvPr/>
              </p:nvCxnSpPr>
              <p:spPr>
                <a:xfrm>
                  <a:off x="4610243" y="2991437"/>
                  <a:ext cx="1029" cy="1958884"/>
                </a:xfrm>
                <a:prstGeom prst="line">
                  <a:avLst/>
                </a:prstGeom>
                <a:ln w="12700">
                  <a:solidFill>
                    <a:srgbClr val="0099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>
                  <a:off x="29233" y="2919429"/>
                  <a:ext cx="9108504" cy="72008"/>
                </a:xfrm>
                <a:prstGeom prst="line">
                  <a:avLst/>
                </a:prstGeom>
                <a:ln w="12700">
                  <a:solidFill>
                    <a:srgbClr val="0099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MH_Other_8"/>
              <p:cNvSpPr/>
              <p:nvPr>
                <p:custDataLst>
                  <p:tags r:id="rId6"/>
                </p:custDataLst>
              </p:nvPr>
            </p:nvSpPr>
            <p:spPr>
              <a:xfrm>
                <a:off x="149735" y="2800350"/>
                <a:ext cx="2370042" cy="759632"/>
              </a:xfrm>
              <a:prstGeom prst="roundRect">
                <a:avLst>
                  <a:gd name="adj" fmla="val 0"/>
                </a:avLst>
              </a:prstGeom>
              <a:solidFill>
                <a:srgbClr val="009900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/>
              <a:lstStyle/>
              <a:p>
                <a:r>
                  <a:rPr lang="zh-CN" altLang="en-US" sz="28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对称</a:t>
                </a:r>
                <a:r>
                  <a:rPr lang="en-US" altLang="zh-CN" sz="28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-</a:t>
                </a:r>
                <a:r>
                  <a:rPr lang="zh-CN" altLang="en-US" sz="28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定理</a:t>
                </a:r>
                <a:endParaRPr lang="zh-CN" altLang="en-US" sz="2800" b="1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矩形 19"/>
                <p:cNvSpPr/>
                <p:nvPr/>
              </p:nvSpPr>
              <p:spPr>
                <a:xfrm>
                  <a:off x="2519777" y="2800350"/>
                  <a:ext cx="2151551" cy="4847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2400" b="1" dirty="0">
                      <a:latin typeface="Times New Roman" panose="02020603050405020304" pitchFamily="18" charset="0"/>
                      <a:ea typeface="华文楷体" panose="02010600040101010101" pitchFamily="2" charset="-122"/>
                      <a:cs typeface="Times New Roman" panose="02020603050405020304" pitchFamily="18" charset="0"/>
                    </a:rPr>
                    <a:t>集合</a:t>
                  </a:r>
                  <a14:m>
                    <m:oMath xmlns:m="http://schemas.openxmlformats.org/officeDocument/2006/math">
                      <m:r>
                        <a:rPr lang="en-US" altLang="zh-CN" sz="2400" b="1" i="1">
                          <a:latin typeface="Cambria Math"/>
                          <a:ea typeface="华文楷体" panose="02010600040101010101" pitchFamily="2" charset="-122"/>
                        </a:rPr>
                        <m:t>𝑿</m:t>
                      </m:r>
                    </m:oMath>
                  </a14:m>
                  <a:r>
                    <a:rPr lang="zh-CN" altLang="en-US" sz="2400" b="1" dirty="0">
                      <a:latin typeface="Times New Roman" panose="02020603050405020304" pitchFamily="18" charset="0"/>
                      <a:ea typeface="华文楷体" panose="02010600040101010101" pitchFamily="2" charset="-122"/>
                      <a:cs typeface="Times New Roman" panose="02020603050405020304" pitchFamily="18" charset="0"/>
                    </a:rPr>
                    <a:t>的关系</a:t>
                  </a:r>
                  <a14:m>
                    <m:oMath xmlns:m="http://schemas.openxmlformats.org/officeDocument/2006/math">
                      <m:r>
                        <a:rPr lang="en-US" altLang="zh-CN" sz="2400" b="1" i="1">
                          <a:latin typeface="Cambria Math"/>
                          <a:ea typeface="华文楷体" panose="02010600040101010101" pitchFamily="2" charset="-122"/>
                        </a:rPr>
                        <m:t>𝑹</m:t>
                      </m:r>
                    </m:oMath>
                  </a14:m>
                  <a:endParaRPr lang="zh-CN" altLang="en-US" sz="2400" dirty="0"/>
                </a:p>
              </p:txBody>
            </p:sp>
          </mc:Choice>
          <mc:Fallback>
            <p:sp>
              <p:nvSpPr>
                <p:cNvPr id="20" name="矩形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9777" y="2800350"/>
                  <a:ext cx="2151551" cy="484748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l="-4249" r="-850" b="-1226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 1"/>
          <p:cNvSpPr/>
          <p:nvPr/>
        </p:nvSpPr>
        <p:spPr>
          <a:xfrm>
            <a:off x="971600" y="164638"/>
            <a:ext cx="3240038" cy="67207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笛卡尔乘积</a:t>
            </a:r>
            <a:endParaRPr lang="zh-CN" altLang="en-US" sz="2800" dirty="0">
              <a:solidFill>
                <a:schemeClr val="bg1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Rectangle 4"/>
          <p:cNvSpPr txBox="1">
            <a:spLocks noChangeArrowheads="1"/>
          </p:cNvSpPr>
          <p:nvPr/>
        </p:nvSpPr>
        <p:spPr>
          <a:xfrm>
            <a:off x="152400" y="914400"/>
            <a:ext cx="8915400" cy="1371600"/>
          </a:xfrm>
          <a:prstGeom prst="rect">
            <a:avLst/>
          </a:prstGeom>
          <a:noFill/>
        </p:spPr>
        <p:txBody>
          <a:bodyPr/>
          <a:lstStyle>
            <a:lvl1pPr marL="383540" indent="-383540" algn="l" defTabSz="102298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1215" indent="-320040" algn="l" defTabSz="102298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8890" indent="-255905" algn="l" defTabSz="102298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90700" indent="-255905" algn="l" defTabSz="102298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2510" indent="-255905" algn="l" defTabSz="102298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13685" indent="-255905" algn="l" defTabSz="102298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25495" indent="-255905" algn="l" defTabSz="102298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37305" indent="-255905" algn="l" defTabSz="102298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49115" indent="-255905" algn="l" defTabSz="102298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笛卡儿乘积：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设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是两个集合，所有有序对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做成的集合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其中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A,y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，称为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的笛卡儿积。</a:t>
            </a:r>
            <a:endParaRPr lang="zh-CN" altLang="en-US" sz="2800" b="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228600" y="4114800"/>
            <a:ext cx="57816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例</a:t>
            </a:r>
            <a:r>
              <a:rPr kumimoji="1" lang="en-US" altLang="zh-CN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kumimoji="1" lang="en-US" altLang="zh-CN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A={a,b,c}, B={1,2},</a:t>
            </a:r>
            <a:endParaRPr kumimoji="1" lang="en-US" altLang="zh-CN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1134330" y="4800600"/>
            <a:ext cx="595227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B={(a,1),(a,2),(b,1),(b,2),(c,1),(c,2)}</a:t>
            </a:r>
            <a:endParaRPr kumimoji="1"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Text Box 14"/>
          <p:cNvSpPr txBox="1">
            <a:spLocks noChangeArrowheads="1"/>
          </p:cNvSpPr>
          <p:nvPr/>
        </p:nvSpPr>
        <p:spPr bwMode="auto">
          <a:xfrm>
            <a:off x="1066800" y="3124200"/>
            <a:ext cx="4604483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B={(</a:t>
            </a:r>
            <a:r>
              <a:rPr lang="en-US" altLang="zh-CN" sz="28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</a:t>
            </a:r>
            <a:r>
              <a:rPr lang="en-US" altLang="zh-CN" sz="28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28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且</a:t>
            </a:r>
            <a:r>
              <a:rPr lang="en-US" altLang="zh-CN" sz="28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8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28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}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Line 16"/>
          <p:cNvSpPr>
            <a:spLocks noChangeShapeType="1"/>
          </p:cNvSpPr>
          <p:nvPr/>
        </p:nvSpPr>
        <p:spPr bwMode="auto">
          <a:xfrm>
            <a:off x="5791200" y="1600200"/>
            <a:ext cx="2667000" cy="0"/>
          </a:xfrm>
          <a:prstGeom prst="line">
            <a:avLst/>
          </a:prstGeom>
          <a:noFill/>
          <a:ln w="101600">
            <a:solidFill>
              <a:srgbClr val="8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AutoShape 17"/>
          <p:cNvSpPr>
            <a:spLocks noChangeArrowheads="1"/>
          </p:cNvSpPr>
          <p:nvPr/>
        </p:nvSpPr>
        <p:spPr bwMode="auto">
          <a:xfrm>
            <a:off x="3628231" y="2667000"/>
            <a:ext cx="1752600" cy="685800"/>
          </a:xfrm>
          <a:prstGeom prst="wedgeRoundRectCallout">
            <a:avLst>
              <a:gd name="adj1" fmla="val 20926"/>
              <a:gd name="adj2" fmla="val -137037"/>
              <a:gd name="adj3" fmla="val 16667"/>
            </a:avLst>
          </a:prstGeom>
          <a:solidFill>
            <a:srgbClr val="CC99FF"/>
          </a:solidFill>
          <a:ln w="34925" algn="ctr">
            <a:solidFill>
              <a:srgbClr val="008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第一集合</a:t>
            </a:r>
            <a:endParaRPr lang="zh-CN" altLang="en-US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AutoShape 18"/>
          <p:cNvSpPr>
            <a:spLocks noChangeArrowheads="1"/>
          </p:cNvSpPr>
          <p:nvPr/>
        </p:nvSpPr>
        <p:spPr bwMode="auto">
          <a:xfrm>
            <a:off x="6248400" y="2514600"/>
            <a:ext cx="2084388" cy="914400"/>
          </a:xfrm>
          <a:prstGeom prst="wedgeRoundRectCallout">
            <a:avLst>
              <a:gd name="adj1" fmla="val -73891"/>
              <a:gd name="adj2" fmla="val -89413"/>
              <a:gd name="adj3" fmla="val 16667"/>
            </a:avLst>
          </a:prstGeom>
          <a:solidFill>
            <a:srgbClr val="CCFFFF"/>
          </a:solidFill>
          <a:ln w="57150" algn="ctr">
            <a:solidFill>
              <a:srgbClr val="8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第二集合</a:t>
            </a:r>
            <a:endParaRPr lang="zh-CN" altLang="en-US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2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3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/>
      <p:bldP spid="12" grpId="0" animBg="1"/>
      <p:bldP spid="13" grpId="0" animBg="1"/>
      <p:bldP spid="1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8"/>
          <p:cNvSpPr txBox="1">
            <a:spLocks noChangeArrowheads="1"/>
          </p:cNvSpPr>
          <p:nvPr/>
        </p:nvSpPr>
        <p:spPr bwMode="auto">
          <a:xfrm>
            <a:off x="228600" y="914400"/>
            <a:ext cx="8833315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0325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6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集合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X={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a,b,c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}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上的关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R1={(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a,b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),(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b,a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),(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a,c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),(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c,a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),(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c,c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)}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endParaRPr lang="en-US" altLang="zh-CN" sz="28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R2={(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a,a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),(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a,b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),(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a,c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),(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c,c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)},</a:t>
            </a:r>
            <a:r>
              <a:rPr kumimoji="1"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请根据</a:t>
            </a:r>
            <a:r>
              <a:rPr kumimoji="1"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关系图判断</a:t>
            </a: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对称性</a:t>
            </a:r>
            <a:r>
              <a:rPr kumimoji="1"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？</a:t>
            </a:r>
            <a:endParaRPr lang="zh-CN" altLang="en-US" sz="28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燕尾形 2"/>
          <p:cNvSpPr/>
          <p:nvPr/>
        </p:nvSpPr>
        <p:spPr>
          <a:xfrm>
            <a:off x="1146021" y="318659"/>
            <a:ext cx="3044979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关系图判别方法</a:t>
            </a:r>
            <a:endParaRPr lang="zh-CN" altLang="en-US" sz="2400" dirty="0">
              <a:solidFill>
                <a:srgbClr val="FFFF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225685" y="923585"/>
            <a:ext cx="6984460" cy="0"/>
          </a:xfrm>
          <a:prstGeom prst="line">
            <a:avLst/>
          </a:prstGeom>
          <a:ln w="12700">
            <a:solidFill>
              <a:srgbClr val="7EC23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4327458" y="2514600"/>
            <a:ext cx="1029" cy="4000295"/>
          </a:xfrm>
          <a:prstGeom prst="line">
            <a:avLst/>
          </a:prstGeom>
          <a:ln w="12700">
            <a:solidFill>
              <a:srgbClr val="009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-18108" y="2438400"/>
            <a:ext cx="9162108" cy="36049"/>
          </a:xfrm>
          <a:prstGeom prst="line">
            <a:avLst/>
          </a:prstGeom>
          <a:ln w="12700">
            <a:solidFill>
              <a:srgbClr val="0099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H_Other_8"/>
          <p:cNvSpPr/>
          <p:nvPr>
            <p:custDataLst>
              <p:tags r:id="rId1"/>
            </p:custDataLst>
          </p:nvPr>
        </p:nvSpPr>
        <p:spPr>
          <a:xfrm>
            <a:off x="19456" y="4249092"/>
            <a:ext cx="1765855" cy="602345"/>
          </a:xfrm>
          <a:prstGeom prst="roundRect">
            <a:avLst>
              <a:gd name="adj" fmla="val 0"/>
            </a:avLst>
          </a:prstGeom>
          <a:solidFill>
            <a:srgbClr val="009900"/>
          </a:solidFill>
          <a:ln>
            <a:noFill/>
          </a:ln>
          <a:effectLst>
            <a:innerShdw blurRad="63500" dist="50800" dir="189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对称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关系图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" name="MH_Other_8"/>
          <p:cNvSpPr/>
          <p:nvPr>
            <p:custDataLst>
              <p:tags r:id="rId2"/>
            </p:custDataLst>
          </p:nvPr>
        </p:nvSpPr>
        <p:spPr>
          <a:xfrm>
            <a:off x="4425902" y="4240344"/>
            <a:ext cx="2285901" cy="602345"/>
          </a:xfrm>
          <a:prstGeom prst="roundRect">
            <a:avLst>
              <a:gd name="adj" fmla="val 0"/>
            </a:avLst>
          </a:prstGeom>
          <a:solidFill>
            <a:srgbClr val="009900"/>
          </a:solidFill>
          <a:ln>
            <a:noFill/>
          </a:ln>
          <a:effectLst>
            <a:innerShdw blurRad="63500" dist="50800" dir="189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反对称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关系图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63527" y="4823936"/>
            <a:ext cx="307027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弧是成对出现的。</a:t>
            </a:r>
            <a:endParaRPr lang="zh-CN" altLang="en-US" sz="2800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889744" y="4803306"/>
            <a:ext cx="367258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弧均不是成对出现的。</a:t>
            </a:r>
            <a:endParaRPr lang="zh-CN" altLang="en-US" sz="2800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914400" y="2438400"/>
            <a:ext cx="2428001" cy="1644048"/>
            <a:chOff x="1485239" y="2107080"/>
            <a:chExt cx="2428001" cy="1644048"/>
          </a:xfrm>
        </p:grpSpPr>
        <p:sp>
          <p:nvSpPr>
            <p:cNvPr id="40" name="Text Box 8"/>
            <p:cNvSpPr txBox="1">
              <a:spLocks noChangeArrowheads="1"/>
            </p:cNvSpPr>
            <p:nvPr/>
          </p:nvSpPr>
          <p:spPr bwMode="auto">
            <a:xfrm>
              <a:off x="2233325" y="2120694"/>
              <a:ext cx="297174" cy="3715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Text Box 10"/>
            <p:cNvSpPr txBox="1">
              <a:spLocks noChangeArrowheads="1"/>
            </p:cNvSpPr>
            <p:nvPr/>
          </p:nvSpPr>
          <p:spPr bwMode="auto">
            <a:xfrm>
              <a:off x="3569057" y="2179447"/>
              <a:ext cx="309998" cy="3715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Oval 13"/>
            <p:cNvSpPr>
              <a:spLocks noChangeArrowheads="1"/>
            </p:cNvSpPr>
            <p:nvPr/>
          </p:nvSpPr>
          <p:spPr bwMode="auto">
            <a:xfrm>
              <a:off x="3528424" y="3027265"/>
              <a:ext cx="384816" cy="415463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Text Box 14"/>
            <p:cNvSpPr txBox="1">
              <a:spLocks noChangeArrowheads="1"/>
            </p:cNvSpPr>
            <p:nvPr/>
          </p:nvSpPr>
          <p:spPr bwMode="auto">
            <a:xfrm>
              <a:off x="3587711" y="3032305"/>
              <a:ext cx="284350" cy="3715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Oval 43"/>
            <p:cNvSpPr>
              <a:spLocks noChangeArrowheads="1"/>
            </p:cNvSpPr>
            <p:nvPr/>
          </p:nvSpPr>
          <p:spPr bwMode="auto">
            <a:xfrm>
              <a:off x="3514652" y="2226404"/>
              <a:ext cx="357409" cy="382525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Oval 44"/>
            <p:cNvSpPr>
              <a:spLocks noChangeArrowheads="1"/>
            </p:cNvSpPr>
            <p:nvPr/>
          </p:nvSpPr>
          <p:spPr bwMode="auto">
            <a:xfrm>
              <a:off x="2212145" y="2112453"/>
              <a:ext cx="350633" cy="400639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Line 57"/>
            <p:cNvSpPr>
              <a:spLocks noChangeShapeType="1"/>
            </p:cNvSpPr>
            <p:nvPr/>
          </p:nvSpPr>
          <p:spPr bwMode="auto">
            <a:xfrm>
              <a:off x="3689148" y="3751128"/>
              <a:ext cx="6008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 sz="1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Line 58"/>
            <p:cNvSpPr>
              <a:spLocks noChangeShapeType="1"/>
            </p:cNvSpPr>
            <p:nvPr/>
          </p:nvSpPr>
          <p:spPr bwMode="auto">
            <a:xfrm>
              <a:off x="2543323" y="2226403"/>
              <a:ext cx="1025734" cy="11115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 anchor="ctr">
              <a:spAutoFit/>
            </a:bodyPr>
            <a:lstStyle/>
            <a:p>
              <a:endParaRPr lang="zh-CN" altLang="en-US" sz="1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Line 59"/>
            <p:cNvSpPr>
              <a:spLocks noChangeShapeType="1"/>
            </p:cNvSpPr>
            <p:nvPr/>
          </p:nvSpPr>
          <p:spPr bwMode="auto">
            <a:xfrm>
              <a:off x="2530499" y="2475670"/>
              <a:ext cx="1006687" cy="630785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 anchor="ctr">
              <a:spAutoFit/>
            </a:bodyPr>
            <a:lstStyle/>
            <a:p>
              <a:endParaRPr lang="zh-CN" altLang="en-US" sz="1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Line 60"/>
            <p:cNvSpPr>
              <a:spLocks noChangeShapeType="1"/>
            </p:cNvSpPr>
            <p:nvPr/>
          </p:nvSpPr>
          <p:spPr bwMode="auto">
            <a:xfrm flipH="1" flipV="1">
              <a:off x="2388324" y="2513092"/>
              <a:ext cx="1140100" cy="704968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 anchor="ctr">
              <a:spAutoFit/>
            </a:bodyPr>
            <a:lstStyle/>
            <a:p>
              <a:endParaRPr lang="zh-CN" altLang="en-US" sz="1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Text Box 61"/>
            <p:cNvSpPr txBox="1">
              <a:spLocks noChangeArrowheads="1"/>
            </p:cNvSpPr>
            <p:nvPr/>
          </p:nvSpPr>
          <p:spPr bwMode="auto">
            <a:xfrm>
              <a:off x="1485239" y="2107080"/>
              <a:ext cx="600142" cy="5254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R1</a:t>
              </a:r>
              <a:endPara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Oval 51"/>
            <p:cNvSpPr>
              <a:spLocks noChangeArrowheads="1"/>
            </p:cNvSpPr>
            <p:nvPr/>
          </p:nvSpPr>
          <p:spPr bwMode="auto">
            <a:xfrm>
              <a:off x="3537186" y="3435392"/>
              <a:ext cx="285722" cy="311832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</a:ln>
            <a:effectLst/>
          </p:spPr>
          <p:txBody>
            <a:bodyPr wrap="square" lIns="90000" tIns="46800" rIns="90000" bIns="4680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Line 60"/>
            <p:cNvSpPr>
              <a:spLocks noChangeShapeType="1"/>
            </p:cNvSpPr>
            <p:nvPr/>
          </p:nvSpPr>
          <p:spPr bwMode="auto">
            <a:xfrm flipH="1" flipV="1">
              <a:off x="2562778" y="2369780"/>
              <a:ext cx="951874" cy="26747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 anchor="ctr">
              <a:spAutoFit/>
            </a:bodyPr>
            <a:lstStyle/>
            <a:p>
              <a:endPara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5257800" y="2438400"/>
            <a:ext cx="2497961" cy="1676400"/>
            <a:chOff x="6400006" y="1973982"/>
            <a:chExt cx="2497961" cy="1676400"/>
          </a:xfrm>
        </p:grpSpPr>
        <p:sp>
          <p:nvSpPr>
            <p:cNvPr id="54" name="Text Box 62"/>
            <p:cNvSpPr txBox="1">
              <a:spLocks noChangeArrowheads="1"/>
            </p:cNvSpPr>
            <p:nvPr/>
          </p:nvSpPr>
          <p:spPr bwMode="auto">
            <a:xfrm>
              <a:off x="6400006" y="2050071"/>
              <a:ext cx="620981" cy="5254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</a:t>
              </a:r>
              <a:endPara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Oval 64"/>
            <p:cNvSpPr>
              <a:spLocks noChangeArrowheads="1"/>
            </p:cNvSpPr>
            <p:nvPr/>
          </p:nvSpPr>
          <p:spPr bwMode="auto">
            <a:xfrm>
              <a:off x="8570383" y="3220269"/>
              <a:ext cx="327584" cy="333708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Oval 65"/>
            <p:cNvSpPr>
              <a:spLocks noChangeArrowheads="1"/>
            </p:cNvSpPr>
            <p:nvPr/>
          </p:nvSpPr>
          <p:spPr bwMode="auto">
            <a:xfrm>
              <a:off x="8520122" y="2149759"/>
              <a:ext cx="329789" cy="301094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Oval 66"/>
            <p:cNvSpPr>
              <a:spLocks noChangeArrowheads="1"/>
            </p:cNvSpPr>
            <p:nvPr/>
          </p:nvSpPr>
          <p:spPr bwMode="auto">
            <a:xfrm>
              <a:off x="7191038" y="2097878"/>
              <a:ext cx="370438" cy="379049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Text Box 67"/>
            <p:cNvSpPr txBox="1">
              <a:spLocks noChangeArrowheads="1"/>
            </p:cNvSpPr>
            <p:nvPr/>
          </p:nvSpPr>
          <p:spPr bwMode="auto">
            <a:xfrm>
              <a:off x="7231877" y="1973982"/>
              <a:ext cx="297174" cy="3715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Text Box 68"/>
            <p:cNvSpPr txBox="1">
              <a:spLocks noChangeArrowheads="1"/>
            </p:cNvSpPr>
            <p:nvPr/>
          </p:nvSpPr>
          <p:spPr bwMode="auto">
            <a:xfrm>
              <a:off x="8525661" y="2062154"/>
              <a:ext cx="309998" cy="3715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Text Box 70"/>
            <p:cNvSpPr txBox="1">
              <a:spLocks noChangeArrowheads="1"/>
            </p:cNvSpPr>
            <p:nvPr/>
          </p:nvSpPr>
          <p:spPr bwMode="auto">
            <a:xfrm>
              <a:off x="8609806" y="3126469"/>
              <a:ext cx="284350" cy="3715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Line 72"/>
            <p:cNvSpPr>
              <a:spLocks noChangeShapeType="1"/>
            </p:cNvSpPr>
            <p:nvPr/>
          </p:nvSpPr>
          <p:spPr bwMode="auto">
            <a:xfrm>
              <a:off x="7503111" y="2453438"/>
              <a:ext cx="1101316" cy="791772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 anchor="ctr">
              <a:spAutoFit/>
            </a:bodyPr>
            <a:lstStyle/>
            <a:p>
              <a:endParaRPr lang="zh-CN" altLang="en-US" sz="1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Line 73"/>
            <p:cNvSpPr>
              <a:spLocks noChangeShapeType="1"/>
            </p:cNvSpPr>
            <p:nvPr/>
          </p:nvSpPr>
          <p:spPr bwMode="auto">
            <a:xfrm>
              <a:off x="7561477" y="2293843"/>
              <a:ext cx="958646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 anchor="ctr">
              <a:spAutoFit/>
            </a:bodyPr>
            <a:lstStyle/>
            <a:p>
              <a:endParaRPr lang="zh-CN" altLang="en-US" sz="1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Line 57"/>
            <p:cNvSpPr>
              <a:spLocks noChangeShapeType="1"/>
            </p:cNvSpPr>
            <p:nvPr/>
          </p:nvSpPr>
          <p:spPr bwMode="auto">
            <a:xfrm>
              <a:off x="8445582" y="3650382"/>
              <a:ext cx="6008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 sz="1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Oval 51"/>
            <p:cNvSpPr>
              <a:spLocks noChangeArrowheads="1"/>
            </p:cNvSpPr>
            <p:nvPr/>
          </p:nvSpPr>
          <p:spPr bwMode="auto">
            <a:xfrm>
              <a:off x="8293620" y="3334646"/>
              <a:ext cx="285722" cy="311832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</a:ln>
            <a:effectLst/>
          </p:spPr>
          <p:txBody>
            <a:bodyPr wrap="square" lIns="90000" tIns="46800" rIns="90000" bIns="4680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3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0" y="2905402"/>
            <a:ext cx="181822" cy="5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3" name="Rectangle 9"/>
          <p:cNvSpPr>
            <a:spLocks noChangeArrowheads="1"/>
          </p:cNvSpPr>
          <p:nvPr/>
        </p:nvSpPr>
        <p:spPr bwMode="auto">
          <a:xfrm>
            <a:off x="0" y="2905402"/>
            <a:ext cx="181822" cy="5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4" name="燕尾形 3"/>
          <p:cNvSpPr/>
          <p:nvPr/>
        </p:nvSpPr>
        <p:spPr>
          <a:xfrm>
            <a:off x="1139537" y="335952"/>
            <a:ext cx="3187921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关系矩阵判别方法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225685" y="923585"/>
            <a:ext cx="6984460" cy="0"/>
          </a:xfrm>
          <a:prstGeom prst="line">
            <a:avLst/>
          </a:prstGeom>
          <a:ln w="12700">
            <a:solidFill>
              <a:srgbClr val="7EC23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>
            <a:off x="4328487" y="2626849"/>
            <a:ext cx="59365" cy="4307351"/>
          </a:xfrm>
          <a:prstGeom prst="line">
            <a:avLst/>
          </a:prstGeom>
          <a:ln w="12700">
            <a:solidFill>
              <a:srgbClr val="009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-18108" y="2590800"/>
            <a:ext cx="9162108" cy="36049"/>
          </a:xfrm>
          <a:prstGeom prst="line">
            <a:avLst/>
          </a:prstGeom>
          <a:ln w="12700">
            <a:solidFill>
              <a:srgbClr val="0099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H_Other_8"/>
          <p:cNvSpPr/>
          <p:nvPr>
            <p:custDataLst>
              <p:tags r:id="rId1"/>
            </p:custDataLst>
          </p:nvPr>
        </p:nvSpPr>
        <p:spPr>
          <a:xfrm>
            <a:off x="136427" y="4244015"/>
            <a:ext cx="2146332" cy="602345"/>
          </a:xfrm>
          <a:prstGeom prst="roundRect">
            <a:avLst>
              <a:gd name="adj" fmla="val 0"/>
            </a:avLst>
          </a:prstGeom>
          <a:solidFill>
            <a:srgbClr val="009900"/>
          </a:solidFill>
          <a:ln>
            <a:noFill/>
          </a:ln>
          <a:effectLst>
            <a:innerShdw blurRad="63500" dist="50800" dir="189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对称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关系矩阵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MH_Other_8"/>
          <p:cNvSpPr/>
          <p:nvPr>
            <p:custDataLst>
              <p:tags r:id="rId2"/>
            </p:custDataLst>
          </p:nvPr>
        </p:nvSpPr>
        <p:spPr>
          <a:xfrm>
            <a:off x="4387852" y="4233723"/>
            <a:ext cx="2285901" cy="602345"/>
          </a:xfrm>
          <a:prstGeom prst="roundRect">
            <a:avLst>
              <a:gd name="adj" fmla="val 0"/>
            </a:avLst>
          </a:prstGeom>
          <a:solidFill>
            <a:srgbClr val="009900"/>
          </a:solidFill>
          <a:ln>
            <a:noFill/>
          </a:ln>
          <a:effectLst>
            <a:innerShdw blurRad="63500" dist="50800" dir="189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反对称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关系矩阵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48114" y="4953000"/>
            <a:ext cx="207608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对称矩阵</a:t>
            </a:r>
            <a:endParaRPr lang="zh-CN" altLang="en-US" sz="2800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341462" y="4876800"/>
            <a:ext cx="471475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关于主对角线对称的元素不同为</a:t>
            </a:r>
            <a:r>
              <a:rPr lang="en-US" altLang="zh-CN" sz="24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 </a:t>
            </a:r>
            <a:endParaRPr lang="en-US" altLang="zh-CN" sz="2400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sz="2400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838200" y="2209800"/>
                <a:ext cx="3054619" cy="1801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𝑅</m:t>
                          </m:r>
                          <m:r>
                            <a:rPr lang="en-US" altLang="zh-CN" sz="28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altLang="zh-CN" sz="2800" b="0" i="1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209800"/>
                <a:ext cx="3054619" cy="180145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4953000" y="2286000"/>
                <a:ext cx="2976071" cy="1801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𝑅</m:t>
                          </m:r>
                          <m:r>
                            <a:rPr lang="en-US" altLang="zh-CN" sz="28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2286000"/>
                <a:ext cx="2976071" cy="180145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228600" y="966152"/>
            <a:ext cx="8827614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0325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6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集合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X={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a,b,c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}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上的关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R1={(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a,b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),(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b,a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),(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a,c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),(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c,a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),(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c,c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)}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endParaRPr lang="en-US" altLang="zh-CN" sz="28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R2={(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a,a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),(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a,b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),(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a,c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),(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c,c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)}</a:t>
            </a: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kumimoji="1"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从</a:t>
            </a:r>
            <a:r>
              <a:rPr kumimoji="1"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关系矩阵如何判断对称性？</a:t>
            </a:r>
            <a:endParaRPr lang="zh-CN" altLang="en-US" sz="28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086157" y="2764655"/>
            <a:ext cx="5686244" cy="1377720"/>
            <a:chOff x="2907615" y="2076011"/>
            <a:chExt cx="5565173" cy="1033290"/>
          </a:xfrm>
        </p:grpSpPr>
        <p:sp>
          <p:nvSpPr>
            <p:cNvPr id="17" name="Line 33"/>
            <p:cNvSpPr>
              <a:spLocks noChangeShapeType="1"/>
            </p:cNvSpPr>
            <p:nvPr/>
          </p:nvSpPr>
          <p:spPr bwMode="auto">
            <a:xfrm>
              <a:off x="2907615" y="2076011"/>
              <a:ext cx="1447800" cy="992101"/>
            </a:xfrm>
            <a:prstGeom prst="line">
              <a:avLst/>
            </a:prstGeom>
            <a:noFill/>
            <a:ln w="88900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" name="Line 33"/>
            <p:cNvSpPr>
              <a:spLocks noChangeShapeType="1"/>
            </p:cNvSpPr>
            <p:nvPr/>
          </p:nvSpPr>
          <p:spPr bwMode="auto">
            <a:xfrm>
              <a:off x="6981237" y="2231370"/>
              <a:ext cx="1491551" cy="877931"/>
            </a:xfrm>
            <a:prstGeom prst="line">
              <a:avLst/>
            </a:prstGeom>
            <a:noFill/>
            <a:ln w="88900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3" grpId="0"/>
      <p:bldP spid="1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571500" y="988645"/>
            <a:ext cx="81534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设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A={1,2,3},A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上的二元关系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如图所示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,R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具有那些性质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?</a:t>
            </a:r>
            <a:endParaRPr lang="en-US" altLang="zh-CN" sz="2400" b="1" dirty="0">
              <a:solidFill>
                <a:srgbClr val="00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Oval 6"/>
          <p:cNvSpPr>
            <a:spLocks noChangeArrowheads="1"/>
          </p:cNvSpPr>
          <p:nvPr/>
        </p:nvSpPr>
        <p:spPr bwMode="auto">
          <a:xfrm>
            <a:off x="3810000" y="2556705"/>
            <a:ext cx="152400" cy="203200"/>
          </a:xfrm>
          <a:prstGeom prst="ellipse">
            <a:avLst/>
          </a:prstGeom>
          <a:solidFill>
            <a:schemeClr val="accent1"/>
          </a:solidFill>
          <a:ln w="22225">
            <a:solidFill>
              <a:srgbClr val="8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zh-CN"/>
          </a:p>
        </p:txBody>
      </p:sp>
      <p:sp>
        <p:nvSpPr>
          <p:cNvPr id="5" name="Oval 7"/>
          <p:cNvSpPr>
            <a:spLocks noChangeArrowheads="1"/>
          </p:cNvSpPr>
          <p:nvPr/>
        </p:nvSpPr>
        <p:spPr bwMode="auto">
          <a:xfrm>
            <a:off x="3048000" y="4588705"/>
            <a:ext cx="152400" cy="203200"/>
          </a:xfrm>
          <a:prstGeom prst="ellipse">
            <a:avLst/>
          </a:prstGeom>
          <a:solidFill>
            <a:schemeClr val="accent1"/>
          </a:solidFill>
          <a:ln w="22225">
            <a:solidFill>
              <a:srgbClr val="8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zh-CN"/>
          </a:p>
        </p:txBody>
      </p:sp>
      <p:sp>
        <p:nvSpPr>
          <p:cNvPr id="6" name="Oval 8"/>
          <p:cNvSpPr>
            <a:spLocks noChangeArrowheads="1"/>
          </p:cNvSpPr>
          <p:nvPr/>
        </p:nvSpPr>
        <p:spPr bwMode="auto">
          <a:xfrm>
            <a:off x="4572000" y="4487105"/>
            <a:ext cx="152400" cy="203200"/>
          </a:xfrm>
          <a:prstGeom prst="ellipse">
            <a:avLst/>
          </a:prstGeom>
          <a:solidFill>
            <a:schemeClr val="accent1"/>
          </a:solidFill>
          <a:ln w="22225">
            <a:solidFill>
              <a:srgbClr val="8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zh-CN"/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 flipV="1">
            <a:off x="3200400" y="2759905"/>
            <a:ext cx="609600" cy="1828800"/>
          </a:xfrm>
          <a:prstGeom prst="line">
            <a:avLst/>
          </a:prstGeom>
          <a:noFill/>
          <a:ln w="22225">
            <a:solidFill>
              <a:srgbClr val="008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Line 10"/>
          <p:cNvSpPr>
            <a:spLocks noChangeShapeType="1"/>
          </p:cNvSpPr>
          <p:nvPr/>
        </p:nvSpPr>
        <p:spPr bwMode="auto">
          <a:xfrm>
            <a:off x="3962400" y="2759905"/>
            <a:ext cx="609600" cy="1727200"/>
          </a:xfrm>
          <a:prstGeom prst="line">
            <a:avLst/>
          </a:prstGeom>
          <a:noFill/>
          <a:ln w="22225">
            <a:solidFill>
              <a:srgbClr val="008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Oval 11"/>
          <p:cNvSpPr>
            <a:spLocks noChangeArrowheads="1"/>
          </p:cNvSpPr>
          <p:nvPr/>
        </p:nvSpPr>
        <p:spPr bwMode="auto">
          <a:xfrm>
            <a:off x="3581400" y="1845505"/>
            <a:ext cx="457200" cy="711200"/>
          </a:xfrm>
          <a:prstGeom prst="ellipse">
            <a:avLst/>
          </a:prstGeom>
          <a:noFill/>
          <a:ln w="22225">
            <a:solidFill>
              <a:srgbClr val="8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zh-CN"/>
          </a:p>
        </p:txBody>
      </p:sp>
      <p:sp>
        <p:nvSpPr>
          <p:cNvPr id="10" name="Line 12"/>
          <p:cNvSpPr>
            <a:spLocks noChangeShapeType="1"/>
          </p:cNvSpPr>
          <p:nvPr/>
        </p:nvSpPr>
        <p:spPr bwMode="auto">
          <a:xfrm>
            <a:off x="3733800" y="1845505"/>
            <a:ext cx="152400" cy="0"/>
          </a:xfrm>
          <a:prstGeom prst="line">
            <a:avLst/>
          </a:prstGeom>
          <a:noFill/>
          <a:ln w="22225">
            <a:solidFill>
              <a:srgbClr val="80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3962400" y="2306939"/>
            <a:ext cx="33855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2667000" y="4338939"/>
            <a:ext cx="33855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Box 15"/>
          <p:cNvSpPr txBox="1">
            <a:spLocks noChangeArrowheads="1"/>
          </p:cNvSpPr>
          <p:nvPr/>
        </p:nvSpPr>
        <p:spPr bwMode="auto">
          <a:xfrm>
            <a:off x="4724400" y="4338939"/>
            <a:ext cx="33855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C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Arc 16"/>
          <p:cNvSpPr/>
          <p:nvPr/>
        </p:nvSpPr>
        <p:spPr bwMode="auto">
          <a:xfrm flipH="1" flipV="1">
            <a:off x="3886200" y="2861505"/>
            <a:ext cx="609600" cy="17272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2225">
            <a:solidFill>
              <a:srgbClr val="80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pPr algn="ctr"/>
            <a:endParaRPr lang="zh-CN" altLang="zh-CN"/>
          </a:p>
        </p:txBody>
      </p:sp>
      <p:sp>
        <p:nvSpPr>
          <p:cNvPr id="15" name="Arc 17"/>
          <p:cNvSpPr/>
          <p:nvPr/>
        </p:nvSpPr>
        <p:spPr bwMode="auto">
          <a:xfrm flipH="1">
            <a:off x="3048000" y="2658305"/>
            <a:ext cx="762000" cy="19304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2225">
            <a:solidFill>
              <a:srgbClr val="80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zh-CN"/>
          </a:p>
        </p:txBody>
      </p:sp>
      <p:sp>
        <p:nvSpPr>
          <p:cNvPr id="16" name="AutoShape 18"/>
          <p:cNvSpPr>
            <a:spLocks noChangeArrowheads="1"/>
          </p:cNvSpPr>
          <p:nvPr/>
        </p:nvSpPr>
        <p:spPr bwMode="auto">
          <a:xfrm>
            <a:off x="5943600" y="4182305"/>
            <a:ext cx="1905000" cy="1727200"/>
          </a:xfrm>
          <a:prstGeom prst="cloudCallout">
            <a:avLst>
              <a:gd name="adj1" fmla="val -116750"/>
              <a:gd name="adj2" fmla="val -106495"/>
            </a:avLst>
          </a:prstGeom>
          <a:solidFill>
            <a:srgbClr val="FFFF99"/>
          </a:solidFill>
          <a:ln w="22225">
            <a:solidFill>
              <a:srgbClr val="8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3200">
                <a:solidFill>
                  <a:srgbClr val="0000FF"/>
                </a:solidFill>
                <a:ea typeface="华文行楷" panose="02010800040101010101" pitchFamily="2" charset="-122"/>
              </a:rPr>
              <a:t>对称</a:t>
            </a:r>
            <a:endParaRPr lang="zh-CN" altLang="en-US" sz="3200">
              <a:solidFill>
                <a:srgbClr val="0000FF"/>
              </a:solidFill>
              <a:ea typeface="华文行楷" panose="02010800040101010101" pitchFamily="2" charset="-122"/>
            </a:endParaRPr>
          </a:p>
        </p:txBody>
      </p:sp>
      <p:sp>
        <p:nvSpPr>
          <p:cNvPr id="17" name="灯片编号占位符 1"/>
          <p:cNvSpPr txBox="1"/>
          <p:nvPr/>
        </p:nvSpPr>
        <p:spPr>
          <a:xfrm>
            <a:off x="6553201" y="8326967"/>
            <a:ext cx="2289175" cy="635000"/>
          </a:xfrm>
          <a:prstGeom prst="rect">
            <a:avLst/>
          </a:prstGeom>
        </p:spPr>
        <p:txBody>
          <a:bodyPr vert="horz" lIns="91426" tIns="45712" rIns="91426" bIns="45712" rtlCol="0" anchor="ctr"/>
          <a:lstStyle>
            <a:defPPr>
              <a:defRPr lang="zh-CN"/>
            </a:defPPr>
            <a:lvl1pPr marL="0" algn="r" defTabSz="685165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16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16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16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16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16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16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16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165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9FD9B9-CE34-4CE5-98A7-4BA2E7068CED}" type="slidenum">
              <a:rPr lang="en-US" altLang="zh-CN" smtClean="0"/>
            </a:fld>
            <a:endParaRPr lang="en-US" altLang="zh-CN"/>
          </a:p>
        </p:txBody>
      </p:sp>
      <p:sp>
        <p:nvSpPr>
          <p:cNvPr id="18" name="燕尾形 17"/>
          <p:cNvSpPr/>
          <p:nvPr/>
        </p:nvSpPr>
        <p:spPr>
          <a:xfrm>
            <a:off x="990600" y="302449"/>
            <a:ext cx="1760017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课堂练习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838200" y="898824"/>
            <a:ext cx="6858000" cy="1387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传递： 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在集合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上的关系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，如果有</a:t>
            </a:r>
            <a:endParaRPr lang="zh-CN" altLang="en-US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)∈R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且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y,z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)∈R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，则必有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x,z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)∈R 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846635" y="2651125"/>
            <a:ext cx="5630365" cy="1387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7. R={(1,2),(2,3)}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是传递的？</a:t>
            </a:r>
            <a:endParaRPr lang="zh-CN" altLang="en-US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S={(1,2),(2,3),(1,3)}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是传递的？ </a:t>
            </a:r>
            <a:endParaRPr lang="zh-CN" altLang="en-US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09600" y="4267200"/>
            <a:ext cx="7315200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例</a:t>
            </a: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8 </a:t>
            </a: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整数集合上的</a:t>
            </a: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3" panose="05040102010807070707" pitchFamily="18" charset="2"/>
              </a:rPr>
              <a:t>&lt;</a:t>
            </a: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关系是传递的？</a:t>
            </a: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3" panose="05040102010807070707" pitchFamily="18" charset="2"/>
              </a:rPr>
              <a:t>≤</a:t>
            </a: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关系？</a:t>
            </a:r>
            <a:endParaRPr kumimoji="1" lang="zh-CN" altLang="en-US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Wingdings 2" panose="05020102010507070707" pitchFamily="18" charset="2"/>
            </a:endParaRP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0" y="2949041"/>
            <a:ext cx="181822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燕尾形 10"/>
          <p:cNvSpPr/>
          <p:nvPr/>
        </p:nvSpPr>
        <p:spPr>
          <a:xfrm>
            <a:off x="990600" y="302449"/>
            <a:ext cx="1760017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传递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 1"/>
          <p:cNvSpPr/>
          <p:nvPr/>
        </p:nvSpPr>
        <p:spPr>
          <a:xfrm>
            <a:off x="990600" y="302449"/>
            <a:ext cx="1760017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定理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19200" y="990600"/>
            <a:ext cx="1880643" cy="6735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关系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传递</a:t>
            </a:r>
            <a:endParaRPr lang="zh-CN" altLang="en-US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左右箭头 3"/>
          <p:cNvSpPr/>
          <p:nvPr/>
        </p:nvSpPr>
        <p:spPr>
          <a:xfrm>
            <a:off x="3124200" y="1143000"/>
            <a:ext cx="1371600" cy="501441"/>
          </a:xfrm>
          <a:prstGeom prst="leftRightArrow">
            <a:avLst/>
          </a:prstGeom>
          <a:gradFill>
            <a:gsLst>
              <a:gs pos="0">
                <a:srgbClr val="A603AB"/>
              </a:gs>
              <a:gs pos="21001">
                <a:srgbClr val="0819FB"/>
              </a:gs>
              <a:gs pos="35001">
                <a:srgbClr val="1A8D48"/>
              </a:gs>
              <a:gs pos="52000">
                <a:srgbClr val="FFFF00"/>
              </a:gs>
              <a:gs pos="73000">
                <a:srgbClr val="EE3F17"/>
              </a:gs>
              <a:gs pos="88000">
                <a:srgbClr val="E81766"/>
              </a:gs>
              <a:gs pos="100000">
                <a:srgbClr val="A603A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4572000" y="914400"/>
                <a:ext cx="1599925" cy="8477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1" i="1" smtClean="0">
                              <a:latin typeface="Cambria Math"/>
                            </a:rPr>
                            <m:t>𝑹</m:t>
                          </m:r>
                        </m:e>
                        <m:sup>
                          <m:r>
                            <a:rPr lang="en-US" altLang="zh-CN" sz="3200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zh-CN" sz="3200" i="1" smtClean="0">
                          <a:latin typeface="Cambria Math"/>
                          <a:ea typeface="Cambria Math"/>
                        </a:rPr>
                        <m:t>⊆</m:t>
                      </m:r>
                      <m:r>
                        <a:rPr lang="en-US" altLang="zh-CN" sz="3200" b="1" i="1" smtClean="0">
                          <a:latin typeface="Cambria Math"/>
                          <a:ea typeface="Cambria Math"/>
                        </a:rPr>
                        <m:t>𝑹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914400"/>
                <a:ext cx="1599925" cy="847733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6" name="椭圆 5"/>
          <p:cNvSpPr/>
          <p:nvPr/>
        </p:nvSpPr>
        <p:spPr>
          <a:xfrm>
            <a:off x="5344192" y="2329779"/>
            <a:ext cx="656880" cy="269942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756096" y="1956859"/>
            <a:ext cx="656880" cy="269942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1752600" y="1860847"/>
            <a:ext cx="4191000" cy="2601985"/>
            <a:chOff x="1475656" y="1491630"/>
            <a:chExt cx="4191000" cy="1951489"/>
          </a:xfrm>
        </p:grpSpPr>
        <p:sp>
          <p:nvSpPr>
            <p:cNvPr id="10" name="Text Box 25"/>
            <p:cNvSpPr txBox="1">
              <a:spLocks noChangeArrowheads="1"/>
            </p:cNvSpPr>
            <p:nvPr/>
          </p:nvSpPr>
          <p:spPr bwMode="auto">
            <a:xfrm>
              <a:off x="5364088" y="1914386"/>
              <a:ext cx="300082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0">
                  <a:solidFill>
                    <a:srgbClr val="FF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 dirty="0">
                  <a:latin typeface="Times New Roman" panose="02020603050405020304" pitchFamily="18" charset="0"/>
                </a:rPr>
                <a:t>1</a:t>
              </a:r>
              <a:endParaRPr lang="en-US" altLang="zh-CN" sz="1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1" name="Text Box 26"/>
            <p:cNvSpPr txBox="1">
              <a:spLocks noChangeArrowheads="1"/>
            </p:cNvSpPr>
            <p:nvPr/>
          </p:nvSpPr>
          <p:spPr bwMode="auto">
            <a:xfrm>
              <a:off x="5364088" y="2355726"/>
              <a:ext cx="300082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0">
                  <a:solidFill>
                    <a:srgbClr val="FF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 dirty="0">
                  <a:latin typeface="Times New Roman" panose="02020603050405020304" pitchFamily="18" charset="0"/>
                </a:rPr>
                <a:t>2</a:t>
              </a:r>
              <a:endParaRPr lang="en-US" altLang="zh-CN" sz="1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2" name="Text Box 27"/>
            <p:cNvSpPr txBox="1">
              <a:spLocks noChangeArrowheads="1"/>
            </p:cNvSpPr>
            <p:nvPr/>
          </p:nvSpPr>
          <p:spPr bwMode="auto">
            <a:xfrm>
              <a:off x="5292080" y="3138522"/>
              <a:ext cx="300082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0">
                  <a:solidFill>
                    <a:srgbClr val="FF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dirty="0">
                  <a:latin typeface="Times New Roman" panose="02020603050405020304" pitchFamily="18" charset="0"/>
                </a:rPr>
                <a:t>3</a:t>
              </a:r>
              <a:endParaRPr lang="en-US" altLang="zh-CN" sz="1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3" name="Text Box 30"/>
            <p:cNvSpPr txBox="1">
              <a:spLocks noChangeArrowheads="1"/>
            </p:cNvSpPr>
            <p:nvPr/>
          </p:nvSpPr>
          <p:spPr bwMode="auto">
            <a:xfrm>
              <a:off x="5222304" y="1532379"/>
              <a:ext cx="444352" cy="3924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0">
                  <a:solidFill>
                    <a:srgbClr val="FF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Line 31"/>
            <p:cNvSpPr>
              <a:spLocks noChangeShapeType="1"/>
            </p:cNvSpPr>
            <p:nvPr/>
          </p:nvSpPr>
          <p:spPr bwMode="auto">
            <a:xfrm>
              <a:off x="1979713" y="2067693"/>
              <a:ext cx="1451992" cy="419710"/>
            </a:xfrm>
            <a:prstGeom prst="line">
              <a:avLst/>
            </a:prstGeom>
            <a:noFill/>
            <a:ln w="41275">
              <a:solidFill>
                <a:srgbClr val="0000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5" name="Line 32"/>
            <p:cNvSpPr>
              <a:spLocks noChangeShapeType="1"/>
            </p:cNvSpPr>
            <p:nvPr/>
          </p:nvSpPr>
          <p:spPr bwMode="auto">
            <a:xfrm>
              <a:off x="1907705" y="2750448"/>
              <a:ext cx="1428110" cy="603477"/>
            </a:xfrm>
            <a:prstGeom prst="line">
              <a:avLst/>
            </a:prstGeom>
            <a:noFill/>
            <a:ln w="41275">
              <a:solidFill>
                <a:srgbClr val="0000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6" name="Line 33"/>
            <p:cNvSpPr>
              <a:spLocks noChangeShapeType="1"/>
            </p:cNvSpPr>
            <p:nvPr/>
          </p:nvSpPr>
          <p:spPr bwMode="auto">
            <a:xfrm>
              <a:off x="1907704" y="2073863"/>
              <a:ext cx="1588368" cy="1145959"/>
            </a:xfrm>
            <a:prstGeom prst="line">
              <a:avLst/>
            </a:prstGeom>
            <a:noFill/>
            <a:ln w="41275">
              <a:solidFill>
                <a:srgbClr val="CC00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7" name="Line 34"/>
            <p:cNvSpPr>
              <a:spLocks noChangeShapeType="1"/>
            </p:cNvSpPr>
            <p:nvPr/>
          </p:nvSpPr>
          <p:spPr bwMode="auto">
            <a:xfrm>
              <a:off x="3635896" y="2067694"/>
              <a:ext cx="1601788" cy="1201340"/>
            </a:xfrm>
            <a:prstGeom prst="line">
              <a:avLst/>
            </a:prstGeom>
            <a:noFill/>
            <a:ln w="41275">
              <a:solidFill>
                <a:srgbClr val="0000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8" name="Line 35"/>
            <p:cNvSpPr>
              <a:spLocks noChangeShapeType="1"/>
            </p:cNvSpPr>
            <p:nvPr/>
          </p:nvSpPr>
          <p:spPr bwMode="auto">
            <a:xfrm>
              <a:off x="3563888" y="2693298"/>
              <a:ext cx="1656184" cy="682878"/>
            </a:xfrm>
            <a:prstGeom prst="line">
              <a:avLst/>
            </a:prstGeom>
            <a:noFill/>
            <a:ln w="41275">
              <a:solidFill>
                <a:srgbClr val="C0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9" name="Line 36"/>
            <p:cNvSpPr>
              <a:spLocks noChangeShapeType="1"/>
            </p:cNvSpPr>
            <p:nvPr/>
          </p:nvSpPr>
          <p:spPr bwMode="auto">
            <a:xfrm>
              <a:off x="3644280" y="2073863"/>
              <a:ext cx="1651992" cy="497887"/>
            </a:xfrm>
            <a:prstGeom prst="line">
              <a:avLst/>
            </a:prstGeom>
            <a:noFill/>
            <a:ln w="41275">
              <a:solidFill>
                <a:srgbClr val="CC00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475656" y="1491630"/>
              <a:ext cx="2314830" cy="1951489"/>
              <a:chOff x="827584" y="1923678"/>
              <a:chExt cx="2314830" cy="1951489"/>
            </a:xfrm>
          </p:grpSpPr>
          <p:sp>
            <p:nvSpPr>
              <p:cNvPr id="24" name="Oval 10"/>
              <p:cNvSpPr>
                <a:spLocks noChangeArrowheads="1"/>
              </p:cNvSpPr>
              <p:nvPr/>
            </p:nvSpPr>
            <p:spPr bwMode="auto">
              <a:xfrm>
                <a:off x="1115616" y="2427734"/>
                <a:ext cx="152400" cy="139328"/>
              </a:xfrm>
              <a:prstGeom prst="ellipse">
                <a:avLst/>
              </a:prstGeom>
              <a:solidFill>
                <a:schemeClr val="accent1"/>
              </a:solidFill>
              <a:ln w="15875">
                <a:solidFill>
                  <a:srgbClr val="FF00FF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 b="1"/>
              </a:p>
            </p:txBody>
          </p:sp>
          <p:sp>
            <p:nvSpPr>
              <p:cNvPr id="25" name="Oval 11"/>
              <p:cNvSpPr>
                <a:spLocks noChangeArrowheads="1"/>
              </p:cNvSpPr>
              <p:nvPr/>
            </p:nvSpPr>
            <p:spPr bwMode="auto">
              <a:xfrm>
                <a:off x="1115616" y="3075806"/>
                <a:ext cx="148208" cy="163840"/>
              </a:xfrm>
              <a:prstGeom prst="ellipse">
                <a:avLst/>
              </a:prstGeom>
              <a:solidFill>
                <a:schemeClr val="accent1"/>
              </a:solidFill>
              <a:ln w="15875">
                <a:solidFill>
                  <a:srgbClr val="FF00FF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 b="1"/>
              </a:p>
            </p:txBody>
          </p:sp>
          <p:sp>
            <p:nvSpPr>
              <p:cNvPr id="26" name="Oval 13"/>
              <p:cNvSpPr>
                <a:spLocks noChangeArrowheads="1"/>
              </p:cNvSpPr>
              <p:nvPr/>
            </p:nvSpPr>
            <p:spPr bwMode="auto">
              <a:xfrm>
                <a:off x="2843808" y="2427734"/>
                <a:ext cx="152400" cy="156354"/>
              </a:xfrm>
              <a:prstGeom prst="ellipse">
                <a:avLst/>
              </a:prstGeom>
              <a:solidFill>
                <a:schemeClr val="accent1"/>
              </a:solidFill>
              <a:ln w="15875">
                <a:solidFill>
                  <a:schemeClr val="tx2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 b="1"/>
              </a:p>
            </p:txBody>
          </p:sp>
          <p:sp>
            <p:nvSpPr>
              <p:cNvPr id="27" name="Text Box 19"/>
              <p:cNvSpPr txBox="1">
                <a:spLocks noChangeArrowheads="1"/>
              </p:cNvSpPr>
              <p:nvPr/>
            </p:nvSpPr>
            <p:spPr bwMode="auto">
              <a:xfrm>
                <a:off x="827584" y="2283718"/>
                <a:ext cx="300082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63500">
                    <a:solidFill>
                      <a:srgbClr val="FF00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 b="1" dirty="0">
                    <a:latin typeface="Times New Roman" panose="02020603050405020304" pitchFamily="18" charset="0"/>
                  </a:rPr>
                  <a:t>1</a:t>
                </a:r>
                <a:endParaRPr lang="en-US" altLang="zh-CN" sz="18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" name="Text Box 20"/>
              <p:cNvSpPr txBox="1">
                <a:spLocks noChangeArrowheads="1"/>
              </p:cNvSpPr>
              <p:nvPr/>
            </p:nvSpPr>
            <p:spPr bwMode="auto">
              <a:xfrm>
                <a:off x="827584" y="2969518"/>
                <a:ext cx="300082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63500">
                    <a:solidFill>
                      <a:srgbClr val="FF00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 b="1">
                    <a:latin typeface="Times New Roman" panose="02020603050405020304" pitchFamily="18" charset="0"/>
                  </a:rPr>
                  <a:t>2</a:t>
                </a:r>
                <a:endParaRPr lang="en-US" altLang="zh-CN" sz="1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" name="Text Box 21"/>
              <p:cNvSpPr txBox="1">
                <a:spLocks noChangeArrowheads="1"/>
              </p:cNvSpPr>
              <p:nvPr/>
            </p:nvSpPr>
            <p:spPr bwMode="auto">
              <a:xfrm>
                <a:off x="827584" y="3598168"/>
                <a:ext cx="300082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63500">
                    <a:solidFill>
                      <a:srgbClr val="FF00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 b="1">
                    <a:latin typeface="Times New Roman" panose="02020603050405020304" pitchFamily="18" charset="0"/>
                  </a:rPr>
                  <a:t>3</a:t>
                </a:r>
                <a:endParaRPr lang="en-US" altLang="zh-CN" sz="1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" name="Text Box 22"/>
              <p:cNvSpPr txBox="1">
                <a:spLocks noChangeArrowheads="1"/>
              </p:cNvSpPr>
              <p:nvPr/>
            </p:nvSpPr>
            <p:spPr bwMode="auto">
              <a:xfrm>
                <a:off x="2771800" y="2185393"/>
                <a:ext cx="300082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63500">
                    <a:solidFill>
                      <a:srgbClr val="FF00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 dirty="0">
                    <a:latin typeface="Times New Roman" panose="02020603050405020304" pitchFamily="18" charset="0"/>
                  </a:rPr>
                  <a:t>1</a:t>
                </a:r>
                <a:endParaRPr lang="en-US" altLang="zh-CN" sz="18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1" name="Text Box 23"/>
              <p:cNvSpPr txBox="1">
                <a:spLocks noChangeArrowheads="1"/>
              </p:cNvSpPr>
              <p:nvPr/>
            </p:nvSpPr>
            <p:spPr bwMode="auto">
              <a:xfrm>
                <a:off x="2813502" y="3165694"/>
                <a:ext cx="300082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63500">
                    <a:solidFill>
                      <a:srgbClr val="FF00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 dirty="0">
                    <a:latin typeface="Times New Roman" panose="02020603050405020304" pitchFamily="18" charset="0"/>
                  </a:rPr>
                  <a:t>2</a:t>
                </a:r>
                <a:endParaRPr lang="en-US" altLang="zh-CN" sz="18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" name="Text Box 28"/>
              <p:cNvSpPr txBox="1">
                <a:spLocks noChangeArrowheads="1"/>
              </p:cNvSpPr>
              <p:nvPr/>
            </p:nvSpPr>
            <p:spPr bwMode="auto">
              <a:xfrm>
                <a:off x="1043608" y="1923678"/>
                <a:ext cx="444352" cy="3924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63500">
                    <a:solidFill>
                      <a:srgbClr val="FF00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 b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en-US" altLang="zh-CN" sz="2800" b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Text Box 29"/>
              <p:cNvSpPr txBox="1">
                <a:spLocks noChangeArrowheads="1"/>
              </p:cNvSpPr>
              <p:nvPr/>
            </p:nvSpPr>
            <p:spPr bwMode="auto">
              <a:xfrm>
                <a:off x="2771800" y="1942459"/>
                <a:ext cx="370614" cy="3000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63500">
                    <a:solidFill>
                      <a:srgbClr val="FF00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Text Box 41"/>
              <p:cNvSpPr txBox="1">
                <a:spLocks noChangeArrowheads="1"/>
              </p:cNvSpPr>
              <p:nvPr/>
            </p:nvSpPr>
            <p:spPr bwMode="auto">
              <a:xfrm>
                <a:off x="2687742" y="3593473"/>
                <a:ext cx="300082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63500">
                    <a:solidFill>
                      <a:srgbClr val="FF00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 dirty="0">
                    <a:latin typeface="Times New Roman" panose="02020603050405020304" pitchFamily="18" charset="0"/>
                  </a:rPr>
                  <a:t>3</a:t>
                </a:r>
                <a:endParaRPr lang="en-US" altLang="zh-CN" sz="18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" name="Oval 11"/>
              <p:cNvSpPr>
                <a:spLocks noChangeArrowheads="1"/>
              </p:cNvSpPr>
              <p:nvPr/>
            </p:nvSpPr>
            <p:spPr bwMode="auto">
              <a:xfrm>
                <a:off x="1115616" y="3704054"/>
                <a:ext cx="148208" cy="163840"/>
              </a:xfrm>
              <a:prstGeom prst="ellipse">
                <a:avLst/>
              </a:prstGeom>
              <a:solidFill>
                <a:schemeClr val="accent1"/>
              </a:solidFill>
              <a:ln w="15875">
                <a:solidFill>
                  <a:srgbClr val="FF00FF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 b="1"/>
              </a:p>
            </p:txBody>
          </p:sp>
          <p:sp>
            <p:nvSpPr>
              <p:cNvPr id="36" name="Oval 13"/>
              <p:cNvSpPr>
                <a:spLocks noChangeArrowheads="1"/>
              </p:cNvSpPr>
              <p:nvPr/>
            </p:nvSpPr>
            <p:spPr bwMode="auto">
              <a:xfrm>
                <a:off x="2771800" y="3003798"/>
                <a:ext cx="152400" cy="156354"/>
              </a:xfrm>
              <a:prstGeom prst="ellipse">
                <a:avLst/>
              </a:prstGeom>
              <a:solidFill>
                <a:schemeClr val="accent1"/>
              </a:solidFill>
              <a:ln w="15875">
                <a:solidFill>
                  <a:schemeClr val="tx2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 b="1"/>
              </a:p>
            </p:txBody>
          </p:sp>
          <p:sp>
            <p:nvSpPr>
              <p:cNvPr id="37" name="Oval 13"/>
              <p:cNvSpPr>
                <a:spLocks noChangeArrowheads="1"/>
              </p:cNvSpPr>
              <p:nvPr/>
            </p:nvSpPr>
            <p:spPr bwMode="auto">
              <a:xfrm>
                <a:off x="2771800" y="3651870"/>
                <a:ext cx="152400" cy="156354"/>
              </a:xfrm>
              <a:prstGeom prst="ellipse">
                <a:avLst/>
              </a:prstGeom>
              <a:solidFill>
                <a:schemeClr val="accent1"/>
              </a:solidFill>
              <a:ln w="15875">
                <a:solidFill>
                  <a:schemeClr val="tx2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anose="05020102010507070707" pitchFamily="18" charset="2"/>
                  <a:buChar char="¡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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anose="05000000000000000000" pitchFamily="2" charset="2"/>
                  <a:buChar char="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anose="05020102010507070707" pitchFamily="18" charset="2"/>
                  <a:buChar char="¡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 b="1"/>
              </a:p>
            </p:txBody>
          </p:sp>
        </p:grpSp>
        <p:sp>
          <p:nvSpPr>
            <p:cNvPr id="21" name="Oval 13"/>
            <p:cNvSpPr>
              <a:spLocks noChangeArrowheads="1"/>
            </p:cNvSpPr>
            <p:nvPr/>
          </p:nvSpPr>
          <p:spPr bwMode="auto">
            <a:xfrm>
              <a:off x="5283696" y="1995686"/>
              <a:ext cx="152400" cy="156354"/>
            </a:xfrm>
            <a:prstGeom prst="ellipse">
              <a:avLst/>
            </a:prstGeom>
            <a:solidFill>
              <a:srgbClr val="FFFF00"/>
            </a:solidFill>
            <a:ln w="15875">
              <a:solidFill>
                <a:schemeClr val="tx2"/>
              </a:solidFill>
              <a:round/>
            </a:ln>
            <a:effectLst/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 b="1"/>
            </a:p>
          </p:txBody>
        </p:sp>
        <p:sp>
          <p:nvSpPr>
            <p:cNvPr id="22" name="Oval 13"/>
            <p:cNvSpPr>
              <a:spLocks noChangeArrowheads="1"/>
            </p:cNvSpPr>
            <p:nvPr/>
          </p:nvSpPr>
          <p:spPr bwMode="auto">
            <a:xfrm>
              <a:off x="5283696" y="2487404"/>
              <a:ext cx="152400" cy="156354"/>
            </a:xfrm>
            <a:prstGeom prst="ellipse">
              <a:avLst/>
            </a:prstGeom>
            <a:solidFill>
              <a:srgbClr val="FFFF00"/>
            </a:solidFill>
            <a:ln w="15875">
              <a:solidFill>
                <a:schemeClr val="tx2"/>
              </a:solidFill>
              <a:round/>
            </a:ln>
            <a:effectLst/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 b="1"/>
            </a:p>
          </p:txBody>
        </p:sp>
        <p:sp>
          <p:nvSpPr>
            <p:cNvPr id="23" name="Oval 13"/>
            <p:cNvSpPr>
              <a:spLocks noChangeArrowheads="1"/>
            </p:cNvSpPr>
            <p:nvPr/>
          </p:nvSpPr>
          <p:spPr bwMode="auto">
            <a:xfrm>
              <a:off x="5220072" y="3219822"/>
              <a:ext cx="152400" cy="156354"/>
            </a:xfrm>
            <a:prstGeom prst="ellipse">
              <a:avLst/>
            </a:prstGeom>
            <a:solidFill>
              <a:srgbClr val="FFFF00"/>
            </a:solidFill>
            <a:ln w="15875">
              <a:solidFill>
                <a:schemeClr val="tx2"/>
              </a:solidFill>
              <a:round/>
            </a:ln>
            <a:effectLst/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 b="1"/>
            </a:p>
          </p:txBody>
        </p:sp>
      </p:grpSp>
      <p:sp>
        <p:nvSpPr>
          <p:cNvPr id="52" name="矩形 51"/>
          <p:cNvSpPr/>
          <p:nvPr/>
        </p:nvSpPr>
        <p:spPr>
          <a:xfrm>
            <a:off x="1697725" y="4648200"/>
            <a:ext cx="31790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R={(1,2),(2,3),(1,3)}</a:t>
            </a:r>
            <a:endParaRPr lang="zh-CN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/>
              <p:cNvSpPr txBox="1"/>
              <p:nvPr/>
            </p:nvSpPr>
            <p:spPr>
              <a:xfrm>
                <a:off x="6324600" y="2952265"/>
                <a:ext cx="2313582" cy="7540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latin typeface="Cambria Math"/>
                            </a:rPr>
                            <m:t>𝑹</m:t>
                          </m:r>
                        </m:e>
                        <m:sup>
                          <m:r>
                            <a:rPr lang="en-US" altLang="zh-CN" sz="2800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zh-CN" sz="2800" b="1" i="1" smtClean="0">
                          <a:latin typeface="Cambria Math"/>
                        </a:rPr>
                        <m:t>={(</m:t>
                      </m:r>
                      <m:r>
                        <a:rPr lang="en-US" altLang="zh-CN" sz="2800" b="1" i="1" smtClean="0">
                          <a:latin typeface="Cambria Math"/>
                        </a:rPr>
                        <m:t>𝟏</m:t>
                      </m:r>
                      <m:r>
                        <a:rPr lang="en-US" altLang="zh-CN" sz="2800" b="1" i="1" smtClean="0">
                          <a:latin typeface="Cambria Math"/>
                        </a:rPr>
                        <m:t>,</m:t>
                      </m:r>
                      <m:r>
                        <a:rPr lang="en-US" altLang="zh-CN" sz="2800" b="1" i="1" smtClean="0">
                          <a:latin typeface="Cambria Math"/>
                        </a:rPr>
                        <m:t>𝟑</m:t>
                      </m:r>
                      <m:r>
                        <a:rPr lang="en-US" altLang="zh-CN" sz="2800" b="1" i="1" smtClean="0">
                          <a:latin typeface="Cambria Math"/>
                        </a:rPr>
                        <m:t>)}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00" y="2952265"/>
                <a:ext cx="2313582" cy="75405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5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057400" y="1143000"/>
            <a:ext cx="3810000" cy="2826873"/>
            <a:chOff x="3779912" y="771550"/>
            <a:chExt cx="3810000" cy="2826873"/>
          </a:xfrm>
        </p:grpSpPr>
        <p:grpSp>
          <p:nvGrpSpPr>
            <p:cNvPr id="3" name="组合 2"/>
            <p:cNvGrpSpPr/>
            <p:nvPr/>
          </p:nvGrpSpPr>
          <p:grpSpPr>
            <a:xfrm>
              <a:off x="3780000" y="1779662"/>
              <a:ext cx="792000" cy="792000"/>
              <a:chOff x="4101215" y="3791072"/>
              <a:chExt cx="792000" cy="792000"/>
            </a:xfrm>
          </p:grpSpPr>
          <p:sp>
            <p:nvSpPr>
              <p:cNvPr id="17" name="MH_Other_2"/>
              <p:cNvSpPr/>
              <p:nvPr>
                <p:custDataLst>
                  <p:tags r:id="rId1"/>
                </p:custDataLst>
              </p:nvPr>
            </p:nvSpPr>
            <p:spPr>
              <a:xfrm>
                <a:off x="4101215" y="3791072"/>
                <a:ext cx="792000" cy="7920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/>
                  </a:gs>
                  <a:gs pos="0">
                    <a:srgbClr val="E0E0E0"/>
                  </a:gs>
                </a:gsLst>
                <a:lin ang="8100000" scaled="0"/>
                <a:tileRect/>
              </a:gradFill>
              <a:ln w="34925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</a:ln>
              <a:effectLst>
                <a:outerShdw blurRad="203200" dist="1778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MH_Title_1"/>
              <p:cNvSpPr/>
              <p:nvPr>
                <p:custDataLst>
                  <p:tags r:id="rId2"/>
                </p:custDataLst>
              </p:nvPr>
            </p:nvSpPr>
            <p:spPr>
              <a:xfrm>
                <a:off x="4245143" y="3935088"/>
                <a:ext cx="540000" cy="5400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/>
                <a:r>
                  <a:rPr lang="en-US" altLang="zh-CN" sz="1600" dirty="0">
                    <a:latin typeface="Impact" panose="020B0806030902050204" pitchFamily="34" charset="0"/>
                  </a:rPr>
                  <a:t>02</a:t>
                </a:r>
                <a:endParaRPr lang="en-US" altLang="zh-CN" sz="1600" dirty="0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3779912" y="2806423"/>
              <a:ext cx="792000" cy="792000"/>
              <a:chOff x="4157228" y="2907513"/>
              <a:chExt cx="792000" cy="792000"/>
            </a:xfrm>
          </p:grpSpPr>
          <p:sp>
            <p:nvSpPr>
              <p:cNvPr id="15" name="MH_Other_2"/>
              <p:cNvSpPr/>
              <p:nvPr>
                <p:custDataLst>
                  <p:tags r:id="rId3"/>
                </p:custDataLst>
              </p:nvPr>
            </p:nvSpPr>
            <p:spPr>
              <a:xfrm>
                <a:off x="4157228" y="2907513"/>
                <a:ext cx="792000" cy="7920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/>
                  </a:gs>
                  <a:gs pos="0">
                    <a:srgbClr val="E0E0E0"/>
                  </a:gs>
                </a:gsLst>
                <a:lin ang="8100000" scaled="0"/>
                <a:tileRect/>
              </a:gradFill>
              <a:ln w="34925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</a:ln>
              <a:effectLst>
                <a:outerShdw blurRad="203200" dist="1778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MH_Title_1"/>
              <p:cNvSpPr/>
              <p:nvPr>
                <p:custDataLst>
                  <p:tags r:id="rId4"/>
                </p:custDataLst>
              </p:nvPr>
            </p:nvSpPr>
            <p:spPr>
              <a:xfrm>
                <a:off x="4283228" y="3065566"/>
                <a:ext cx="540000" cy="54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/>
                <a:r>
                  <a:rPr lang="en-US" altLang="zh-CN" sz="1600" dirty="0">
                    <a:latin typeface="Impact" panose="020B0806030902050204" pitchFamily="34" charset="0"/>
                  </a:rPr>
                  <a:t>03</a:t>
                </a:r>
                <a:endParaRPr lang="en-US" altLang="zh-CN" sz="1600" dirty="0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3779912" y="771550"/>
              <a:ext cx="792000" cy="792000"/>
              <a:chOff x="4157228" y="3968984"/>
              <a:chExt cx="792000" cy="792000"/>
            </a:xfrm>
          </p:grpSpPr>
          <p:sp>
            <p:nvSpPr>
              <p:cNvPr id="11" name="MH_Other_2"/>
              <p:cNvSpPr/>
              <p:nvPr>
                <p:custDataLst>
                  <p:tags r:id="rId5"/>
                </p:custDataLst>
              </p:nvPr>
            </p:nvSpPr>
            <p:spPr>
              <a:xfrm>
                <a:off x="4157228" y="3968984"/>
                <a:ext cx="792000" cy="7920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/>
                  </a:gs>
                  <a:gs pos="0">
                    <a:srgbClr val="E0E0E0"/>
                  </a:gs>
                </a:gsLst>
                <a:lin ang="8100000" scaled="0"/>
                <a:tileRect/>
              </a:gradFill>
              <a:ln w="34925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</a:ln>
              <a:effectLst>
                <a:outerShdw blurRad="203200" dist="1778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MH_Title_1"/>
              <p:cNvSpPr/>
              <p:nvPr>
                <p:custDataLst>
                  <p:tags r:id="rId6"/>
                </p:custDataLst>
              </p:nvPr>
            </p:nvSpPr>
            <p:spPr>
              <a:xfrm>
                <a:off x="4301244" y="4094984"/>
                <a:ext cx="540000" cy="54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/>
                <a:r>
                  <a:rPr lang="en-US" altLang="zh-CN" sz="1600" dirty="0">
                    <a:latin typeface="Impact" panose="020B0806030902050204" pitchFamily="34" charset="0"/>
                  </a:rPr>
                  <a:t>01</a:t>
                </a:r>
                <a:endParaRPr lang="en-US" altLang="zh-CN" sz="1600" dirty="0"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7" name="MH_Text_1"/>
            <p:cNvSpPr/>
            <p:nvPr>
              <p:custDataLst>
                <p:tags r:id="rId7"/>
              </p:custDataLst>
            </p:nvPr>
          </p:nvSpPr>
          <p:spPr>
            <a:xfrm>
              <a:off x="4726064" y="2905150"/>
              <a:ext cx="2254248" cy="5412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19989" tIns="0" rIns="119989" bIns="0" rtlCol="0" anchor="t">
              <a:noAutofit/>
            </a:bodyPr>
            <a:lstStyle/>
            <a:p>
              <a:pPr>
                <a:lnSpc>
                  <a:spcPct val="120000"/>
                </a:lnSpc>
                <a:buClr>
                  <a:schemeClr val="accent1"/>
                </a:buClr>
              </a:pPr>
              <a:r>
                <a:rPr lang="zh-CN" altLang="en-US" sz="2800" b="1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</a:t>
              </a:r>
              <a:r>
                <a:rPr lang="zh-CN" altLang="en-US" sz="2800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传递</a:t>
              </a:r>
              <a:endParaRPr lang="en-US" altLang="zh-CN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  <p:sp>
          <p:nvSpPr>
            <p:cNvPr id="8" name="MH_Text_1"/>
            <p:cNvSpPr/>
            <p:nvPr>
              <p:custDataLst>
                <p:tags r:id="rId8"/>
              </p:custDataLst>
            </p:nvPr>
          </p:nvSpPr>
          <p:spPr>
            <a:xfrm>
              <a:off x="4626195" y="1914550"/>
              <a:ext cx="2963717" cy="5412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19989" tIns="0" rIns="119989" bIns="0" rtlCol="0" anchor="t">
              <a:noAutofit/>
            </a:bodyPr>
            <a:lstStyle/>
            <a:p>
              <a:pPr>
                <a:lnSpc>
                  <a:spcPct val="120000"/>
                </a:lnSpc>
                <a:buClr>
                  <a:schemeClr val="accent2"/>
                </a:buClr>
              </a:pPr>
              <a:r>
                <a:rPr lang="zh-CN" altLang="en-US" sz="2800" b="1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</a:t>
              </a:r>
              <a:r>
                <a:rPr lang="zh-CN" altLang="en-US" sz="2800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对称</a:t>
              </a:r>
              <a:r>
                <a:rPr lang="en-US" altLang="zh-CN" sz="2800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/</a:t>
              </a:r>
              <a:r>
                <a:rPr lang="zh-CN" altLang="en-US" sz="2800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反对称</a:t>
              </a:r>
              <a:endParaRPr lang="en-US" altLang="zh-CN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  <p:sp>
          <p:nvSpPr>
            <p:cNvPr id="10" name="MH_Text_1"/>
            <p:cNvSpPr/>
            <p:nvPr>
              <p:custDataLst>
                <p:tags r:id="rId9"/>
              </p:custDataLst>
            </p:nvPr>
          </p:nvSpPr>
          <p:spPr>
            <a:xfrm>
              <a:off x="4618112" y="992283"/>
              <a:ext cx="2254248" cy="5412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19989" tIns="0" rIns="119989" bIns="0" rtlCol="0" anchor="t">
              <a:noAutofit/>
            </a:bodyPr>
            <a:lstStyle/>
            <a:p>
              <a:pPr>
                <a:lnSpc>
                  <a:spcPct val="120000"/>
                </a:lnSpc>
                <a:buClr>
                  <a:schemeClr val="accent2"/>
                </a:buClr>
              </a:pPr>
              <a:r>
                <a:rPr lang="zh-CN" altLang="en-US" sz="2800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自反</a:t>
              </a:r>
              <a:r>
                <a:rPr lang="en-US" altLang="zh-CN" sz="2800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/</a:t>
              </a:r>
              <a:r>
                <a:rPr lang="zh-CN" altLang="en-US" sz="2800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反自反</a:t>
              </a:r>
              <a:endParaRPr lang="en-US" altLang="zh-CN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19" name="燕尾形 18"/>
          <p:cNvSpPr/>
          <p:nvPr/>
        </p:nvSpPr>
        <p:spPr>
          <a:xfrm>
            <a:off x="990600" y="302449"/>
            <a:ext cx="2667000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关系的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个性质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1143000" y="3733800"/>
            <a:ext cx="5805487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(3) 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实数集上的”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=”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关系</a:t>
            </a:r>
            <a:endParaRPr lang="zh-CN" altLang="en-US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1981200" y="4495800"/>
            <a:ext cx="5229225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自反、对称、反对称、传递</a:t>
            </a:r>
            <a:endParaRPr lang="zh-CN" altLang="en-US" sz="2800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1143000" y="914400"/>
            <a:ext cx="5272088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(1) 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实数集上的”≤”关系</a:t>
            </a:r>
            <a:endParaRPr lang="zh-CN" altLang="en-US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2133600" y="1524000"/>
            <a:ext cx="5305425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自反、反对称、传递</a:t>
            </a:r>
            <a:endParaRPr lang="zh-CN" altLang="en-US" sz="2800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1143000" y="2362200"/>
            <a:ext cx="5272088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(2) 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实数集上的”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&lt;”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关系</a:t>
            </a:r>
            <a:endParaRPr lang="zh-CN" altLang="en-US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2133600" y="3048000"/>
            <a:ext cx="5838825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反自反、反对称、传递</a:t>
            </a:r>
            <a:endParaRPr lang="zh-CN" altLang="en-US" sz="2800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燕尾形 9"/>
          <p:cNvSpPr/>
          <p:nvPr/>
        </p:nvSpPr>
        <p:spPr>
          <a:xfrm>
            <a:off x="990600" y="302449"/>
            <a:ext cx="2667000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性质判断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ChangeArrowheads="1"/>
          </p:cNvSpPr>
          <p:nvPr/>
        </p:nvSpPr>
        <p:spPr bwMode="auto">
          <a:xfrm>
            <a:off x="1" y="3211597"/>
            <a:ext cx="184731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3" name="Rectangle 15"/>
          <p:cNvSpPr>
            <a:spLocks noChangeArrowheads="1"/>
          </p:cNvSpPr>
          <p:nvPr/>
        </p:nvSpPr>
        <p:spPr bwMode="auto">
          <a:xfrm>
            <a:off x="0" y="-118480"/>
            <a:ext cx="181822" cy="5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4" name="Rectangle 17"/>
          <p:cNvSpPr>
            <a:spLocks noChangeArrowheads="1"/>
          </p:cNvSpPr>
          <p:nvPr/>
        </p:nvSpPr>
        <p:spPr bwMode="auto">
          <a:xfrm>
            <a:off x="0" y="3200983"/>
            <a:ext cx="181822" cy="5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762000" y="838200"/>
            <a:ext cx="7545425" cy="1387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练习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1.</a:t>
            </a: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设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X</a:t>
            </a: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是计算机学院大一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班学生组成的集合，则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X</a:t>
            </a: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上的“同班”关系是否具有什么性质？ </a:t>
            </a:r>
            <a:endParaRPr lang="zh-CN" altLang="en-US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1066800" y="302449"/>
            <a:ext cx="2855289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应用练习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225685" y="871503"/>
            <a:ext cx="6984460" cy="0"/>
          </a:xfrm>
          <a:prstGeom prst="line">
            <a:avLst/>
          </a:prstGeom>
          <a:ln w="12700">
            <a:solidFill>
              <a:srgbClr val="7EC23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1367436" y="2362200"/>
                <a:ext cx="2081788" cy="738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800" b="1" dirty="0">
                    <a:ea typeface="华文楷体" panose="02010600040101010101" pitchFamily="2" charset="-122"/>
                  </a:rPr>
                  <a:t>解：</a:t>
                </a:r>
                <a14:m>
                  <m:oMath xmlns:m="http://schemas.openxmlformats.org/officeDocument/2006/math">
                    <m:r>
                      <a:rPr lang="zh-CN" altLang="en-US" sz="2800" b="1" i="1">
                        <a:latin typeface="Cambria Math"/>
                        <a:ea typeface="华文楷体" panose="02010600040101010101" pitchFamily="2" charset="-122"/>
                      </a:rPr>
                      <m:t>∀</m:t>
                    </m:r>
                    <m:r>
                      <a:rPr lang="en-US" altLang="zh-CN" sz="2800" b="1" i="1">
                        <a:latin typeface="Cambria Math"/>
                        <a:ea typeface="华文楷体" panose="02010600040101010101" pitchFamily="2" charset="-122"/>
                      </a:rPr>
                      <m:t>𝒙</m:t>
                    </m:r>
                    <m:r>
                      <a:rPr lang="en-US" altLang="zh-CN" sz="2800" b="1" i="1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altLang="zh-CN" sz="2800" b="1" i="1">
                        <a:latin typeface="Cambria Math"/>
                        <a:ea typeface="Cambria Math"/>
                      </a:rPr>
                      <m:t>𝑿</m:t>
                    </m:r>
                    <m:r>
                      <a:rPr lang="en-US" altLang="zh-CN" sz="2800" b="1" i="1">
                        <a:latin typeface="Cambria Math"/>
                        <a:ea typeface="Cambria Math"/>
                      </a:rPr>
                      <m:t>,</m:t>
                    </m:r>
                  </m:oMath>
                </a14:m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436" y="2362200"/>
                <a:ext cx="2081788" cy="738664"/>
              </a:xfrm>
              <a:prstGeom prst="rect">
                <a:avLst/>
              </a:prstGeom>
              <a:blipFill rotWithShape="1">
                <a:blip r:embed="rId1"/>
                <a:stretch>
                  <a:fillRect l="-5848" b="-132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grpSp>
        <p:nvGrpSpPr>
          <p:cNvPr id="10" name="组合 9"/>
          <p:cNvGrpSpPr/>
          <p:nvPr/>
        </p:nvGrpSpPr>
        <p:grpSpPr>
          <a:xfrm>
            <a:off x="3671739" y="2362201"/>
            <a:ext cx="3414861" cy="738666"/>
            <a:chOff x="3671738" y="1876774"/>
            <a:chExt cx="3414861" cy="55399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3671738" y="1876774"/>
                  <a:ext cx="1433661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)∈</m:t>
                        </m:r>
                      </m:oMath>
                    </m:oMathPara>
                  </a14:m>
                  <a:endPara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1738" y="1876774"/>
                  <a:ext cx="1433661" cy="553998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sp>
          <p:nvSpPr>
            <p:cNvPr id="12" name="TextBox 11"/>
            <p:cNvSpPr txBox="1"/>
            <p:nvPr/>
          </p:nvSpPr>
          <p:spPr>
            <a:xfrm>
              <a:off x="4747497" y="1876775"/>
              <a:ext cx="233910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“同班”关系</a:t>
              </a:r>
              <a:endParaRPr lang="zh-CN" altLang="en-US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7985636" y="2318101"/>
            <a:ext cx="915942" cy="1067865"/>
          </a:xfrm>
          <a:prstGeom prst="wedgeEllipseCallout">
            <a:avLst>
              <a:gd name="adj1" fmla="val -167116"/>
              <a:gd name="adj2" fmla="val -8998"/>
            </a:avLst>
          </a:prstGeom>
          <a:solidFill>
            <a:srgbClr val="FFFF99"/>
          </a:solidFill>
          <a:ln w="19050" algn="ctr">
            <a:solidFill>
              <a:srgbClr val="0000FF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自反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1047282" y="3505200"/>
                <a:ext cx="2838918" cy="738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1" i="1" smtClean="0">
                          <a:latin typeface="Cambria Math"/>
                          <a:ea typeface="华文楷体" panose="02010600040101010101" pitchFamily="2" charset="-122"/>
                        </a:rPr>
                        <m:t>∀</m:t>
                      </m:r>
                      <m:r>
                        <a:rPr lang="en-US" altLang="zh-CN" sz="2800" b="1" i="1" smtClean="0">
                          <a:latin typeface="Cambria Math"/>
                          <a:ea typeface="华文楷体" panose="02010600040101010101" pitchFamily="2" charset="-122"/>
                        </a:rPr>
                        <m:t>(</m:t>
                      </m:r>
                      <m:r>
                        <a:rPr lang="en-US" altLang="zh-CN" sz="2800" b="1" i="1">
                          <a:latin typeface="Cambria Math"/>
                          <a:ea typeface="华文楷体" panose="02010600040101010101" pitchFamily="2" charset="-122"/>
                        </a:rPr>
                        <m:t>𝒙</m:t>
                      </m:r>
                      <m:r>
                        <a:rPr lang="en-US" altLang="zh-CN" sz="2800" b="1" i="1" smtClean="0">
                          <a:latin typeface="Cambria Math"/>
                          <a:ea typeface="华文楷体" panose="02010600040101010101" pitchFamily="2" charset="-122"/>
                        </a:rPr>
                        <m:t>,</m:t>
                      </m:r>
                      <m:r>
                        <a:rPr lang="en-US" altLang="zh-CN" sz="2800" b="1" i="1" smtClean="0">
                          <a:latin typeface="Cambria Math"/>
                          <a:ea typeface="华文楷体" panose="02010600040101010101" pitchFamily="2" charset="-122"/>
                        </a:rPr>
                        <m:t>𝒚</m:t>
                      </m:r>
                      <m:r>
                        <a:rPr lang="en-US" altLang="zh-CN" sz="2800" b="1" i="1" smtClean="0">
                          <a:latin typeface="Cambria Math"/>
                          <a:ea typeface="华文楷体" panose="02010600040101010101" pitchFamily="2" charset="-122"/>
                        </a:rPr>
                        <m:t>)∈“</m:t>
                      </m:r>
                      <m:r>
                        <a:rPr lang="en-US" altLang="zh-CN" sz="2800" b="1" i="1" smtClean="0">
                          <a:latin typeface="Cambria Math"/>
                          <a:ea typeface="华文楷体" panose="02010600040101010101" pitchFamily="2" charset="-122"/>
                        </a:rPr>
                        <m:t>同班</m:t>
                      </m:r>
                      <m:r>
                        <a:rPr lang="en-US" altLang="zh-CN" sz="2800" b="1" i="1" smtClean="0">
                          <a:latin typeface="Cambria Math"/>
                          <a:ea typeface="华文楷体" panose="02010600040101010101" pitchFamily="2" charset="-122"/>
                        </a:rPr>
                        <m:t>”,</m:t>
                      </m:r>
                    </m:oMath>
                  </m:oMathPara>
                </a14:m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282" y="3505200"/>
                <a:ext cx="2838918" cy="73866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grpSp>
        <p:nvGrpSpPr>
          <p:cNvPr id="15" name="组合 14"/>
          <p:cNvGrpSpPr/>
          <p:nvPr/>
        </p:nvGrpSpPr>
        <p:grpSpPr>
          <a:xfrm>
            <a:off x="3886200" y="3528536"/>
            <a:ext cx="3531569" cy="738664"/>
            <a:chOff x="3550325" y="2795330"/>
            <a:chExt cx="3531569" cy="55399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矩形 15"/>
                <p:cNvSpPr/>
                <p:nvPr/>
              </p:nvSpPr>
              <p:spPr>
                <a:xfrm>
                  <a:off x="4468999" y="2795330"/>
                  <a:ext cx="2612895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1" i="1" smtClean="0">
                            <a:latin typeface="Cambria Math"/>
                            <a:ea typeface="华文楷体" panose="02010600040101010101" pitchFamily="2" charset="-122"/>
                          </a:rPr>
                          <m:t>(</m:t>
                        </m:r>
                        <m:r>
                          <a:rPr lang="en-US" altLang="zh-CN" sz="2800" b="1" i="1" smtClean="0">
                            <a:latin typeface="Cambria Math"/>
                            <a:ea typeface="华文楷体" panose="02010600040101010101" pitchFamily="2" charset="-122"/>
                          </a:rPr>
                          <m:t>𝒚</m:t>
                        </m:r>
                        <m:r>
                          <a:rPr lang="en-US" altLang="zh-CN" sz="2800" b="1" i="1" smtClean="0">
                            <a:latin typeface="Cambria Math"/>
                            <a:ea typeface="华文楷体" panose="02010600040101010101" pitchFamily="2" charset="-122"/>
                          </a:rPr>
                          <m:t>,</m:t>
                        </m:r>
                        <m:r>
                          <a:rPr lang="en-US" altLang="zh-CN" sz="2800" b="1" i="1" smtClean="0">
                            <a:latin typeface="Cambria Math"/>
                            <a:ea typeface="华文楷体" panose="02010600040101010101" pitchFamily="2" charset="-122"/>
                          </a:rPr>
                          <m:t>𝒙</m:t>
                        </m:r>
                        <m:r>
                          <a:rPr lang="en-US" altLang="zh-CN" sz="2800" b="1" i="1" smtClean="0">
                            <a:latin typeface="Cambria Math"/>
                            <a:ea typeface="华文楷体" panose="02010600040101010101" pitchFamily="2" charset="-122"/>
                          </a:rPr>
                          <m:t>)∈“</m:t>
                        </m:r>
                        <m:r>
                          <a:rPr lang="en-US" altLang="zh-CN" sz="2800" b="1" i="1" smtClean="0">
                            <a:latin typeface="Cambria Math"/>
                            <a:ea typeface="华文楷体" panose="02010600040101010101" pitchFamily="2" charset="-122"/>
                          </a:rPr>
                          <m:t>同班</m:t>
                        </m:r>
                        <m:r>
                          <a:rPr lang="en-US" altLang="zh-CN" sz="2800" b="1" i="1" smtClean="0">
                            <a:latin typeface="Cambria Math"/>
                            <a:ea typeface="华文楷体" panose="02010600040101010101" pitchFamily="2" charset="-122"/>
                          </a:rPr>
                          <m:t>”,</m:t>
                        </m:r>
                      </m:oMath>
                    </m:oMathPara>
                  </a14:m>
                  <a:endPara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6" name="矩形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8999" y="2795330"/>
                  <a:ext cx="2612895" cy="553998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sp>
          <p:nvSpPr>
            <p:cNvPr id="17" name="右箭头 16"/>
            <p:cNvSpPr/>
            <p:nvPr/>
          </p:nvSpPr>
          <p:spPr>
            <a:xfrm>
              <a:off x="3550325" y="2892357"/>
              <a:ext cx="827122" cy="356681"/>
            </a:xfrm>
            <a:prstGeom prst="rightArrow">
              <a:avLst/>
            </a:prstGeom>
            <a:gradFill>
              <a:gsLst>
                <a:gs pos="0">
                  <a:srgbClr val="A603AB"/>
                </a:gs>
                <a:gs pos="21001">
                  <a:srgbClr val="0819FB"/>
                </a:gs>
                <a:gs pos="35001">
                  <a:srgbClr val="1A8D48"/>
                </a:gs>
                <a:gs pos="52000">
                  <a:srgbClr val="FFFF00"/>
                </a:gs>
                <a:gs pos="73000">
                  <a:srgbClr val="EE3F17"/>
                </a:gs>
                <a:gs pos="88000">
                  <a:srgbClr val="E81766"/>
                </a:gs>
                <a:gs pos="100000">
                  <a:srgbClr val="A603AB"/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AutoShape 6"/>
          <p:cNvSpPr>
            <a:spLocks noChangeArrowheads="1"/>
          </p:cNvSpPr>
          <p:nvPr/>
        </p:nvSpPr>
        <p:spPr bwMode="auto">
          <a:xfrm>
            <a:off x="7030655" y="4785459"/>
            <a:ext cx="1757486" cy="839037"/>
          </a:xfrm>
          <a:prstGeom prst="cloudCallout">
            <a:avLst>
              <a:gd name="adj1" fmla="val -91177"/>
              <a:gd name="adj2" fmla="val -64595"/>
            </a:avLst>
          </a:prstGeom>
          <a:solidFill>
            <a:srgbClr val="00FF00"/>
          </a:solidFill>
          <a:ln w="19050">
            <a:solidFill>
              <a:srgbClr val="FF00FF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对称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灯片编号占位符 7"/>
          <p:cNvSpPr txBox="1"/>
          <p:nvPr/>
        </p:nvSpPr>
        <p:spPr>
          <a:xfrm>
            <a:off x="6457950" y="6492875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77B520B4-ABF8-49CA-9AC9-A634BAFCCFD8}" type="slidenum">
              <a:rPr lang="en-US" altLang="zh-CN" smtClean="0"/>
            </a:fld>
            <a:endParaRPr lang="en-US" altLang="zh-CN"/>
          </a:p>
        </p:txBody>
      </p:sp>
      <p:sp>
        <p:nvSpPr>
          <p:cNvPr id="20" name="AutoShape 6"/>
          <p:cNvSpPr>
            <a:spLocks noChangeArrowheads="1"/>
          </p:cNvSpPr>
          <p:nvPr/>
        </p:nvSpPr>
        <p:spPr bwMode="auto">
          <a:xfrm>
            <a:off x="4038600" y="4937859"/>
            <a:ext cx="1757486" cy="839037"/>
          </a:xfrm>
          <a:prstGeom prst="cloudCallout">
            <a:avLst>
              <a:gd name="adj1" fmla="val -25599"/>
              <a:gd name="adj2" fmla="val -108869"/>
            </a:avLst>
          </a:prstGeom>
          <a:solidFill>
            <a:srgbClr val="FFFF00"/>
          </a:solidFill>
          <a:ln w="19050">
            <a:solidFill>
              <a:srgbClr val="FF00FF"/>
            </a:solidFill>
            <a:round/>
          </a:ln>
          <a:effectLst/>
        </p:spPr>
        <p:txBody>
          <a:bodyPr lIns="90000" tIns="46800" rIns="90000" bIns="46800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传递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/>
      <p:bldP spid="14" grpId="0"/>
      <p:bldP spid="18" grpId="0" animBg="1"/>
      <p:bldP spid="2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729433" y="838200"/>
            <a:ext cx="7804967" cy="1387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练习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2.</a:t>
            </a: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设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X</a:t>
            </a: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是计算机学院必修课组成的集合，则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X</a:t>
            </a: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上的课程“先修”关系是否具有什么性质？ </a:t>
            </a:r>
            <a:endParaRPr lang="zh-CN" altLang="en-US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1276746" y="2667000"/>
                <a:ext cx="2081788" cy="738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800" b="1" dirty="0">
                    <a:ea typeface="华文楷体" panose="02010600040101010101" pitchFamily="2" charset="-122"/>
                  </a:rPr>
                  <a:t>解：</a:t>
                </a:r>
                <a14:m>
                  <m:oMath xmlns:m="http://schemas.openxmlformats.org/officeDocument/2006/math">
                    <m:r>
                      <a:rPr lang="zh-CN" altLang="en-US" sz="2800" b="1" i="1">
                        <a:latin typeface="Cambria Math"/>
                        <a:ea typeface="华文楷体" panose="02010600040101010101" pitchFamily="2" charset="-122"/>
                      </a:rPr>
                      <m:t>∀</m:t>
                    </m:r>
                    <m:r>
                      <a:rPr lang="en-US" altLang="zh-CN" sz="2800" b="1" i="1">
                        <a:latin typeface="Cambria Math"/>
                        <a:ea typeface="华文楷体" panose="02010600040101010101" pitchFamily="2" charset="-122"/>
                      </a:rPr>
                      <m:t>𝒙</m:t>
                    </m:r>
                    <m:r>
                      <a:rPr lang="en-US" altLang="zh-CN" sz="2800" b="1" i="1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altLang="zh-CN" sz="2800" b="1" i="1">
                        <a:latin typeface="Cambria Math"/>
                        <a:ea typeface="Cambria Math"/>
                      </a:rPr>
                      <m:t>𝑿</m:t>
                    </m:r>
                    <m:r>
                      <a:rPr lang="en-US" altLang="zh-CN" sz="2800" b="1" i="1">
                        <a:latin typeface="Cambria Math"/>
                        <a:ea typeface="Cambria Math"/>
                      </a:rPr>
                      <m:t>,</m:t>
                    </m:r>
                  </m:oMath>
                </a14:m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746" y="2667000"/>
                <a:ext cx="2081788" cy="738664"/>
              </a:xfrm>
              <a:prstGeom prst="rect">
                <a:avLst/>
              </a:prstGeom>
              <a:blipFill rotWithShape="1">
                <a:blip r:embed="rId1"/>
                <a:stretch>
                  <a:fillRect l="-5848" b="-132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grpSp>
        <p:nvGrpSpPr>
          <p:cNvPr id="4" name="组合 3"/>
          <p:cNvGrpSpPr/>
          <p:nvPr/>
        </p:nvGrpSpPr>
        <p:grpSpPr>
          <a:xfrm>
            <a:off x="3462776" y="2667000"/>
            <a:ext cx="3685036" cy="738664"/>
            <a:chOff x="3310376" y="382494"/>
            <a:chExt cx="3685036" cy="55399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/>
                <p:cNvSpPr txBox="1"/>
                <p:nvPr/>
              </p:nvSpPr>
              <p:spPr>
                <a:xfrm>
                  <a:off x="3310376" y="382494"/>
                  <a:ext cx="1438471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)∉</m:t>
                        </m:r>
                      </m:oMath>
                    </m:oMathPara>
                  </a14:m>
                  <a:endPara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0376" y="382494"/>
                  <a:ext cx="1438471" cy="523220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sp>
          <p:nvSpPr>
            <p:cNvPr id="6" name="TextBox 5"/>
            <p:cNvSpPr txBox="1"/>
            <p:nvPr/>
          </p:nvSpPr>
          <p:spPr>
            <a:xfrm>
              <a:off x="4656310" y="382494"/>
              <a:ext cx="233910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“先修”关系</a:t>
              </a:r>
              <a:endParaRPr lang="zh-CN" altLang="en-US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7620001" y="2361135"/>
            <a:ext cx="1371600" cy="1067865"/>
          </a:xfrm>
          <a:prstGeom prst="wedgeEllipseCallout">
            <a:avLst>
              <a:gd name="adj1" fmla="val -99182"/>
              <a:gd name="adj2" fmla="val 435"/>
            </a:avLst>
          </a:prstGeom>
          <a:solidFill>
            <a:srgbClr val="CCFF99"/>
          </a:solidFill>
          <a:ln w="19050" algn="ctr">
            <a:solidFill>
              <a:srgbClr val="0000FF"/>
            </a:solidFill>
            <a:miter lim="800000"/>
          </a:ln>
          <a:effectLst/>
        </p:spPr>
        <p:txBody>
          <a:bodyPr lIns="90000" tIns="46800" rIns="90000" bIns="46800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反自反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990600" y="302449"/>
            <a:ext cx="2855289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应用练习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1123482" y="3962400"/>
                <a:ext cx="2838918" cy="738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1" i="1" smtClean="0">
                          <a:latin typeface="Cambria Math"/>
                          <a:ea typeface="华文楷体" panose="02010600040101010101" pitchFamily="2" charset="-122"/>
                        </a:rPr>
                        <m:t>∀</m:t>
                      </m:r>
                      <m:r>
                        <a:rPr lang="en-US" altLang="zh-CN" sz="2800" b="1" i="1" smtClean="0">
                          <a:latin typeface="Cambria Math"/>
                          <a:ea typeface="华文楷体" panose="02010600040101010101" pitchFamily="2" charset="-122"/>
                        </a:rPr>
                        <m:t>(</m:t>
                      </m:r>
                      <m:r>
                        <a:rPr lang="en-US" altLang="zh-CN" sz="2800" b="1" i="1">
                          <a:latin typeface="Cambria Math"/>
                          <a:ea typeface="华文楷体" panose="02010600040101010101" pitchFamily="2" charset="-122"/>
                        </a:rPr>
                        <m:t>𝒙</m:t>
                      </m:r>
                      <m:r>
                        <a:rPr lang="en-US" altLang="zh-CN" sz="2800" b="1" i="1" smtClean="0">
                          <a:latin typeface="Cambria Math"/>
                          <a:ea typeface="华文楷体" panose="02010600040101010101" pitchFamily="2" charset="-122"/>
                        </a:rPr>
                        <m:t>,</m:t>
                      </m:r>
                      <m:r>
                        <a:rPr lang="en-US" altLang="zh-CN" sz="2800" b="1" i="1" smtClean="0">
                          <a:latin typeface="Cambria Math"/>
                          <a:ea typeface="华文楷体" panose="02010600040101010101" pitchFamily="2" charset="-122"/>
                        </a:rPr>
                        <m:t>𝒚</m:t>
                      </m:r>
                      <m:r>
                        <a:rPr lang="en-US" altLang="zh-CN" sz="2800" b="1" i="1" smtClean="0">
                          <a:latin typeface="Cambria Math"/>
                          <a:ea typeface="华文楷体" panose="02010600040101010101" pitchFamily="2" charset="-122"/>
                        </a:rPr>
                        <m:t>)∈“</m:t>
                      </m:r>
                      <m:r>
                        <a:rPr lang="en-US" altLang="zh-CN" sz="2800" b="1" i="1" smtClean="0">
                          <a:latin typeface="Cambria Math"/>
                          <a:ea typeface="华文楷体" panose="02010600040101010101" pitchFamily="2" charset="-122"/>
                        </a:rPr>
                        <m:t>先修</m:t>
                      </m:r>
                      <m:r>
                        <a:rPr lang="en-US" altLang="zh-CN" sz="2800" b="1" i="1" smtClean="0">
                          <a:latin typeface="Cambria Math"/>
                          <a:ea typeface="华文楷体" panose="02010600040101010101" pitchFamily="2" charset="-122"/>
                        </a:rPr>
                        <m:t>”,</m:t>
                      </m:r>
                    </m:oMath>
                  </m:oMathPara>
                </a14:m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482" y="3962400"/>
                <a:ext cx="2838918" cy="73866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grpSp>
        <p:nvGrpSpPr>
          <p:cNvPr id="12" name="组合 11"/>
          <p:cNvGrpSpPr/>
          <p:nvPr/>
        </p:nvGrpSpPr>
        <p:grpSpPr>
          <a:xfrm>
            <a:off x="4007422" y="3962400"/>
            <a:ext cx="3536378" cy="738664"/>
            <a:chOff x="3550325" y="2795330"/>
            <a:chExt cx="3536378" cy="55399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矩形 12"/>
                <p:cNvSpPr/>
                <p:nvPr/>
              </p:nvSpPr>
              <p:spPr>
                <a:xfrm>
                  <a:off x="4468999" y="2795330"/>
                  <a:ext cx="2617704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1" i="1" smtClean="0">
                            <a:latin typeface="Cambria Math"/>
                            <a:ea typeface="华文楷体" panose="02010600040101010101" pitchFamily="2" charset="-122"/>
                          </a:rPr>
                          <m:t>(</m:t>
                        </m:r>
                        <m:r>
                          <a:rPr lang="en-US" altLang="zh-CN" sz="2800" b="1" i="1" smtClean="0">
                            <a:latin typeface="Cambria Math"/>
                            <a:ea typeface="华文楷体" panose="02010600040101010101" pitchFamily="2" charset="-122"/>
                          </a:rPr>
                          <m:t>𝒚</m:t>
                        </m:r>
                        <m:r>
                          <a:rPr lang="en-US" altLang="zh-CN" sz="2800" b="1" i="1" smtClean="0">
                            <a:latin typeface="Cambria Math"/>
                            <a:ea typeface="华文楷体" panose="02010600040101010101" pitchFamily="2" charset="-122"/>
                          </a:rPr>
                          <m:t>,</m:t>
                        </m:r>
                        <m:r>
                          <a:rPr lang="en-US" altLang="zh-CN" sz="2800" b="1" i="1" smtClean="0">
                            <a:latin typeface="Cambria Math"/>
                            <a:ea typeface="华文楷体" panose="02010600040101010101" pitchFamily="2" charset="-122"/>
                          </a:rPr>
                          <m:t>𝒙</m:t>
                        </m:r>
                        <m:r>
                          <a:rPr lang="en-US" altLang="zh-CN" sz="2800" b="1" i="1" smtClean="0">
                            <a:latin typeface="Cambria Math"/>
                            <a:ea typeface="华文楷体" panose="02010600040101010101" pitchFamily="2" charset="-122"/>
                          </a:rPr>
                          <m:t>)∉“</m:t>
                        </m:r>
                        <m:r>
                          <a:rPr lang="en-US" altLang="zh-CN" sz="2800" b="1" i="1" smtClean="0">
                            <a:latin typeface="Cambria Math"/>
                            <a:ea typeface="华文楷体" panose="02010600040101010101" pitchFamily="2" charset="-122"/>
                          </a:rPr>
                          <m:t>先修</m:t>
                        </m:r>
                        <m:r>
                          <a:rPr lang="en-US" altLang="zh-CN" sz="2800" b="1" i="1" smtClean="0">
                            <a:latin typeface="Cambria Math"/>
                            <a:ea typeface="华文楷体" panose="02010600040101010101" pitchFamily="2" charset="-122"/>
                          </a:rPr>
                          <m:t>”,</m:t>
                        </m:r>
                      </m:oMath>
                    </m:oMathPara>
                  </a14:m>
                  <a:endPara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5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8999" y="2795330"/>
                  <a:ext cx="2617704" cy="523220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sp>
          <p:nvSpPr>
            <p:cNvPr id="14" name="右箭头 13"/>
            <p:cNvSpPr/>
            <p:nvPr/>
          </p:nvSpPr>
          <p:spPr>
            <a:xfrm>
              <a:off x="3550325" y="2892357"/>
              <a:ext cx="827122" cy="356681"/>
            </a:xfrm>
            <a:prstGeom prst="rightArrow">
              <a:avLst/>
            </a:prstGeom>
            <a:gradFill>
              <a:gsLst>
                <a:gs pos="0">
                  <a:srgbClr val="A603AB"/>
                </a:gs>
                <a:gs pos="21001">
                  <a:srgbClr val="0819FB"/>
                </a:gs>
                <a:gs pos="35001">
                  <a:srgbClr val="1A8D48"/>
                </a:gs>
                <a:gs pos="52000">
                  <a:srgbClr val="FFFF00"/>
                </a:gs>
                <a:gs pos="73000">
                  <a:srgbClr val="EE3F17"/>
                </a:gs>
                <a:gs pos="88000">
                  <a:srgbClr val="E81766"/>
                </a:gs>
                <a:gs pos="100000">
                  <a:srgbClr val="A603AB"/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7153870" y="4925426"/>
            <a:ext cx="1757486" cy="839037"/>
          </a:xfrm>
          <a:prstGeom prst="cloudCallout">
            <a:avLst>
              <a:gd name="adj1" fmla="val -91177"/>
              <a:gd name="adj2" fmla="val -64595"/>
            </a:avLst>
          </a:prstGeom>
          <a:solidFill>
            <a:srgbClr val="00FF00"/>
          </a:solidFill>
          <a:ln w="19050">
            <a:solidFill>
              <a:srgbClr val="FF00FF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反对称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AutoShape 6"/>
          <p:cNvSpPr>
            <a:spLocks noChangeArrowheads="1"/>
          </p:cNvSpPr>
          <p:nvPr/>
        </p:nvSpPr>
        <p:spPr bwMode="auto">
          <a:xfrm>
            <a:off x="5257800" y="5256963"/>
            <a:ext cx="1757486" cy="839037"/>
          </a:xfrm>
          <a:prstGeom prst="cloudCallout">
            <a:avLst>
              <a:gd name="adj1" fmla="val -91177"/>
              <a:gd name="adj2" fmla="val -64595"/>
            </a:avLst>
          </a:prstGeom>
          <a:solidFill>
            <a:srgbClr val="00FF00"/>
          </a:solidFill>
          <a:ln w="19050">
            <a:solidFill>
              <a:srgbClr val="FF00FF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传递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 1"/>
          <p:cNvSpPr/>
          <p:nvPr/>
        </p:nvSpPr>
        <p:spPr>
          <a:xfrm>
            <a:off x="1066800" y="302449"/>
            <a:ext cx="1778761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algn="ctr"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练习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8"/>
              <p:cNvSpPr txBox="1">
                <a:spLocks noChangeArrowheads="1"/>
              </p:cNvSpPr>
              <p:nvPr/>
            </p:nvSpPr>
            <p:spPr bwMode="auto">
              <a:xfrm>
                <a:off x="1143000" y="885936"/>
                <a:ext cx="6753690" cy="14000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25400" algn="ctr">
                    <a:solidFill>
                      <a:srgbClr val="0000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itchFamily="18" charset="2"/>
                  <a:buChar char="¡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itchFamily="2" charset="2"/>
                  <a:buChar char="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itchFamily="2" charset="2"/>
                  <a:buChar char="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A={0,1}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R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是集合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/>
                            <a:ea typeface="楷体_GB2312" pitchFamily="49" charset="-122"/>
                          </a:rPr>
                          <m:t>𝟐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/>
                            <a:ea typeface="楷体_GB2312" pitchFamily="49" charset="-122"/>
                          </a:rPr>
                          <m:t>𝑨</m:t>
                        </m:r>
                      </m:sup>
                    </m:sSup>
                  </m:oMath>
                </a14:m>
                <a:r>
                  <a:rPr lang="zh-CN" altLang="en-US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上的</a:t>
                </a:r>
                <a14:m>
                  <m:oMath xmlns:m="http://schemas.openxmlformats.org/officeDocument/2006/math">
                    <m:r>
                      <a:rPr lang="zh-CN" altLang="en-US" sz="2800" b="1" i="1" smtClean="0">
                        <a:latin typeface="Cambria Math"/>
                        <a:ea typeface="楷体_GB2312" pitchFamily="49" charset="-122"/>
                      </a:rPr>
                      <m:t>“</m:t>
                    </m:r>
                    <m:r>
                      <a:rPr lang="zh-CN" altLang="en-US" sz="2800" b="1" i="1">
                        <a:latin typeface="Cambria Math"/>
                        <a:ea typeface="楷体_GB2312" pitchFamily="49" charset="-122"/>
                      </a:rPr>
                      <m:t>⊆</m:t>
                    </m:r>
                    <m:r>
                      <a:rPr lang="zh-CN" altLang="en-US" sz="2800" b="1" i="1" smtClean="0">
                        <a:latin typeface="Cambria Math"/>
                        <a:ea typeface="楷体_GB2312" pitchFamily="49" charset="-122"/>
                      </a:rPr>
                      <m:t>” </m:t>
                    </m:r>
                  </m:oMath>
                </a14:m>
                <a:r>
                  <a:rPr lang="zh-CN" altLang="en-US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关系。</a:t>
                </a:r>
                <a:endParaRPr lang="en-US" altLang="zh-CN" sz="2800" b="1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请判断该关系具有哪些性质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四种方法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？</a:t>
                </a:r>
                <a:endParaRPr lang="en-US" altLang="zh-CN" sz="2800" b="1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3000" y="885936"/>
                <a:ext cx="6753690" cy="1400064"/>
              </a:xfrm>
              <a:prstGeom prst="rect">
                <a:avLst/>
              </a:prstGeom>
              <a:blipFill rotWithShape="1">
                <a:blip r:embed="rId1"/>
                <a:stretch>
                  <a:fillRect l="-1897" b="-695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 1"/>
          <p:cNvSpPr/>
          <p:nvPr/>
        </p:nvSpPr>
        <p:spPr>
          <a:xfrm>
            <a:off x="971600" y="164638"/>
            <a:ext cx="2228800" cy="67207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练习</a:t>
            </a:r>
            <a:endParaRPr lang="zh-CN" altLang="en-US" sz="2800" dirty="0">
              <a:solidFill>
                <a:schemeClr val="bg1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838200" y="2057400"/>
            <a:ext cx="81295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3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kumimoji="1" lang="en-US" altLang="zh-CN" sz="3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kumimoji="1" lang="en-US" altLang="zh-CN" sz="3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A={(1,a),(1,b),(1,c),(2,a),(2,b),(2,c)}</a:t>
            </a:r>
            <a:endParaRPr kumimoji="1" lang="en-US" altLang="zh-CN" sz="36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228600" y="1066800"/>
            <a:ext cx="6858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例</a:t>
            </a:r>
            <a:r>
              <a:rPr kumimoji="1" lang="en-US" altLang="zh-CN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kumimoji="1" lang="zh-CN" altLang="en-US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kumimoji="1" lang="en-US" altLang="zh-CN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A={a,b,c}, B={1,2},B </a:t>
            </a:r>
            <a:r>
              <a:rPr kumimoji="1" lang="en-US" altLang="zh-CN" sz="36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kumimoji="1" lang="en-US" altLang="zh-CN" sz="36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kumimoji="1" lang="zh-CN" altLang="en-US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？</a:t>
            </a:r>
            <a:endParaRPr kumimoji="1" lang="zh-CN" altLang="en-US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Text Box 19"/>
          <p:cNvSpPr txBox="1">
            <a:spLocks noChangeArrowheads="1"/>
          </p:cNvSpPr>
          <p:nvPr/>
        </p:nvSpPr>
        <p:spPr bwMode="auto">
          <a:xfrm>
            <a:off x="1789138" y="3263901"/>
            <a:ext cx="1411262" cy="925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 dirty="0">
                <a:solidFill>
                  <a:srgbClr val="0066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kumimoji="1" lang="en-US" altLang="zh-CN" sz="3600" dirty="0">
                <a:solidFill>
                  <a:srgbClr val="0066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 =</a:t>
            </a:r>
            <a:endParaRPr kumimoji="1" lang="en-US" altLang="zh-CN" sz="3600" dirty="0">
              <a:solidFill>
                <a:srgbClr val="0066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" name="矩形标注 7"/>
          <p:cNvSpPr>
            <a:spLocks noChangeArrowheads="1"/>
          </p:cNvSpPr>
          <p:nvPr/>
        </p:nvSpPr>
        <p:spPr bwMode="auto">
          <a:xfrm>
            <a:off x="6238875" y="4389438"/>
            <a:ext cx="1000125" cy="1617662"/>
          </a:xfrm>
          <a:prstGeom prst="wedgeRectCallout">
            <a:avLst>
              <a:gd name="adj1" fmla="val -151995"/>
              <a:gd name="adj2" fmla="val -138500"/>
            </a:avLst>
          </a:prstGeom>
          <a:solidFill>
            <a:srgbClr val="66FF66"/>
          </a:solidFill>
          <a:ln w="34925" algn="ctr">
            <a:solidFill>
              <a:srgbClr val="C00000"/>
            </a:solidFill>
            <a:rou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66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6</a:t>
            </a:r>
            <a:endParaRPr lang="zh-CN" altLang="en-US" sz="66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" name="直接连接符 8"/>
          <p:cNvCxnSpPr>
            <a:cxnSpLocks noChangeShapeType="1"/>
          </p:cNvCxnSpPr>
          <p:nvPr/>
        </p:nvCxnSpPr>
        <p:spPr bwMode="auto">
          <a:xfrm flipV="1">
            <a:off x="2514600" y="2797176"/>
            <a:ext cx="5562600" cy="49211"/>
          </a:xfrm>
          <a:prstGeom prst="line">
            <a:avLst/>
          </a:prstGeom>
          <a:noFill/>
          <a:ln w="101600" algn="ctr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1"/>
      <p:bldP spid="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765905" y="914400"/>
            <a:ext cx="681895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3399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解</a:t>
            </a:r>
            <a:r>
              <a:rPr lang="en-US" altLang="zh-CN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:</a:t>
            </a:r>
            <a:endParaRPr lang="en-US" altLang="zh-CN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3399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graphicFrame>
        <p:nvGraphicFramePr>
          <p:cNvPr id="8" name="Object 10"/>
          <p:cNvGraphicFramePr>
            <a:graphicFrameLocks noChangeAspect="1"/>
          </p:cNvGraphicFramePr>
          <p:nvPr/>
        </p:nvGraphicFramePr>
        <p:xfrm>
          <a:off x="1752600" y="1057016"/>
          <a:ext cx="4343400" cy="70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416" name="公式" r:id="rId1" imgW="1422400" imgH="228600" progId="Equation.3">
                  <p:embed/>
                </p:oleObj>
              </mc:Choice>
              <mc:Fallback>
                <p:oleObj name="公式" r:id="rId1" imgW="1422400" imgH="228600" progId="Equation.3">
                  <p:embed/>
                  <p:pic>
                    <p:nvPicPr>
                      <p:cNvPr id="0" name="图片 1264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057016"/>
                        <a:ext cx="4343400" cy="700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3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3399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graphicFrame>
        <p:nvGraphicFramePr>
          <p:cNvPr id="10" name="Object 12"/>
          <p:cNvGraphicFramePr>
            <a:graphicFrameLocks noChangeAspect="1"/>
          </p:cNvGraphicFramePr>
          <p:nvPr/>
        </p:nvGraphicFramePr>
        <p:xfrm>
          <a:off x="1447800" y="2057400"/>
          <a:ext cx="6629400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417" name="公式" r:id="rId3" imgW="2260600" imgH="228600" progId="Equation.3">
                  <p:embed/>
                </p:oleObj>
              </mc:Choice>
              <mc:Fallback>
                <p:oleObj name="公式" r:id="rId3" imgW="2260600" imgH="228600" progId="Equation.3">
                  <p:embed/>
                  <p:pic>
                    <p:nvPicPr>
                      <p:cNvPr id="0" name="图片 1264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2057400"/>
                        <a:ext cx="6629400" cy="671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4"/>
          <p:cNvSpPr txBox="1">
            <a:spLocks noChangeArrowheads="1"/>
          </p:cNvSpPr>
          <p:nvPr/>
        </p:nvSpPr>
        <p:spPr bwMode="auto">
          <a:xfrm>
            <a:off x="762000" y="1828800"/>
            <a:ext cx="643423" cy="925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3399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令</a:t>
            </a:r>
            <a:endParaRPr lang="zh-CN" altLang="en-US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3399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graphicFrame>
        <p:nvGraphicFramePr>
          <p:cNvPr id="13" name="Object 15"/>
          <p:cNvGraphicFramePr>
            <a:graphicFrameLocks noChangeAspect="1"/>
          </p:cNvGraphicFramePr>
          <p:nvPr/>
        </p:nvGraphicFramePr>
        <p:xfrm>
          <a:off x="152400" y="3167063"/>
          <a:ext cx="9220200" cy="1404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418" name="公式" r:id="rId5" imgW="2997200" imgH="457200" progId="Equation.3">
                  <p:embed/>
                </p:oleObj>
              </mc:Choice>
              <mc:Fallback>
                <p:oleObj name="公式" r:id="rId5" imgW="2997200" imgH="457200" progId="Equation.3">
                  <p:embed/>
                  <p:pic>
                    <p:nvPicPr>
                      <p:cNvPr id="0" name="图片 1264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3167063"/>
                        <a:ext cx="9220200" cy="1404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7"/>
          <p:cNvSpPr>
            <a:spLocks noChangeShapeType="1"/>
          </p:cNvSpPr>
          <p:nvPr/>
        </p:nvSpPr>
        <p:spPr bwMode="auto">
          <a:xfrm>
            <a:off x="1371600" y="3181350"/>
            <a:ext cx="990600" cy="6858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15" name="Line 18"/>
          <p:cNvSpPr>
            <a:spLocks noChangeShapeType="1"/>
          </p:cNvSpPr>
          <p:nvPr/>
        </p:nvSpPr>
        <p:spPr bwMode="auto">
          <a:xfrm>
            <a:off x="7391400" y="3200400"/>
            <a:ext cx="1143000" cy="7620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16" name="Line 19"/>
          <p:cNvSpPr>
            <a:spLocks noChangeShapeType="1"/>
          </p:cNvSpPr>
          <p:nvPr/>
        </p:nvSpPr>
        <p:spPr bwMode="auto">
          <a:xfrm>
            <a:off x="3048000" y="3962400"/>
            <a:ext cx="1295400" cy="7620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17" name="Line 20"/>
          <p:cNvSpPr>
            <a:spLocks noChangeShapeType="1"/>
          </p:cNvSpPr>
          <p:nvPr/>
        </p:nvSpPr>
        <p:spPr bwMode="auto">
          <a:xfrm>
            <a:off x="6827838" y="3962400"/>
            <a:ext cx="990600" cy="6096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18" name="AutoShape 21"/>
          <p:cNvSpPr>
            <a:spLocks noChangeArrowheads="1"/>
          </p:cNvSpPr>
          <p:nvPr/>
        </p:nvSpPr>
        <p:spPr bwMode="auto">
          <a:xfrm>
            <a:off x="6477000" y="1143000"/>
            <a:ext cx="2133600" cy="838200"/>
          </a:xfrm>
          <a:prstGeom prst="cloudCallout">
            <a:avLst>
              <a:gd name="adj1" fmla="val -79463"/>
              <a:gd name="adj2" fmla="val 26894"/>
            </a:avLst>
          </a:prstGeom>
          <a:solidFill>
            <a:srgbClr val="FFFF00"/>
          </a:solidFill>
          <a:ln w="50800">
            <a:solidFill>
              <a:srgbClr val="FF0000"/>
            </a:solidFill>
            <a:round/>
          </a:ln>
          <a:effectLst/>
        </p:spPr>
        <p:txBody>
          <a:bodyPr lIns="90000" tIns="46800" rIns="90000" bIns="46800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自反</a:t>
            </a:r>
            <a:endParaRPr lang="zh-CN" altLang="en-US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Line 22"/>
          <p:cNvSpPr>
            <a:spLocks noChangeShapeType="1"/>
          </p:cNvSpPr>
          <p:nvPr/>
        </p:nvSpPr>
        <p:spPr bwMode="auto">
          <a:xfrm>
            <a:off x="2845561" y="3867150"/>
            <a:ext cx="1371600" cy="0"/>
          </a:xfrm>
          <a:prstGeom prst="line">
            <a:avLst/>
          </a:prstGeom>
          <a:noFill/>
          <a:ln w="50800">
            <a:solidFill>
              <a:srgbClr val="00FF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20" name="Line 23"/>
          <p:cNvSpPr>
            <a:spLocks noChangeShapeType="1"/>
          </p:cNvSpPr>
          <p:nvPr/>
        </p:nvSpPr>
        <p:spPr bwMode="auto">
          <a:xfrm>
            <a:off x="4495800" y="3867150"/>
            <a:ext cx="1371600" cy="0"/>
          </a:xfrm>
          <a:prstGeom prst="line">
            <a:avLst/>
          </a:prstGeom>
          <a:noFill/>
          <a:ln w="50800">
            <a:solidFill>
              <a:srgbClr val="00FF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21" name="Line 24"/>
          <p:cNvSpPr>
            <a:spLocks noChangeShapeType="1"/>
          </p:cNvSpPr>
          <p:nvPr/>
        </p:nvSpPr>
        <p:spPr bwMode="auto">
          <a:xfrm>
            <a:off x="6172200" y="3733800"/>
            <a:ext cx="1371600" cy="0"/>
          </a:xfrm>
          <a:prstGeom prst="line">
            <a:avLst/>
          </a:prstGeom>
          <a:noFill/>
          <a:ln w="50800">
            <a:solidFill>
              <a:srgbClr val="00FF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22" name="Line 25"/>
          <p:cNvSpPr>
            <a:spLocks noChangeShapeType="1"/>
          </p:cNvSpPr>
          <p:nvPr/>
        </p:nvSpPr>
        <p:spPr bwMode="auto">
          <a:xfrm>
            <a:off x="1447800" y="4572000"/>
            <a:ext cx="1219200" cy="0"/>
          </a:xfrm>
          <a:prstGeom prst="line">
            <a:avLst/>
          </a:prstGeom>
          <a:noFill/>
          <a:ln w="50800">
            <a:solidFill>
              <a:srgbClr val="00FF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23" name="Line 26"/>
          <p:cNvSpPr>
            <a:spLocks noChangeShapeType="1"/>
          </p:cNvSpPr>
          <p:nvPr/>
        </p:nvSpPr>
        <p:spPr bwMode="auto">
          <a:xfrm>
            <a:off x="4724400" y="4572000"/>
            <a:ext cx="1447800" cy="0"/>
          </a:xfrm>
          <a:prstGeom prst="line">
            <a:avLst/>
          </a:prstGeom>
          <a:noFill/>
          <a:ln w="50800">
            <a:solidFill>
              <a:srgbClr val="00FF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24" name="AutoShape 27"/>
          <p:cNvSpPr>
            <a:spLocks noChangeArrowheads="1"/>
          </p:cNvSpPr>
          <p:nvPr/>
        </p:nvSpPr>
        <p:spPr bwMode="auto">
          <a:xfrm>
            <a:off x="3238500" y="5448300"/>
            <a:ext cx="2209800" cy="762000"/>
          </a:xfrm>
          <a:prstGeom prst="wedgeEllipseCallout">
            <a:avLst>
              <a:gd name="adj1" fmla="val 22628"/>
              <a:gd name="adj2" fmla="val -145417"/>
            </a:avLst>
          </a:prstGeom>
          <a:pattFill prst="plaid">
            <a:fgClr>
              <a:srgbClr val="FFFF00"/>
            </a:fgClr>
            <a:bgClr>
              <a:schemeClr val="bg1"/>
            </a:bgClr>
          </a:pattFill>
          <a:ln w="50800" algn="ctr">
            <a:solidFill>
              <a:srgbClr val="00FF00"/>
            </a:solidFill>
            <a:miter lim="800000"/>
          </a:ln>
          <a:effectLst/>
        </p:spPr>
        <p:txBody>
          <a:bodyPr lIns="90000" tIns="46800" rIns="90000" bIns="46800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反对称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5" name="AutoShape 28"/>
          <p:cNvSpPr>
            <a:spLocks noChangeArrowheads="1"/>
          </p:cNvSpPr>
          <p:nvPr/>
        </p:nvSpPr>
        <p:spPr bwMode="auto">
          <a:xfrm>
            <a:off x="7010400" y="5181600"/>
            <a:ext cx="1066800" cy="838200"/>
          </a:xfrm>
          <a:prstGeom prst="wedgeRoundRectCallout">
            <a:avLst>
              <a:gd name="adj1" fmla="val -61607"/>
              <a:gd name="adj2" fmla="val -118560"/>
              <a:gd name="adj3" fmla="val 16667"/>
            </a:avLst>
          </a:prstGeom>
          <a:pattFill prst="sphere">
            <a:fgClr>
              <a:srgbClr val="66FFFF"/>
            </a:fgClr>
            <a:bgClr>
              <a:schemeClr val="bg1"/>
            </a:bgClr>
          </a:pattFill>
          <a:ln w="50800" algn="ctr">
            <a:solidFill>
              <a:srgbClr val="FF00FF"/>
            </a:solidFill>
            <a:miter lim="800000"/>
          </a:ln>
          <a:effectLst/>
        </p:spPr>
        <p:txBody>
          <a:bodyPr lIns="90000" tIns="46800" rIns="90000" bIns="46800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latin typeface="华文楷体" panose="02010600040101010101" pitchFamily="2" charset="-122"/>
                <a:ea typeface="华文楷体" panose="02010600040101010101" pitchFamily="2" charset="-122"/>
              </a:rPr>
              <a:t>传递</a:t>
            </a:r>
            <a:endParaRPr lang="zh-CN" altLang="en-US" sz="24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6" name="燕尾形 25"/>
          <p:cNvSpPr/>
          <p:nvPr/>
        </p:nvSpPr>
        <p:spPr>
          <a:xfrm>
            <a:off x="1066800" y="302449"/>
            <a:ext cx="1778761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algn="ctr"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练习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7"/>
          <p:cNvSpPr>
            <a:spLocks noChangeArrowheads="1"/>
          </p:cNvSpPr>
          <p:nvPr/>
        </p:nvSpPr>
        <p:spPr bwMode="auto">
          <a:xfrm>
            <a:off x="1371600" y="1600200"/>
            <a:ext cx="381000" cy="457200"/>
          </a:xfrm>
          <a:prstGeom prst="ellipse">
            <a:avLst/>
          </a:prstGeom>
          <a:noFill/>
          <a:ln w="19050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1295400" y="1527175"/>
            <a:ext cx="46037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FF"/>
                </a:solidFill>
                <a:latin typeface="Times New Roman" panose="02020603050405020304" pitchFamily="18" charset="0"/>
              </a:rPr>
              <a:t>A1</a:t>
            </a:r>
            <a:endParaRPr lang="en-US" altLang="zh-CN" sz="180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Oval 10"/>
          <p:cNvSpPr>
            <a:spLocks noChangeArrowheads="1"/>
          </p:cNvSpPr>
          <p:nvPr/>
        </p:nvSpPr>
        <p:spPr bwMode="auto">
          <a:xfrm>
            <a:off x="3429000" y="1676400"/>
            <a:ext cx="381000" cy="457200"/>
          </a:xfrm>
          <a:prstGeom prst="ellipse">
            <a:avLst/>
          </a:prstGeom>
          <a:noFill/>
          <a:ln w="19050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3413125" y="1601788"/>
            <a:ext cx="46037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FF"/>
                </a:solidFill>
                <a:latin typeface="Times New Roman" panose="02020603050405020304" pitchFamily="18" charset="0"/>
              </a:rPr>
              <a:t>A2</a:t>
            </a:r>
            <a:endParaRPr lang="en-US" altLang="zh-CN" sz="180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Oval 12"/>
          <p:cNvSpPr>
            <a:spLocks noChangeArrowheads="1"/>
          </p:cNvSpPr>
          <p:nvPr/>
        </p:nvSpPr>
        <p:spPr bwMode="auto">
          <a:xfrm>
            <a:off x="1371600" y="3886200"/>
            <a:ext cx="457200" cy="457200"/>
          </a:xfrm>
          <a:prstGeom prst="ellipse">
            <a:avLst/>
          </a:prstGeom>
          <a:noFill/>
          <a:ln w="19050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1371600" y="3813175"/>
            <a:ext cx="46037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FF"/>
                </a:solidFill>
                <a:latin typeface="Times New Roman" panose="02020603050405020304" pitchFamily="18" charset="0"/>
              </a:rPr>
              <a:t>A4</a:t>
            </a:r>
            <a:endParaRPr lang="en-US" altLang="zh-CN" sz="180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Oval 14"/>
          <p:cNvSpPr>
            <a:spLocks noChangeArrowheads="1"/>
          </p:cNvSpPr>
          <p:nvPr/>
        </p:nvSpPr>
        <p:spPr bwMode="auto">
          <a:xfrm>
            <a:off x="3505200" y="3810000"/>
            <a:ext cx="381000" cy="381000"/>
          </a:xfrm>
          <a:prstGeom prst="ellipse">
            <a:avLst/>
          </a:prstGeom>
          <a:noFill/>
          <a:ln w="19050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1" name="Text Box 15"/>
          <p:cNvSpPr txBox="1">
            <a:spLocks noChangeArrowheads="1"/>
          </p:cNvSpPr>
          <p:nvPr/>
        </p:nvSpPr>
        <p:spPr bwMode="auto">
          <a:xfrm>
            <a:off x="3505200" y="3736975"/>
            <a:ext cx="46037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FF"/>
                </a:solidFill>
                <a:latin typeface="Times New Roman" panose="02020603050405020304" pitchFamily="18" charset="0"/>
              </a:rPr>
              <a:t>A3</a:t>
            </a:r>
            <a:endParaRPr lang="en-US" altLang="zh-CN" sz="180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Line 22"/>
          <p:cNvSpPr>
            <a:spLocks noChangeShapeType="1"/>
          </p:cNvSpPr>
          <p:nvPr/>
        </p:nvSpPr>
        <p:spPr bwMode="auto">
          <a:xfrm>
            <a:off x="1600200" y="1219200"/>
            <a:ext cx="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grpSp>
        <p:nvGrpSpPr>
          <p:cNvPr id="13" name="Group 32"/>
          <p:cNvGrpSpPr/>
          <p:nvPr/>
        </p:nvGrpSpPr>
        <p:grpSpPr bwMode="auto">
          <a:xfrm>
            <a:off x="1447800" y="1219200"/>
            <a:ext cx="2438400" cy="3505200"/>
            <a:chOff x="912" y="768"/>
            <a:chExt cx="1536" cy="2208"/>
          </a:xfrm>
        </p:grpSpPr>
        <p:sp>
          <p:nvSpPr>
            <p:cNvPr id="14" name="Oval 18"/>
            <p:cNvSpPr>
              <a:spLocks noChangeArrowheads="1"/>
            </p:cNvSpPr>
            <p:nvPr/>
          </p:nvSpPr>
          <p:spPr bwMode="auto">
            <a:xfrm>
              <a:off x="912" y="768"/>
              <a:ext cx="192" cy="240"/>
            </a:xfrm>
            <a:prstGeom prst="ellipse">
              <a:avLst/>
            </a:prstGeom>
            <a:noFill/>
            <a:ln w="22225" algn="ctr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15" name="Oval 19"/>
            <p:cNvSpPr>
              <a:spLocks noChangeArrowheads="1"/>
            </p:cNvSpPr>
            <p:nvPr/>
          </p:nvSpPr>
          <p:spPr bwMode="auto">
            <a:xfrm>
              <a:off x="2208" y="816"/>
              <a:ext cx="192" cy="240"/>
            </a:xfrm>
            <a:prstGeom prst="ellipse">
              <a:avLst/>
            </a:prstGeom>
            <a:noFill/>
            <a:ln w="22225" algn="ctr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16" name="Oval 20"/>
            <p:cNvSpPr>
              <a:spLocks noChangeArrowheads="1"/>
            </p:cNvSpPr>
            <p:nvPr/>
          </p:nvSpPr>
          <p:spPr bwMode="auto">
            <a:xfrm>
              <a:off x="960" y="2736"/>
              <a:ext cx="192" cy="240"/>
            </a:xfrm>
            <a:prstGeom prst="ellipse">
              <a:avLst/>
            </a:prstGeom>
            <a:noFill/>
            <a:ln w="22225" algn="ctr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17" name="Oval 21"/>
            <p:cNvSpPr>
              <a:spLocks noChangeArrowheads="1"/>
            </p:cNvSpPr>
            <p:nvPr/>
          </p:nvSpPr>
          <p:spPr bwMode="auto">
            <a:xfrm>
              <a:off x="2256" y="2640"/>
              <a:ext cx="192" cy="240"/>
            </a:xfrm>
            <a:prstGeom prst="ellipse">
              <a:avLst/>
            </a:prstGeom>
            <a:noFill/>
            <a:ln w="22225" algn="ctr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18" name="Line 23"/>
            <p:cNvSpPr>
              <a:spLocks noChangeShapeType="1"/>
            </p:cNvSpPr>
            <p:nvPr/>
          </p:nvSpPr>
          <p:spPr bwMode="auto">
            <a:xfrm>
              <a:off x="1008" y="768"/>
              <a:ext cx="48" cy="0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" name="Line 24"/>
            <p:cNvSpPr>
              <a:spLocks noChangeShapeType="1"/>
            </p:cNvSpPr>
            <p:nvPr/>
          </p:nvSpPr>
          <p:spPr bwMode="auto">
            <a:xfrm>
              <a:off x="1056" y="2976"/>
              <a:ext cx="48" cy="0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" name="Line 25"/>
            <p:cNvSpPr>
              <a:spLocks noChangeShapeType="1"/>
            </p:cNvSpPr>
            <p:nvPr/>
          </p:nvSpPr>
          <p:spPr bwMode="auto">
            <a:xfrm>
              <a:off x="2352" y="2880"/>
              <a:ext cx="48" cy="0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" name="Line 26"/>
            <p:cNvSpPr>
              <a:spLocks noChangeShapeType="1"/>
            </p:cNvSpPr>
            <p:nvPr/>
          </p:nvSpPr>
          <p:spPr bwMode="auto">
            <a:xfrm>
              <a:off x="2304" y="816"/>
              <a:ext cx="48" cy="0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2" name="Line 27"/>
          <p:cNvSpPr>
            <a:spLocks noChangeShapeType="1"/>
          </p:cNvSpPr>
          <p:nvPr/>
        </p:nvSpPr>
        <p:spPr bwMode="auto">
          <a:xfrm>
            <a:off x="1752600" y="1827213"/>
            <a:ext cx="1676400" cy="0"/>
          </a:xfrm>
          <a:prstGeom prst="line">
            <a:avLst/>
          </a:prstGeom>
          <a:noFill/>
          <a:ln w="22225">
            <a:solidFill>
              <a:srgbClr val="008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23" name="Line 28"/>
          <p:cNvSpPr>
            <a:spLocks noChangeShapeType="1"/>
          </p:cNvSpPr>
          <p:nvPr/>
        </p:nvSpPr>
        <p:spPr bwMode="auto">
          <a:xfrm>
            <a:off x="1752600" y="1981200"/>
            <a:ext cx="1752600" cy="1905000"/>
          </a:xfrm>
          <a:prstGeom prst="line">
            <a:avLst/>
          </a:prstGeom>
          <a:noFill/>
          <a:ln w="22225">
            <a:solidFill>
              <a:srgbClr val="008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24" name="Line 29"/>
          <p:cNvSpPr>
            <a:spLocks noChangeShapeType="1"/>
          </p:cNvSpPr>
          <p:nvPr/>
        </p:nvSpPr>
        <p:spPr bwMode="auto">
          <a:xfrm>
            <a:off x="1524000" y="2057400"/>
            <a:ext cx="0" cy="1828800"/>
          </a:xfrm>
          <a:prstGeom prst="line">
            <a:avLst/>
          </a:prstGeom>
          <a:noFill/>
          <a:ln w="22225">
            <a:solidFill>
              <a:srgbClr val="008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25" name="Line 30"/>
          <p:cNvSpPr>
            <a:spLocks noChangeShapeType="1"/>
          </p:cNvSpPr>
          <p:nvPr/>
        </p:nvSpPr>
        <p:spPr bwMode="auto">
          <a:xfrm flipH="1">
            <a:off x="1752600" y="2057400"/>
            <a:ext cx="1676400" cy="1828800"/>
          </a:xfrm>
          <a:prstGeom prst="line">
            <a:avLst/>
          </a:prstGeom>
          <a:noFill/>
          <a:ln w="22225">
            <a:solidFill>
              <a:srgbClr val="008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26" name="Line 31"/>
          <p:cNvSpPr>
            <a:spLocks noChangeShapeType="1"/>
          </p:cNvSpPr>
          <p:nvPr/>
        </p:nvSpPr>
        <p:spPr bwMode="auto">
          <a:xfrm flipH="1">
            <a:off x="1828800" y="4038600"/>
            <a:ext cx="1676400" cy="0"/>
          </a:xfrm>
          <a:prstGeom prst="line">
            <a:avLst/>
          </a:prstGeom>
          <a:noFill/>
          <a:ln w="22225">
            <a:solidFill>
              <a:srgbClr val="008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27" name="AutoShape 33"/>
          <p:cNvSpPr>
            <a:spLocks noChangeArrowheads="1"/>
          </p:cNvSpPr>
          <p:nvPr/>
        </p:nvSpPr>
        <p:spPr bwMode="auto">
          <a:xfrm>
            <a:off x="5715000" y="1066800"/>
            <a:ext cx="2438400" cy="990600"/>
          </a:xfrm>
          <a:prstGeom prst="wedgeEllipseCallout">
            <a:avLst>
              <a:gd name="adj1" fmla="val -101171"/>
              <a:gd name="adj2" fmla="val 21954"/>
            </a:avLst>
          </a:prstGeom>
          <a:pattFill prst="dashVert">
            <a:fgClr>
              <a:srgbClr val="66FFFF"/>
            </a:fgClr>
            <a:bgClr>
              <a:schemeClr val="bg1"/>
            </a:bgClr>
          </a:pattFill>
          <a:ln w="22225" algn="ctr">
            <a:solidFill>
              <a:srgbClr val="008000"/>
            </a:solidFill>
            <a:miter lim="800000"/>
          </a:ln>
          <a:effectLst/>
        </p:spPr>
        <p:txBody>
          <a:bodyPr lIns="90000" tIns="46800" rIns="90000" bIns="46800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600">
                <a:solidFill>
                  <a:srgbClr val="FF00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自反</a:t>
            </a:r>
            <a:endParaRPr lang="zh-CN" altLang="en-US" sz="3600">
              <a:solidFill>
                <a:srgbClr val="FF0066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8" name="AutoShape 34"/>
          <p:cNvSpPr>
            <a:spLocks noChangeArrowheads="1"/>
          </p:cNvSpPr>
          <p:nvPr/>
        </p:nvSpPr>
        <p:spPr bwMode="auto">
          <a:xfrm>
            <a:off x="5638800" y="2514600"/>
            <a:ext cx="2514600" cy="914400"/>
          </a:xfrm>
          <a:prstGeom prst="cloudCallout">
            <a:avLst>
              <a:gd name="adj1" fmla="val -127083"/>
              <a:gd name="adj2" fmla="val 35593"/>
            </a:avLst>
          </a:prstGeom>
          <a:pattFill prst="trellis">
            <a:fgClr>
              <a:srgbClr val="FFFF00"/>
            </a:fgClr>
            <a:bgClr>
              <a:schemeClr val="bg1"/>
            </a:bgClr>
          </a:pattFill>
          <a:ln w="22225">
            <a:solidFill>
              <a:srgbClr val="00FFFF"/>
            </a:solidFill>
            <a:round/>
          </a:ln>
          <a:effectLst/>
        </p:spPr>
        <p:txBody>
          <a:bodyPr lIns="90000" tIns="46800" rIns="90000" bIns="46800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60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反对称</a:t>
            </a:r>
            <a:endParaRPr lang="zh-CN" altLang="en-US" sz="360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9" name="AutoShape 35"/>
          <p:cNvSpPr>
            <a:spLocks noChangeArrowheads="1"/>
          </p:cNvSpPr>
          <p:nvPr/>
        </p:nvSpPr>
        <p:spPr bwMode="auto">
          <a:xfrm>
            <a:off x="5181600" y="4343400"/>
            <a:ext cx="2819400" cy="914400"/>
          </a:xfrm>
          <a:prstGeom prst="wedgeRoundRectCallout">
            <a:avLst>
              <a:gd name="adj1" fmla="val -90032"/>
              <a:gd name="adj2" fmla="val -66495"/>
              <a:gd name="adj3" fmla="val 16667"/>
            </a:avLst>
          </a:prstGeom>
          <a:pattFill prst="pct5">
            <a:fgClr>
              <a:srgbClr val="66FF66"/>
            </a:fgClr>
            <a:bgClr>
              <a:schemeClr val="bg1"/>
            </a:bgClr>
          </a:pattFill>
          <a:ln w="22225" algn="ctr">
            <a:solidFill>
              <a:srgbClr val="FF00FF"/>
            </a:solidFill>
            <a:miter lim="800000"/>
          </a:ln>
          <a:effectLst/>
        </p:spPr>
        <p:txBody>
          <a:bodyPr lIns="90000" tIns="46800" rIns="90000" bIns="46800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600">
                <a:solidFill>
                  <a:srgbClr val="008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传递</a:t>
            </a:r>
            <a:endParaRPr lang="zh-CN" altLang="en-US" sz="3600">
              <a:solidFill>
                <a:srgbClr val="008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0" name="燕尾形 29"/>
          <p:cNvSpPr/>
          <p:nvPr/>
        </p:nvSpPr>
        <p:spPr>
          <a:xfrm>
            <a:off x="1066800" y="302449"/>
            <a:ext cx="1778761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algn="ctr"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关系图法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0" y="2971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/>
        </p:nvGraphicFramePr>
        <p:xfrm>
          <a:off x="1295400" y="1447800"/>
          <a:ext cx="3886200" cy="280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31" name="公式" r:id="rId1" imgW="1270000" imgH="914400" progId="Equation.3">
                  <p:embed/>
                </p:oleObj>
              </mc:Choice>
              <mc:Fallback>
                <p:oleObj name="公式" r:id="rId1" imgW="1270000" imgH="914400" progId="Equation.3">
                  <p:embed/>
                  <p:pic>
                    <p:nvPicPr>
                      <p:cNvPr id="0" name="图片 1271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447800"/>
                        <a:ext cx="3886200" cy="2805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Line 8"/>
          <p:cNvSpPr>
            <a:spLocks noChangeShapeType="1"/>
          </p:cNvSpPr>
          <p:nvPr/>
        </p:nvSpPr>
        <p:spPr bwMode="auto">
          <a:xfrm>
            <a:off x="2590800" y="1524000"/>
            <a:ext cx="2438400" cy="25908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7" name="AutoShape 9"/>
          <p:cNvSpPr>
            <a:spLocks noChangeArrowheads="1"/>
          </p:cNvSpPr>
          <p:nvPr/>
        </p:nvSpPr>
        <p:spPr bwMode="auto">
          <a:xfrm>
            <a:off x="6324600" y="1371600"/>
            <a:ext cx="2438400" cy="990600"/>
          </a:xfrm>
          <a:prstGeom prst="wedgeEllipseCallout">
            <a:avLst>
              <a:gd name="adj1" fmla="val -98046"/>
              <a:gd name="adj2" fmla="val 3685"/>
            </a:avLst>
          </a:prstGeom>
          <a:solidFill>
            <a:srgbClr val="66FF66"/>
          </a:solidFill>
          <a:ln w="22225" algn="ctr">
            <a:solidFill>
              <a:srgbClr val="008000"/>
            </a:solidFill>
            <a:miter lim="800000"/>
          </a:ln>
          <a:effectLst/>
        </p:spPr>
        <p:txBody>
          <a:bodyPr lIns="90000" tIns="46800" rIns="90000" bIns="46800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solidFill>
                  <a:srgbClr val="FF00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自反</a:t>
            </a:r>
            <a:endParaRPr lang="zh-CN" altLang="en-US">
              <a:solidFill>
                <a:srgbClr val="FF0066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AutoShape 10"/>
          <p:cNvSpPr>
            <a:spLocks noChangeArrowheads="1"/>
          </p:cNvSpPr>
          <p:nvPr/>
        </p:nvSpPr>
        <p:spPr bwMode="auto">
          <a:xfrm>
            <a:off x="6248400" y="2819400"/>
            <a:ext cx="2514600" cy="914400"/>
          </a:xfrm>
          <a:prstGeom prst="cloudCallout">
            <a:avLst>
              <a:gd name="adj1" fmla="val -127083"/>
              <a:gd name="adj2" fmla="val 35593"/>
            </a:avLst>
          </a:prstGeom>
          <a:gradFill>
            <a:gsLst>
              <a:gs pos="0">
                <a:srgbClr val="A603AB"/>
              </a:gs>
              <a:gs pos="21001">
                <a:srgbClr val="0819FB"/>
              </a:gs>
              <a:gs pos="35001">
                <a:srgbClr val="1A8D48"/>
              </a:gs>
              <a:gs pos="52000">
                <a:srgbClr val="FFFF00"/>
              </a:gs>
              <a:gs pos="73000">
                <a:srgbClr val="EE3F17"/>
              </a:gs>
              <a:gs pos="88000">
                <a:srgbClr val="E81766"/>
              </a:gs>
              <a:gs pos="100000">
                <a:srgbClr val="A603AB"/>
              </a:gs>
            </a:gsLst>
            <a:lin ang="5400000" scaled="0"/>
          </a:gradFill>
          <a:ln w="22225">
            <a:solidFill>
              <a:srgbClr val="00FFFF"/>
            </a:solidFill>
            <a:round/>
          </a:ln>
          <a:effectLst/>
        </p:spPr>
        <p:txBody>
          <a:bodyPr lIns="90000" tIns="46800" rIns="90000" bIns="46800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反对称</a:t>
            </a:r>
            <a:endParaRPr lang="zh-CN" altLang="en-US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" name="燕尾形 8"/>
          <p:cNvSpPr/>
          <p:nvPr/>
        </p:nvSpPr>
        <p:spPr>
          <a:xfrm>
            <a:off x="1066800" y="302449"/>
            <a:ext cx="2362200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algn="ctr"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关系矩阵法</a:t>
            </a:r>
            <a:endParaRPr lang="zh-CN" altLang="en-US" sz="24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燕尾形 3"/>
          <p:cNvSpPr/>
          <p:nvPr/>
        </p:nvSpPr>
        <p:spPr>
          <a:xfrm>
            <a:off x="1066800" y="302449"/>
            <a:ext cx="1778761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algn="ctr"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教学小结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94749" y="958485"/>
            <a:ext cx="792000" cy="1056000"/>
            <a:chOff x="4157228" y="3968984"/>
            <a:chExt cx="792000" cy="792000"/>
          </a:xfrm>
        </p:grpSpPr>
        <p:sp>
          <p:nvSpPr>
            <p:cNvPr id="6" name="MH_Other_2"/>
            <p:cNvSpPr/>
            <p:nvPr>
              <p:custDataLst>
                <p:tags r:id="rId1"/>
              </p:custDataLst>
            </p:nvPr>
          </p:nvSpPr>
          <p:spPr>
            <a:xfrm>
              <a:off x="4157228" y="3968984"/>
              <a:ext cx="792000" cy="792000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3492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203200" dist="1778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MH_Title_1"/>
            <p:cNvSpPr/>
            <p:nvPr>
              <p:custDataLst>
                <p:tags r:id="rId2"/>
              </p:custDataLst>
            </p:nvPr>
          </p:nvSpPr>
          <p:spPr>
            <a:xfrm>
              <a:off x="4301244" y="4094984"/>
              <a:ext cx="540000" cy="540000"/>
            </a:xfrm>
            <a:prstGeom prst="ellipse">
              <a:avLst/>
            </a:prstGeom>
            <a:solidFill>
              <a:srgbClr val="009900"/>
            </a:solidFill>
            <a:ln>
              <a:noFill/>
            </a:ln>
            <a:effectLst>
              <a:innerShdw blurRad="63500" dist="50800" dir="189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r>
                <a:rPr lang="en-US" altLang="zh-CN" sz="1600" dirty="0">
                  <a:latin typeface="Impact" panose="020B0806030902050204" pitchFamily="34" charset="0"/>
                </a:rPr>
                <a:t>01</a:t>
              </a:r>
              <a:endParaRPr lang="en-US" altLang="zh-CN" sz="1600" dirty="0">
                <a:latin typeface="Impact" panose="020B0806030902050204" pitchFamily="34" charset="0"/>
              </a:endParaRPr>
            </a:p>
          </p:txBody>
        </p:sp>
      </p:grpSp>
      <p:sp>
        <p:nvSpPr>
          <p:cNvPr id="8" name="MH_Text_1"/>
          <p:cNvSpPr/>
          <p:nvPr>
            <p:custDataLst>
              <p:tags r:id="rId3"/>
            </p:custDataLst>
          </p:nvPr>
        </p:nvSpPr>
        <p:spPr>
          <a:xfrm>
            <a:off x="1868488" y="1126486"/>
            <a:ext cx="5134918" cy="721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20000"/>
              </a:lnSpc>
              <a:buClr>
                <a:schemeClr val="accent2"/>
              </a:buClr>
            </a:pPr>
            <a:r>
              <a:rPr lang="zh-CN" altLang="en-US" sz="28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5</a:t>
            </a:r>
            <a:r>
              <a:rPr lang="zh-CN" altLang="en-US" sz="28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个性质</a:t>
            </a:r>
            <a:endParaRPr lang="en-US" altLang="zh-CN" sz="28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29544" y="3962400"/>
            <a:ext cx="7704856" cy="1056000"/>
            <a:chOff x="1187624" y="2859870"/>
            <a:chExt cx="7704856" cy="792000"/>
          </a:xfrm>
        </p:grpSpPr>
        <p:grpSp>
          <p:nvGrpSpPr>
            <p:cNvPr id="10" name="组合 9"/>
            <p:cNvGrpSpPr/>
            <p:nvPr/>
          </p:nvGrpSpPr>
          <p:grpSpPr>
            <a:xfrm>
              <a:off x="1187624" y="2859870"/>
              <a:ext cx="792000" cy="792000"/>
              <a:chOff x="4157228" y="2907513"/>
              <a:chExt cx="792000" cy="792000"/>
            </a:xfrm>
          </p:grpSpPr>
          <p:sp>
            <p:nvSpPr>
              <p:cNvPr id="12" name="MH_Other_2"/>
              <p:cNvSpPr/>
              <p:nvPr>
                <p:custDataLst>
                  <p:tags r:id="rId4"/>
                </p:custDataLst>
              </p:nvPr>
            </p:nvSpPr>
            <p:spPr>
              <a:xfrm>
                <a:off x="4157228" y="2907513"/>
                <a:ext cx="792000" cy="7920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/>
                  </a:gs>
                  <a:gs pos="0">
                    <a:srgbClr val="E0E0E0"/>
                  </a:gs>
                </a:gsLst>
                <a:lin ang="8100000" scaled="0"/>
                <a:tileRect/>
              </a:gradFill>
              <a:ln w="34925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</a:ln>
              <a:effectLst>
                <a:outerShdw blurRad="203200" dist="1778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MH_Title_1"/>
              <p:cNvSpPr/>
              <p:nvPr>
                <p:custDataLst>
                  <p:tags r:id="rId5"/>
                </p:custDataLst>
              </p:nvPr>
            </p:nvSpPr>
            <p:spPr>
              <a:xfrm>
                <a:off x="4283228" y="3015497"/>
                <a:ext cx="540000" cy="540000"/>
              </a:xfrm>
              <a:prstGeom prst="ellipse">
                <a:avLst/>
              </a:prstGeom>
              <a:solidFill>
                <a:srgbClr val="009900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/>
                <a:r>
                  <a:rPr lang="en-US" altLang="zh-CN" sz="1600" dirty="0">
                    <a:latin typeface="Impact" panose="020B0806030902050204" pitchFamily="34" charset="0"/>
                  </a:rPr>
                  <a:t>03</a:t>
                </a:r>
                <a:endParaRPr lang="en-US" altLang="zh-CN" sz="1600" dirty="0"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11" name="MH_Text_1"/>
            <p:cNvSpPr/>
            <p:nvPr>
              <p:custDataLst>
                <p:tags r:id="rId6"/>
              </p:custDataLst>
            </p:nvPr>
          </p:nvSpPr>
          <p:spPr>
            <a:xfrm>
              <a:off x="1979712" y="2966587"/>
              <a:ext cx="6912768" cy="5412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19989" tIns="0" rIns="119989" bIns="0" rtlCol="0" anchor="t">
              <a:noAutofit/>
            </a:bodyPr>
            <a:lstStyle/>
            <a:p>
              <a:pPr>
                <a:lnSpc>
                  <a:spcPct val="120000"/>
                </a:lnSpc>
                <a:buClr>
                  <a:schemeClr val="accent1"/>
                </a:buClr>
              </a:pPr>
              <a:r>
                <a:rPr lang="zh-CN" altLang="en-US" sz="2800" b="1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培养实际问题 离散量关系性质的判断能力</a:t>
              </a:r>
              <a:endParaRPr lang="en-US" altLang="zh-CN" sz="28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65487" y="2240031"/>
            <a:ext cx="7704857" cy="1747731"/>
            <a:chOff x="1115616" y="1601929"/>
            <a:chExt cx="7134126" cy="1310798"/>
          </a:xfrm>
        </p:grpSpPr>
        <p:grpSp>
          <p:nvGrpSpPr>
            <p:cNvPr id="15" name="组合 14"/>
            <p:cNvGrpSpPr/>
            <p:nvPr/>
          </p:nvGrpSpPr>
          <p:grpSpPr>
            <a:xfrm>
              <a:off x="1115616" y="1779750"/>
              <a:ext cx="792000" cy="792000"/>
              <a:chOff x="4101215" y="3791072"/>
              <a:chExt cx="792000" cy="792000"/>
            </a:xfrm>
          </p:grpSpPr>
          <p:sp>
            <p:nvSpPr>
              <p:cNvPr id="17" name="MH_Other_2"/>
              <p:cNvSpPr/>
              <p:nvPr>
                <p:custDataLst>
                  <p:tags r:id="rId7"/>
                </p:custDataLst>
              </p:nvPr>
            </p:nvSpPr>
            <p:spPr>
              <a:xfrm>
                <a:off x="4101215" y="3791072"/>
                <a:ext cx="792000" cy="7920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/>
                  </a:gs>
                  <a:gs pos="0">
                    <a:srgbClr val="E0E0E0"/>
                  </a:gs>
                </a:gsLst>
                <a:lin ang="8100000" scaled="0"/>
                <a:tileRect/>
              </a:gradFill>
              <a:ln w="34925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</a:ln>
              <a:effectLst>
                <a:outerShdw blurRad="203200" dist="1778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MH_Title_1"/>
              <p:cNvSpPr/>
              <p:nvPr>
                <p:custDataLst>
                  <p:tags r:id="rId8"/>
                </p:custDataLst>
              </p:nvPr>
            </p:nvSpPr>
            <p:spPr>
              <a:xfrm>
                <a:off x="4233134" y="3892659"/>
                <a:ext cx="540000" cy="5400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/>
                <a:r>
                  <a:rPr lang="en-US" altLang="zh-CN" sz="1600" dirty="0">
                    <a:latin typeface="Impact" panose="020B0806030902050204" pitchFamily="34" charset="0"/>
                  </a:rPr>
                  <a:t>02</a:t>
                </a:r>
                <a:endParaRPr lang="en-US" altLang="zh-CN" sz="1600" dirty="0"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16" name="MH_Text_1"/>
            <p:cNvSpPr/>
            <p:nvPr>
              <p:custDataLst>
                <p:tags r:id="rId9"/>
              </p:custDataLst>
            </p:nvPr>
          </p:nvSpPr>
          <p:spPr>
            <a:xfrm>
              <a:off x="2044321" y="1601929"/>
              <a:ext cx="6205421" cy="13107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19989" tIns="0" rIns="119989" bIns="0" rtlCol="0" anchor="t">
              <a:noAutofit/>
            </a:bodyPr>
            <a:lstStyle/>
            <a:p>
              <a:pPr>
                <a:lnSpc>
                  <a:spcPct val="150000"/>
                </a:lnSpc>
                <a:buClr>
                  <a:schemeClr val="accent1"/>
                </a:buClr>
              </a:pPr>
              <a:r>
                <a:rPr lang="en-US" altLang="zh-CN" sz="3200" b="1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1)</a:t>
              </a:r>
              <a:r>
                <a:rPr lang="zh-CN" altLang="en-US" sz="3200" b="1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定义  </a:t>
              </a:r>
              <a:r>
                <a:rPr lang="en-US" altLang="zh-CN" sz="3200" b="1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2</a:t>
              </a:r>
              <a:r>
                <a:rPr lang="zh-CN" altLang="en-US" sz="3200" b="1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）定理</a:t>
              </a:r>
              <a:endParaRPr lang="en-US" altLang="zh-CN" sz="32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  <a:buClr>
                  <a:schemeClr val="accent1"/>
                </a:buClr>
              </a:pPr>
              <a:r>
                <a:rPr lang="en-US" altLang="zh-CN" sz="3200" b="1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3</a:t>
              </a:r>
              <a:r>
                <a:rPr lang="zh-CN" altLang="en-US" sz="3200" b="1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）关系图  </a:t>
              </a:r>
              <a:r>
                <a:rPr lang="en-US" altLang="zh-CN" sz="3200" b="1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4</a:t>
              </a:r>
              <a:r>
                <a:rPr lang="zh-CN" altLang="en-US" sz="3200" b="1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）关系矩阵</a:t>
              </a:r>
              <a:endParaRPr lang="en-US" altLang="zh-CN" sz="32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228601" y="4724400"/>
            <a:ext cx="1447800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空关系</a:t>
            </a:r>
            <a:endParaRPr lang="zh-CN" altLang="en-US" sz="2800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2949041"/>
            <a:ext cx="181822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1371600" y="990600"/>
            <a:ext cx="1483396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R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是自反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1357931" y="1697555"/>
            <a:ext cx="1842469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R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是反自反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-370422"/>
            <a:ext cx="181822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0" y="2963328"/>
            <a:ext cx="181822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" name="Text Box 17"/>
          <p:cNvSpPr txBox="1">
            <a:spLocks noChangeArrowheads="1"/>
          </p:cNvSpPr>
          <p:nvPr/>
        </p:nvSpPr>
        <p:spPr bwMode="auto">
          <a:xfrm>
            <a:off x="1412204" y="2459555"/>
            <a:ext cx="1483396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R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是对称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4" name="Rectangle 19"/>
          <p:cNvSpPr>
            <a:spLocks noChangeArrowheads="1"/>
          </p:cNvSpPr>
          <p:nvPr/>
        </p:nvSpPr>
        <p:spPr bwMode="auto">
          <a:xfrm>
            <a:off x="0" y="2944278"/>
            <a:ext cx="181822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Text Box 20"/>
          <p:cNvSpPr txBox="1">
            <a:spLocks noChangeArrowheads="1"/>
          </p:cNvSpPr>
          <p:nvPr/>
        </p:nvSpPr>
        <p:spPr bwMode="auto">
          <a:xfrm>
            <a:off x="1434131" y="3124200"/>
            <a:ext cx="1842469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R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是反对称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AutoShape 21"/>
          <p:cNvSpPr>
            <a:spLocks noChangeArrowheads="1"/>
          </p:cNvSpPr>
          <p:nvPr/>
        </p:nvSpPr>
        <p:spPr bwMode="auto">
          <a:xfrm>
            <a:off x="1905000" y="5105400"/>
            <a:ext cx="1853820" cy="1066800"/>
          </a:xfrm>
          <a:prstGeom prst="wedgeEllipseCallout">
            <a:avLst>
              <a:gd name="adj1" fmla="val -76397"/>
              <a:gd name="adj2" fmla="val -49701"/>
            </a:avLst>
          </a:prstGeom>
          <a:solidFill>
            <a:schemeClr val="accent1"/>
          </a:solidFill>
          <a:ln w="22225" algn="ctr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latin typeface="华文楷体" panose="02010600040101010101" pitchFamily="2" charset="-122"/>
                <a:ea typeface="华文楷体" panose="02010600040101010101" pitchFamily="2" charset="-122"/>
              </a:rPr>
              <a:t>反自反</a:t>
            </a:r>
            <a:endParaRPr lang="zh-CN" altLang="en-US" sz="28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AutoShape 23"/>
          <p:cNvSpPr>
            <a:spLocks noChangeArrowheads="1"/>
          </p:cNvSpPr>
          <p:nvPr/>
        </p:nvSpPr>
        <p:spPr bwMode="auto">
          <a:xfrm>
            <a:off x="3962400" y="5029200"/>
            <a:ext cx="1371600" cy="990600"/>
          </a:xfrm>
          <a:prstGeom prst="wedgeRoundRectCallout">
            <a:avLst>
              <a:gd name="adj1" fmla="val -88194"/>
              <a:gd name="adj2" fmla="val -14583"/>
              <a:gd name="adj3" fmla="val 16667"/>
            </a:avLst>
          </a:prstGeom>
          <a:solidFill>
            <a:srgbClr val="00FFFF"/>
          </a:solidFill>
          <a:ln w="19050" algn="ctr">
            <a:solidFill>
              <a:schemeClr val="tx2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latin typeface="华文楷体" panose="02010600040101010101" pitchFamily="2" charset="-122"/>
                <a:ea typeface="华文楷体" panose="02010600040101010101" pitchFamily="2" charset="-122"/>
              </a:rPr>
              <a:t>对称</a:t>
            </a:r>
            <a:endParaRPr lang="zh-CN" altLang="en-US" sz="28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AutoShape 24"/>
          <p:cNvSpPr>
            <a:spLocks noChangeArrowheads="1"/>
          </p:cNvSpPr>
          <p:nvPr/>
        </p:nvSpPr>
        <p:spPr bwMode="auto">
          <a:xfrm>
            <a:off x="5562600" y="5295900"/>
            <a:ext cx="1752600" cy="1181100"/>
          </a:xfrm>
          <a:prstGeom prst="cloudCallout">
            <a:avLst>
              <a:gd name="adj1" fmla="val -67935"/>
              <a:gd name="adj2" fmla="val -67469"/>
            </a:avLst>
          </a:prstGeom>
          <a:solidFill>
            <a:srgbClr val="CCFFCC"/>
          </a:solidFill>
          <a:ln w="38100">
            <a:solidFill>
              <a:srgbClr val="FF00FF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反对称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0" name="AutoShape 25"/>
          <p:cNvSpPr>
            <a:spLocks noChangeArrowheads="1"/>
          </p:cNvSpPr>
          <p:nvPr/>
        </p:nvSpPr>
        <p:spPr bwMode="auto">
          <a:xfrm>
            <a:off x="7886700" y="4762500"/>
            <a:ext cx="838200" cy="1066800"/>
          </a:xfrm>
          <a:prstGeom prst="wedgeRectCallout">
            <a:avLst>
              <a:gd name="adj1" fmla="val -146020"/>
              <a:gd name="adj2" fmla="val 13691"/>
            </a:avLst>
          </a:prstGeom>
          <a:solidFill>
            <a:srgbClr val="FFCC99"/>
          </a:solidFill>
          <a:ln w="38100" algn="ctr">
            <a:solidFill>
              <a:srgbClr val="80008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latin typeface="华文楷体" panose="02010600040101010101" pitchFamily="2" charset="-122"/>
                <a:ea typeface="华文楷体" panose="02010600040101010101" pitchFamily="2" charset="-122"/>
              </a:rPr>
              <a:t>传递</a:t>
            </a:r>
            <a:endParaRPr lang="zh-CN" altLang="en-US" sz="28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1" name="Rectangle 27"/>
          <p:cNvSpPr>
            <a:spLocks noChangeArrowheads="1"/>
          </p:cNvSpPr>
          <p:nvPr/>
        </p:nvSpPr>
        <p:spPr bwMode="auto">
          <a:xfrm>
            <a:off x="0" y="2949041"/>
            <a:ext cx="181822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3" name="Text Box 28"/>
          <p:cNvSpPr txBox="1">
            <a:spLocks noChangeArrowheads="1"/>
          </p:cNvSpPr>
          <p:nvPr/>
        </p:nvSpPr>
        <p:spPr bwMode="auto">
          <a:xfrm>
            <a:off x="1564604" y="3962400"/>
            <a:ext cx="1483396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R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是传递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4" name="燕尾形 23"/>
          <p:cNvSpPr/>
          <p:nvPr/>
        </p:nvSpPr>
        <p:spPr>
          <a:xfrm>
            <a:off x="1066800" y="302449"/>
            <a:ext cx="1778761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复习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左右箭头 24"/>
          <p:cNvSpPr/>
          <p:nvPr/>
        </p:nvSpPr>
        <p:spPr>
          <a:xfrm>
            <a:off x="3276600" y="1143000"/>
            <a:ext cx="1524000" cy="4572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左右箭头 25"/>
          <p:cNvSpPr/>
          <p:nvPr/>
        </p:nvSpPr>
        <p:spPr>
          <a:xfrm>
            <a:off x="3276600" y="1905000"/>
            <a:ext cx="1524000" cy="457200"/>
          </a:xfrm>
          <a:prstGeom prst="leftRightArrow">
            <a:avLst/>
          </a:prstGeom>
          <a:gradFill>
            <a:gsLst>
              <a:gs pos="0">
                <a:srgbClr val="FF3399"/>
              </a:gs>
              <a:gs pos="25000">
                <a:srgbClr val="FF6633"/>
              </a:gs>
              <a:gs pos="50000">
                <a:srgbClr val="FFFF00"/>
              </a:gs>
              <a:gs pos="75000">
                <a:srgbClr val="01A78F"/>
              </a:gs>
              <a:gs pos="100000">
                <a:srgbClr val="3366FF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左右箭头 26"/>
          <p:cNvSpPr/>
          <p:nvPr/>
        </p:nvSpPr>
        <p:spPr>
          <a:xfrm>
            <a:off x="3276600" y="2667000"/>
            <a:ext cx="1524000" cy="457200"/>
          </a:xfrm>
          <a:prstGeom prst="leftRightArrow">
            <a:avLst/>
          </a:prstGeom>
          <a:solidFill>
            <a:srgbClr val="CC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左右箭头 27"/>
          <p:cNvSpPr/>
          <p:nvPr/>
        </p:nvSpPr>
        <p:spPr>
          <a:xfrm>
            <a:off x="3352800" y="3352800"/>
            <a:ext cx="1524000" cy="457200"/>
          </a:xfrm>
          <a:prstGeom prst="leftRightArrow">
            <a:avLst/>
          </a:prstGeom>
          <a:gradFill>
            <a:gsLst>
              <a:gs pos="0">
                <a:srgbClr val="FF3399"/>
              </a:gs>
              <a:gs pos="25000">
                <a:srgbClr val="FF6633"/>
              </a:gs>
              <a:gs pos="50000">
                <a:srgbClr val="FFFF00"/>
              </a:gs>
              <a:gs pos="75000">
                <a:srgbClr val="01A78F"/>
              </a:gs>
              <a:gs pos="100000">
                <a:srgbClr val="3366FF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左右箭头 28"/>
          <p:cNvSpPr/>
          <p:nvPr/>
        </p:nvSpPr>
        <p:spPr>
          <a:xfrm>
            <a:off x="3352800" y="4114800"/>
            <a:ext cx="1524000" cy="4572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4890643" y="914400"/>
                <a:ext cx="151015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1" i="1" smtClean="0">
                              <a:latin typeface="Cambria Math"/>
                            </a:rPr>
                            <m:t>𝑰</m:t>
                          </m:r>
                        </m:e>
                        <m:sub>
                          <m:r>
                            <a:rPr lang="en-US" altLang="zh-CN" sz="3200" b="1" i="1" smtClean="0">
                              <a:latin typeface="Cambria Math"/>
                            </a:rPr>
                            <m:t>𝑿</m:t>
                          </m:r>
                        </m:sub>
                      </m:sSub>
                      <m:r>
                        <a:rPr lang="en-US" altLang="zh-CN" sz="3200" i="1" smtClean="0">
                          <a:latin typeface="Cambria Math"/>
                          <a:ea typeface="Cambria Math"/>
                        </a:rPr>
                        <m:t>⊆</m:t>
                      </m:r>
                      <m:r>
                        <a:rPr lang="en-US" altLang="zh-CN" sz="3200" b="1" i="1" smtClean="0">
                          <a:latin typeface="Cambria Math"/>
                          <a:ea typeface="Cambria Math"/>
                        </a:rPr>
                        <m:t>𝑹</m:t>
                      </m:r>
                    </m:oMath>
                  </m:oMathPara>
                </a14:m>
                <a:endParaRPr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643" y="914400"/>
                <a:ext cx="1510157" cy="830997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4800600" y="1676400"/>
                <a:ext cx="231928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1" i="1" smtClean="0">
                              <a:latin typeface="Cambria Math"/>
                            </a:rPr>
                            <m:t>𝑰</m:t>
                          </m:r>
                        </m:e>
                        <m:sub>
                          <m:r>
                            <a:rPr lang="en-US" altLang="zh-CN" sz="3200" b="1" i="1" smtClean="0">
                              <a:latin typeface="Cambria Math"/>
                            </a:rPr>
                            <m:t>𝑿</m:t>
                          </m:r>
                        </m:sub>
                      </m:sSub>
                      <m:r>
                        <a:rPr lang="en-US" altLang="zh-CN" sz="3200" i="1">
                          <a:latin typeface="Cambria Math"/>
                          <a:ea typeface="Cambria Math"/>
                        </a:rPr>
                        <m:t>∩</m:t>
                      </m:r>
                      <m:r>
                        <a:rPr lang="en-US" altLang="zh-CN" sz="3200" b="1" i="1" smtClean="0">
                          <a:latin typeface="Cambria Math"/>
                          <a:ea typeface="Cambria Math"/>
                        </a:rPr>
                        <m:t>𝑹</m:t>
                      </m:r>
                      <m:r>
                        <a:rPr lang="en-US" altLang="zh-CN" sz="3200" b="1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zh-CN" altLang="en-US" sz="3200" b="1" i="1" smtClean="0">
                          <a:latin typeface="Cambria Math"/>
                          <a:ea typeface="Cambria Math"/>
                        </a:rPr>
                        <m:t>𝚽</m:t>
                      </m:r>
                    </m:oMath>
                  </m:oMathPara>
                </a14:m>
                <a:endParaRPr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1676400"/>
                <a:ext cx="2319289" cy="83099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4876800" y="2428867"/>
                <a:ext cx="1806713" cy="8477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latin typeface="Cambria Math"/>
                          <a:ea typeface="Cambria Math"/>
                        </a:rPr>
                        <m:t>𝑹</m:t>
                      </m:r>
                      <m:r>
                        <a:rPr lang="en-US" altLang="zh-CN" sz="3200" b="1" i="1" smtClean="0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3200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sz="3200" b="1" i="1" smtClean="0">
                              <a:latin typeface="Cambria Math"/>
                              <a:ea typeface="Cambria Math"/>
                            </a:rPr>
                            <m:t>𝑹</m:t>
                          </m:r>
                        </m:e>
                        <m:sup>
                          <m:r>
                            <a:rPr lang="en-US" altLang="zh-CN" sz="3200" b="1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altLang="zh-CN" sz="3200" b="1" i="1" smtClean="0">
                              <a:latin typeface="Cambria Math"/>
                              <a:ea typeface="Cambria Math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2428867"/>
                <a:ext cx="1806713" cy="84773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4953000" y="3124200"/>
                <a:ext cx="2671372" cy="8477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latin typeface="Cambria Math"/>
                          <a:ea typeface="Cambria Math"/>
                        </a:rPr>
                        <m:t>𝑹</m:t>
                      </m:r>
                      <m:r>
                        <a:rPr lang="en-US" altLang="zh-CN" sz="3200" b="1" i="1" smtClean="0">
                          <a:latin typeface="Cambria Math"/>
                          <a:ea typeface="Cambria Math"/>
                        </a:rPr>
                        <m:t>∩</m:t>
                      </m:r>
                      <m:sSup>
                        <m:sSupPr>
                          <m:ctrlPr>
                            <a:rPr lang="en-US" altLang="zh-CN" sz="3200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sz="3200" b="1" i="1" smtClean="0">
                              <a:latin typeface="Cambria Math"/>
                              <a:ea typeface="Cambria Math"/>
                            </a:rPr>
                            <m:t>𝑹</m:t>
                          </m:r>
                        </m:e>
                        <m:sup>
                          <m:r>
                            <a:rPr lang="en-US" altLang="zh-CN" sz="3200" b="1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altLang="zh-CN" sz="3200" b="1" i="1" smtClean="0">
                              <a:latin typeface="Cambria Math"/>
                              <a:ea typeface="Cambria Math"/>
                            </a:rPr>
                            <m:t>𝟏</m:t>
                          </m:r>
                        </m:sup>
                      </m:sSup>
                      <m:r>
                        <a:rPr lang="en-US" altLang="zh-CN" sz="3200" b="1" i="1" smtClean="0">
                          <a:latin typeface="Cambria Math"/>
                          <a:ea typeface="Cambria Math"/>
                        </a:rPr>
                        <m:t>⊆</m:t>
                      </m:r>
                      <m:sSub>
                        <m:sSubPr>
                          <m:ctrlPr>
                            <a:rPr lang="en-US" altLang="zh-CN" sz="3200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3200" b="1" i="1" smtClean="0">
                              <a:latin typeface="Cambria Math"/>
                              <a:ea typeface="Cambria Math"/>
                            </a:rPr>
                            <m:t>𝑰</m:t>
                          </m:r>
                        </m:e>
                        <m:sub>
                          <m:r>
                            <a:rPr lang="en-US" altLang="zh-CN" sz="3200" b="1" i="1" smtClean="0">
                              <a:latin typeface="Cambria Math"/>
                              <a:ea typeface="Cambria Math"/>
                            </a:rPr>
                            <m:t>𝑿</m:t>
                          </m:r>
                        </m:sub>
                      </m:sSub>
                    </m:oMath>
                  </m:oMathPara>
                </a14:m>
                <a:endParaRPr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3124200"/>
                <a:ext cx="2671372" cy="84773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5029200" y="3876667"/>
                <a:ext cx="1588705" cy="8477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200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sz="3200" b="1" i="1" smtClean="0">
                              <a:latin typeface="Cambria Math"/>
                              <a:ea typeface="Cambria Math"/>
                            </a:rPr>
                            <m:t>𝑹</m:t>
                          </m:r>
                        </m:e>
                        <m:sup>
                          <m:r>
                            <a:rPr lang="en-US" altLang="zh-CN" sz="3200" b="1" i="1" smtClean="0">
                              <a:latin typeface="Cambria Math"/>
                              <a:ea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zh-CN" sz="3200" b="1" i="1" smtClean="0">
                          <a:latin typeface="Cambria Math"/>
                          <a:ea typeface="Cambria Math"/>
                        </a:rPr>
                        <m:t>⊆</m:t>
                      </m:r>
                      <m:r>
                        <a:rPr lang="en-US" altLang="zh-CN" sz="3200" b="1" i="1" smtClean="0">
                          <a:latin typeface="Cambria Math"/>
                          <a:ea typeface="Cambria Math"/>
                        </a:rPr>
                        <m:t>𝑹</m:t>
                      </m:r>
                    </m:oMath>
                  </m:oMathPara>
                </a14:m>
                <a:endParaRPr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3876667"/>
                <a:ext cx="1588705" cy="84773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 animBg="1"/>
      <p:bldP spid="18" grpId="0" animBg="1"/>
      <p:bldP spid="19" grpId="0" animBg="1"/>
      <p:bldP spid="20" grpId="0" animBg="1"/>
      <p:bldP spid="30" grpId="0"/>
      <p:bldP spid="31" grpId="0"/>
      <p:bldP spid="32" grpId="0"/>
      <p:bldP spid="33" grpId="0"/>
      <p:bldP spid="3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762000" y="2103438"/>
            <a:ext cx="7772400" cy="1341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54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§2.5 </a:t>
            </a:r>
            <a:r>
              <a:rPr lang="zh-CN" altLang="en-US" sz="54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关系上的闭包运算</a:t>
            </a:r>
            <a:endParaRPr lang="zh-CN" altLang="en-US" sz="5400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 1"/>
          <p:cNvSpPr/>
          <p:nvPr/>
        </p:nvSpPr>
        <p:spPr>
          <a:xfrm>
            <a:off x="1066800" y="302449"/>
            <a:ext cx="1778761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闭包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457200" y="685800"/>
            <a:ext cx="5043487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自反</a:t>
            </a:r>
            <a:r>
              <a:rPr lang="en-US" altLang="zh-CN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对称、传递</a:t>
            </a:r>
            <a:r>
              <a:rPr lang="en-US" altLang="zh-CN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)</a:t>
            </a:r>
            <a:r>
              <a:rPr lang="zh-CN" altLang="en-US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闭包：</a:t>
            </a:r>
            <a:endParaRPr lang="zh-CN" altLang="en-US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381000" y="1295400"/>
                <a:ext cx="838562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设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R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是集合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上的一个关系，则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R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的自反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对称、传递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)</a:t>
                </a:r>
              </a:p>
              <a:p>
                <a:r>
                  <a:rPr lang="zh-CN" altLang="en-US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闭包是一个满足下列条件的关系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/>
                          </a:rPr>
                          <m:t>𝑹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zh-CN" altLang="en-US" sz="2800" b="1" i="1" smtClean="0">
                        <a:latin typeface="Cambria Math"/>
                      </a:rPr>
                      <m:t>：</m:t>
                    </m:r>
                  </m:oMath>
                </a14:m>
                <a:endParaRPr lang="zh-CN" altLang="en-US" sz="2800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295400"/>
                <a:ext cx="8385629" cy="1384995"/>
              </a:xfrm>
              <a:prstGeom prst="rect">
                <a:avLst/>
              </a:prstGeom>
              <a:blipFill rotWithShape="1">
                <a:blip r:embed="rId1"/>
                <a:stretch>
                  <a:fillRect l="-1527" r="-727" b="-6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609600" y="2667000"/>
                <a:ext cx="6153095" cy="738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1)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关系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/>
                          </a:rPr>
                          <m:t>𝑹</m:t>
                        </m:r>
                      </m:e>
                      <m:sup>
                        <m:r>
                          <a:rPr lang="en-US" altLang="zh-CN" sz="2800" i="1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是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自反的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对称的、传递的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；</a:t>
                </a:r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667000"/>
                <a:ext cx="6153095" cy="738664"/>
              </a:xfrm>
              <a:prstGeom prst="rect">
                <a:avLst/>
              </a:prstGeom>
              <a:blipFill rotWithShape="1">
                <a:blip r:embed="rId2"/>
                <a:stretch>
                  <a:fillRect l="-1982" r="-595" b="-132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6745628" y="2667000"/>
                <a:ext cx="1941172" cy="738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2)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𝑹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zh-CN" sz="2800" i="1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⊇</m:t>
                    </m:r>
                    <m:r>
                      <a:rPr lang="en-US" altLang="zh-CN" sz="2800" b="1" i="1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𝑹</m:t>
                    </m:r>
                  </m:oMath>
                </a14:m>
                <a:r>
                  <a:rPr lang="zh-CN" altLang="en-US" sz="28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；</a:t>
                </a:r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5628" y="2667000"/>
                <a:ext cx="1941172" cy="738664"/>
              </a:xfrm>
              <a:prstGeom prst="rect">
                <a:avLst/>
              </a:prstGeom>
              <a:blipFill rotWithShape="1">
                <a:blip r:embed="rId3"/>
                <a:stretch>
                  <a:fillRect l="-6604" r="-3774" b="-132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590550" y="3429000"/>
                <a:ext cx="6572250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3)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关系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/>
                          </a:rPr>
                          <m:t>𝑹</m:t>
                        </m:r>
                      </m:e>
                      <m:sup>
                        <m:r>
                          <a:rPr lang="en-US" altLang="zh-CN" sz="2800" i="1">
                            <a:latin typeface="Cambria Math"/>
                          </a:rPr>
                          <m:t>′</m:t>
                        </m:r>
                        <m:r>
                          <a:rPr lang="en-US" altLang="zh-CN" sz="2800" b="1" i="1" smtClean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是自反的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对称的、传递的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，</a:t>
                </a:r>
                <a:endParaRPr lang="en-US" altLang="zh-CN" sz="2800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   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且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/>
                          </a:rPr>
                          <m:t>𝑹</m:t>
                        </m:r>
                      </m:e>
                      <m:sup>
                        <m:r>
                          <a:rPr lang="en-US" altLang="zh-CN" sz="2800" i="1">
                            <a:latin typeface="Cambria Math"/>
                          </a:rPr>
                          <m:t>′</m:t>
                        </m:r>
                        <m:r>
                          <a:rPr lang="en-US" altLang="zh-CN" sz="2800" b="1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zh-CN" sz="2800" i="1">
                        <a:latin typeface="Cambria Math"/>
                        <a:ea typeface="Cambria Math"/>
                      </a:rPr>
                      <m:t>⊇</m:t>
                    </m:r>
                    <m:r>
                      <a:rPr lang="en-US" altLang="zh-CN" sz="2800" i="1">
                        <a:latin typeface="Cambria Math"/>
                        <a:ea typeface="Cambria Math"/>
                      </a:rPr>
                      <m:t>𝑹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，则必有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/>
                          </a:rPr>
                          <m:t>𝑹</m:t>
                        </m:r>
                      </m:e>
                      <m:sup>
                        <m:r>
                          <a:rPr lang="en-US" altLang="zh-CN" sz="2800" i="1">
                            <a:latin typeface="Cambria Math"/>
                          </a:rPr>
                          <m:t>′′</m:t>
                        </m:r>
                      </m:sup>
                    </m:sSup>
                    <m:r>
                      <a:rPr lang="en-US" altLang="zh-CN" sz="2800" i="1">
                        <a:latin typeface="Cambria Math"/>
                        <a:ea typeface="Cambria Math"/>
                      </a:rPr>
                      <m:t>⊇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/>
                          </a:rPr>
                          <m:t>𝑹</m:t>
                        </m:r>
                      </m:e>
                      <m:sup>
                        <m:r>
                          <a:rPr lang="en-US" altLang="zh-CN" sz="28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zh-CN" altLang="en-US" sz="2800" b="1" i="1" smtClean="0">
                        <a:latin typeface="Cambria Math"/>
                      </a:rPr>
                      <m:t>。</m:t>
                    </m:r>
                  </m:oMath>
                </a14:m>
                <a:endParaRPr lang="zh-CN" altLang="en-US" sz="2800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50" y="3429000"/>
                <a:ext cx="6572250" cy="1384995"/>
              </a:xfrm>
              <a:prstGeom prst="rect">
                <a:avLst/>
              </a:prstGeom>
              <a:blipFill rotWithShape="1">
                <a:blip r:embed="rId4"/>
                <a:stretch>
                  <a:fillRect l="-1948" b="-6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4" name="圆角矩形标注 13"/>
          <p:cNvSpPr/>
          <p:nvPr/>
        </p:nvSpPr>
        <p:spPr>
          <a:xfrm>
            <a:off x="1828800" y="5073997"/>
            <a:ext cx="6248400" cy="793403"/>
          </a:xfrm>
          <a:prstGeom prst="wedgeRoundRectCallout">
            <a:avLst>
              <a:gd name="adj1" fmla="val 8888"/>
              <a:gd name="adj2" fmla="val -184781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是包含</a:t>
            </a:r>
            <a:r>
              <a:rPr lang="en-US" altLang="zh-CN" sz="28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R</a:t>
            </a:r>
            <a:r>
              <a:rPr lang="zh-CN" altLang="en-US" sz="28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的最小自反</a:t>
            </a:r>
            <a:r>
              <a:rPr lang="en-US" altLang="zh-CN" sz="28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zh-CN" altLang="en-US" sz="28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对称、传递</a:t>
            </a:r>
            <a:r>
              <a:rPr lang="en-US" altLang="zh-CN" sz="28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)</a:t>
            </a:r>
            <a:r>
              <a:rPr lang="zh-CN" altLang="en-US" sz="28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闭包。</a:t>
            </a:r>
            <a:endParaRPr lang="zh-CN" altLang="en-US" sz="2800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777588" y="919422"/>
            <a:ext cx="3413412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关系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R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的自反闭包 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Rectangle 8"/>
          <p:cNvSpPr>
            <a:spLocks noChangeArrowheads="1"/>
          </p:cNvSpPr>
          <p:nvPr/>
        </p:nvSpPr>
        <p:spPr bwMode="auto">
          <a:xfrm>
            <a:off x="0" y="2902875"/>
            <a:ext cx="181822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4540250" y="901700"/>
          <a:ext cx="3109913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751" name="公式" r:id="rId1" imgW="875665" imgH="215900" progId="Equation.3">
                  <p:embed/>
                </p:oleObj>
              </mc:Choice>
              <mc:Fallback>
                <p:oleObj name="公式" r:id="rId1" imgW="875665" imgH="215900" progId="Equation.3">
                  <p:embed/>
                  <p:pic>
                    <p:nvPicPr>
                      <p:cNvPr id="0" name="图片 1297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0250" y="901700"/>
                        <a:ext cx="3109913" cy="7747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768063" y="2062422"/>
            <a:ext cx="3413412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关系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R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的对称闭包 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0" y="2898112"/>
            <a:ext cx="181822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7" name="Object 10"/>
          <p:cNvGraphicFramePr>
            <a:graphicFrameLocks noChangeAspect="1"/>
          </p:cNvGraphicFramePr>
          <p:nvPr/>
        </p:nvGraphicFramePr>
        <p:xfrm>
          <a:off x="4572000" y="2133600"/>
          <a:ext cx="31242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752" name="公式" r:id="rId3" imgW="951865" imgH="228600" progId="Equation.3">
                  <p:embed/>
                </p:oleObj>
              </mc:Choice>
              <mc:Fallback>
                <p:oleObj name="公式" r:id="rId3" imgW="951865" imgH="228600" progId="Equation.3">
                  <p:embed/>
                  <p:pic>
                    <p:nvPicPr>
                      <p:cNvPr id="0" name="图片 1297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2133600"/>
                        <a:ext cx="3124200" cy="749300"/>
                      </a:xfrm>
                      <a:prstGeom prst="rect">
                        <a:avLst/>
                      </a:prstGeom>
                      <a:solidFill>
                        <a:srgbClr val="00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12"/>
          <p:cNvSpPr txBox="1">
            <a:spLocks noChangeArrowheads="1"/>
          </p:cNvSpPr>
          <p:nvPr/>
        </p:nvSpPr>
        <p:spPr bwMode="auto">
          <a:xfrm>
            <a:off x="853788" y="3434022"/>
            <a:ext cx="3413412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关系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R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的传递闭包 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4481089" y="2798100"/>
            <a:ext cx="181821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10" name="Object 13"/>
          <p:cNvGraphicFramePr>
            <a:graphicFrameLocks noChangeAspect="1"/>
          </p:cNvGraphicFramePr>
          <p:nvPr/>
        </p:nvGraphicFramePr>
        <p:xfrm>
          <a:off x="4724400" y="3243263"/>
          <a:ext cx="2590800" cy="1404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753" name="公式" r:id="rId5" imgW="787400" imgH="431800" progId="Equation.3">
                  <p:embed/>
                </p:oleObj>
              </mc:Choice>
              <mc:Fallback>
                <p:oleObj name="公式" r:id="rId5" imgW="787400" imgH="431800" progId="Equation.3">
                  <p:embed/>
                  <p:pic>
                    <p:nvPicPr>
                      <p:cNvPr id="0" name="图片 1297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3243263"/>
                        <a:ext cx="2590800" cy="1404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0" y="2902875"/>
            <a:ext cx="181822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12" name="Object 15"/>
          <p:cNvGraphicFramePr>
            <a:graphicFrameLocks noChangeAspect="1"/>
          </p:cNvGraphicFramePr>
          <p:nvPr/>
        </p:nvGraphicFramePr>
        <p:xfrm>
          <a:off x="4114800" y="4724400"/>
          <a:ext cx="4267200" cy="76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754" name="公式" r:id="rId7" imgW="1231265" imgH="215900" progId="Equation.3">
                  <p:embed/>
                </p:oleObj>
              </mc:Choice>
              <mc:Fallback>
                <p:oleObj name="公式" r:id="rId7" imgW="1231265" imgH="215900" progId="Equation.3">
                  <p:embed/>
                  <p:pic>
                    <p:nvPicPr>
                      <p:cNvPr id="0" name="图片 1297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4724400"/>
                        <a:ext cx="4267200" cy="760412"/>
                      </a:xfrm>
                      <a:prstGeom prst="rect">
                        <a:avLst/>
                      </a:prstGeom>
                      <a:solidFill>
                        <a:srgbClr val="00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8"/>
          <p:cNvSpPr>
            <a:spLocks noChangeArrowheads="1"/>
          </p:cNvSpPr>
          <p:nvPr/>
        </p:nvSpPr>
        <p:spPr bwMode="auto">
          <a:xfrm>
            <a:off x="0" y="-416588"/>
            <a:ext cx="181822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14" name="Object 17"/>
          <p:cNvGraphicFramePr>
            <a:graphicFrameLocks noChangeAspect="1"/>
          </p:cNvGraphicFramePr>
          <p:nvPr/>
        </p:nvGraphicFramePr>
        <p:xfrm>
          <a:off x="7467600" y="3429000"/>
          <a:ext cx="838200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755" name="公式" r:id="rId9" imgW="215900" imgH="190500" progId="Equation.3">
                  <p:embed/>
                </p:oleObj>
              </mc:Choice>
              <mc:Fallback>
                <p:oleObj name="公式" r:id="rId9" imgW="215900" imgH="190500" progId="Equation.3">
                  <p:embed/>
                  <p:pic>
                    <p:nvPicPr>
                      <p:cNvPr id="0" name="图片 1297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3429000"/>
                        <a:ext cx="838200" cy="728663"/>
                      </a:xfrm>
                      <a:prstGeom prst="rect">
                        <a:avLst/>
                      </a:prstGeom>
                      <a:solidFill>
                        <a:srgbClr val="FF00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燕尾形 15"/>
          <p:cNvSpPr/>
          <p:nvPr/>
        </p:nvSpPr>
        <p:spPr>
          <a:xfrm>
            <a:off x="1066800" y="302449"/>
            <a:ext cx="1778761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闭包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381000" y="935555"/>
            <a:ext cx="8458200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pt-BR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. S={a,b,c,d}, R={(a,b),(b,a),(b,c),(c,d)} </a:t>
            </a:r>
            <a:r>
              <a:rPr lang="zh-CN" altLang="pt-BR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，求闭包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533400" y="1905000"/>
            <a:ext cx="6858000" cy="1387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pt-BR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解：</a:t>
            </a:r>
            <a:r>
              <a:rPr lang="pt-BR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r(R) ={(a,b),(b,a),(b,c),(c,d),</a:t>
            </a:r>
            <a:endParaRPr lang="pt-BR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            </a:t>
            </a:r>
            <a:r>
              <a:rPr lang="pt-BR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(a,a),(b,b),(c,c),(d,d)} </a:t>
            </a:r>
            <a:endParaRPr lang="en-US" altLang="zh-CN" sz="2800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1114425" y="3352800"/>
            <a:ext cx="7191375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s(R) ={(a,b),(b,a),(b,c),(c,d),(c,b),(d,c)}</a:t>
            </a: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燕尾形 10"/>
          <p:cNvSpPr/>
          <p:nvPr/>
        </p:nvSpPr>
        <p:spPr>
          <a:xfrm>
            <a:off x="1066800" y="302449"/>
            <a:ext cx="1778761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练习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6019800" y="4185978"/>
            <a:ext cx="1600200" cy="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052513" y="685800"/>
            <a:ext cx="5424487" cy="925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zh-CN" sz="3600" dirty="0">
                <a:latin typeface="Times New Roman" panose="02020603050405020304" pitchFamily="18" charset="0"/>
              </a:rPr>
              <a:t>R={(a,b),(b,a),(b,c),(c,d)}</a:t>
            </a:r>
            <a:endParaRPr lang="en-US" altLang="zh-CN" sz="3600" dirty="0">
              <a:latin typeface="Times New Roman" panose="02020603050405020304" pitchFamily="18" charset="0"/>
            </a:endParaRPr>
          </a:p>
        </p:txBody>
      </p:sp>
      <p:sp>
        <p:nvSpPr>
          <p:cNvPr id="4" name="Oval 7"/>
          <p:cNvSpPr>
            <a:spLocks noChangeArrowheads="1"/>
          </p:cNvSpPr>
          <p:nvPr/>
        </p:nvSpPr>
        <p:spPr bwMode="auto">
          <a:xfrm>
            <a:off x="1447800" y="1741487"/>
            <a:ext cx="152400" cy="152400"/>
          </a:xfrm>
          <a:prstGeom prst="ellipse">
            <a:avLst/>
          </a:prstGeom>
          <a:noFill/>
          <a:ln w="31750" algn="ctr">
            <a:solidFill>
              <a:schemeClr val="tx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1143000" y="1541462"/>
            <a:ext cx="30797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FF0066"/>
                </a:solidFill>
              </a:rPr>
              <a:t>a</a:t>
            </a:r>
            <a:endParaRPr lang="en-US" altLang="zh-CN" sz="1800">
              <a:solidFill>
                <a:srgbClr val="FF0066"/>
              </a:solidFill>
            </a:endParaRPr>
          </a:p>
        </p:txBody>
      </p:sp>
      <p:sp>
        <p:nvSpPr>
          <p:cNvPr id="6" name="Oval 11"/>
          <p:cNvSpPr>
            <a:spLocks noChangeArrowheads="1"/>
          </p:cNvSpPr>
          <p:nvPr/>
        </p:nvSpPr>
        <p:spPr bwMode="auto">
          <a:xfrm flipH="1">
            <a:off x="1447800" y="2274887"/>
            <a:ext cx="152400" cy="200025"/>
          </a:xfrm>
          <a:prstGeom prst="ellipse">
            <a:avLst/>
          </a:prstGeom>
          <a:noFill/>
          <a:ln w="31750" algn="ctr">
            <a:solidFill>
              <a:schemeClr val="tx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1127125" y="2046287"/>
            <a:ext cx="32067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b</a:t>
            </a:r>
            <a:endParaRPr lang="en-US" altLang="zh-CN" sz="1800"/>
          </a:p>
        </p:txBody>
      </p:sp>
      <p:sp>
        <p:nvSpPr>
          <p:cNvPr id="8" name="Oval 16"/>
          <p:cNvSpPr>
            <a:spLocks noChangeArrowheads="1"/>
          </p:cNvSpPr>
          <p:nvPr/>
        </p:nvSpPr>
        <p:spPr bwMode="auto">
          <a:xfrm>
            <a:off x="2971800" y="1893887"/>
            <a:ext cx="152400" cy="152400"/>
          </a:xfrm>
          <a:prstGeom prst="ellipse">
            <a:avLst/>
          </a:prstGeom>
          <a:noFill/>
          <a:ln w="31750" algn="ctr">
            <a:solidFill>
              <a:schemeClr val="tx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9" name="Oval 17"/>
          <p:cNvSpPr>
            <a:spLocks noChangeArrowheads="1"/>
          </p:cNvSpPr>
          <p:nvPr/>
        </p:nvSpPr>
        <p:spPr bwMode="auto">
          <a:xfrm>
            <a:off x="1447800" y="2884487"/>
            <a:ext cx="152400" cy="152400"/>
          </a:xfrm>
          <a:prstGeom prst="ellipse">
            <a:avLst/>
          </a:prstGeom>
          <a:noFill/>
          <a:ln w="31750" algn="ctr">
            <a:solidFill>
              <a:schemeClr val="tx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0" name="Text Box 18"/>
          <p:cNvSpPr txBox="1">
            <a:spLocks noChangeArrowheads="1"/>
          </p:cNvSpPr>
          <p:nvPr/>
        </p:nvSpPr>
        <p:spPr bwMode="auto">
          <a:xfrm>
            <a:off x="2895600" y="1512887"/>
            <a:ext cx="30797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FF0066"/>
                </a:solidFill>
              </a:rPr>
              <a:t>a</a:t>
            </a:r>
            <a:endParaRPr lang="en-US" altLang="zh-CN" sz="1800">
              <a:solidFill>
                <a:srgbClr val="FF0066"/>
              </a:solidFill>
            </a:endParaRPr>
          </a:p>
        </p:txBody>
      </p:sp>
      <p:sp>
        <p:nvSpPr>
          <p:cNvPr id="11" name="Text Box 19"/>
          <p:cNvSpPr txBox="1">
            <a:spLocks noChangeArrowheads="1"/>
          </p:cNvSpPr>
          <p:nvPr/>
        </p:nvSpPr>
        <p:spPr bwMode="auto">
          <a:xfrm>
            <a:off x="1143000" y="2655887"/>
            <a:ext cx="30797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FF0066"/>
                </a:solidFill>
              </a:rPr>
              <a:t>c</a:t>
            </a:r>
            <a:endParaRPr lang="en-US" altLang="zh-CN" sz="1800">
              <a:solidFill>
                <a:srgbClr val="FF0066"/>
              </a:solidFill>
            </a:endParaRPr>
          </a:p>
        </p:txBody>
      </p:sp>
      <p:sp>
        <p:nvSpPr>
          <p:cNvPr id="12" name="Oval 22"/>
          <p:cNvSpPr>
            <a:spLocks noChangeArrowheads="1"/>
          </p:cNvSpPr>
          <p:nvPr/>
        </p:nvSpPr>
        <p:spPr bwMode="auto">
          <a:xfrm>
            <a:off x="2971800" y="2351087"/>
            <a:ext cx="152400" cy="152400"/>
          </a:xfrm>
          <a:prstGeom prst="ellipse">
            <a:avLst/>
          </a:prstGeom>
          <a:noFill/>
          <a:ln w="31750" algn="ctr">
            <a:solidFill>
              <a:schemeClr val="tx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3" name="Text Box 23"/>
          <p:cNvSpPr txBox="1">
            <a:spLocks noChangeArrowheads="1"/>
          </p:cNvSpPr>
          <p:nvPr/>
        </p:nvSpPr>
        <p:spPr bwMode="auto">
          <a:xfrm>
            <a:off x="3048000" y="2124075"/>
            <a:ext cx="32067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FF0066"/>
                </a:solidFill>
              </a:rPr>
              <a:t>b</a:t>
            </a:r>
            <a:endParaRPr lang="en-US" altLang="zh-CN" sz="1800">
              <a:solidFill>
                <a:srgbClr val="FF0066"/>
              </a:solidFill>
            </a:endParaRPr>
          </a:p>
        </p:txBody>
      </p:sp>
      <p:sp>
        <p:nvSpPr>
          <p:cNvPr id="14" name="Text Box 26"/>
          <p:cNvSpPr txBox="1">
            <a:spLocks noChangeArrowheads="1"/>
          </p:cNvSpPr>
          <p:nvPr/>
        </p:nvSpPr>
        <p:spPr bwMode="auto">
          <a:xfrm>
            <a:off x="4645025" y="1665287"/>
            <a:ext cx="30797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a</a:t>
            </a:r>
            <a:endParaRPr lang="en-US" altLang="zh-CN" sz="1800"/>
          </a:p>
        </p:txBody>
      </p:sp>
      <p:sp>
        <p:nvSpPr>
          <p:cNvPr id="15" name="Oval 38"/>
          <p:cNvSpPr>
            <a:spLocks noChangeArrowheads="1"/>
          </p:cNvSpPr>
          <p:nvPr/>
        </p:nvSpPr>
        <p:spPr bwMode="auto">
          <a:xfrm>
            <a:off x="2971800" y="3417887"/>
            <a:ext cx="152400" cy="152400"/>
          </a:xfrm>
          <a:prstGeom prst="ellipse">
            <a:avLst/>
          </a:prstGeom>
          <a:noFill/>
          <a:ln w="31750" algn="ctr">
            <a:solidFill>
              <a:schemeClr val="tx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6" name="Text Box 39"/>
          <p:cNvSpPr txBox="1">
            <a:spLocks noChangeArrowheads="1"/>
          </p:cNvSpPr>
          <p:nvPr/>
        </p:nvSpPr>
        <p:spPr bwMode="auto">
          <a:xfrm>
            <a:off x="3124200" y="3217862"/>
            <a:ext cx="32067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FF0066"/>
                </a:solidFill>
              </a:rPr>
              <a:t>d</a:t>
            </a:r>
            <a:endParaRPr lang="en-US" altLang="zh-CN" sz="1800">
              <a:solidFill>
                <a:srgbClr val="FF0066"/>
              </a:solidFill>
            </a:endParaRPr>
          </a:p>
        </p:txBody>
      </p:sp>
      <p:sp>
        <p:nvSpPr>
          <p:cNvPr id="17" name="Oval 40"/>
          <p:cNvSpPr>
            <a:spLocks noChangeArrowheads="1"/>
          </p:cNvSpPr>
          <p:nvPr/>
        </p:nvSpPr>
        <p:spPr bwMode="auto">
          <a:xfrm>
            <a:off x="2971800" y="2884487"/>
            <a:ext cx="152400" cy="152400"/>
          </a:xfrm>
          <a:prstGeom prst="ellipse">
            <a:avLst/>
          </a:prstGeom>
          <a:noFill/>
          <a:ln w="31750" algn="ctr">
            <a:solidFill>
              <a:schemeClr val="tx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8" name="Text Box 41"/>
          <p:cNvSpPr txBox="1">
            <a:spLocks noChangeArrowheads="1"/>
          </p:cNvSpPr>
          <p:nvPr/>
        </p:nvSpPr>
        <p:spPr bwMode="auto">
          <a:xfrm>
            <a:off x="3044825" y="2655887"/>
            <a:ext cx="30797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c</a:t>
            </a:r>
            <a:endParaRPr lang="en-US" altLang="zh-CN" sz="1800"/>
          </a:p>
        </p:txBody>
      </p:sp>
      <p:sp>
        <p:nvSpPr>
          <p:cNvPr id="19" name="Oval 43"/>
          <p:cNvSpPr>
            <a:spLocks noChangeArrowheads="1"/>
          </p:cNvSpPr>
          <p:nvPr/>
        </p:nvSpPr>
        <p:spPr bwMode="auto">
          <a:xfrm>
            <a:off x="1447800" y="3417887"/>
            <a:ext cx="152400" cy="152400"/>
          </a:xfrm>
          <a:prstGeom prst="ellipse">
            <a:avLst/>
          </a:prstGeom>
          <a:noFill/>
          <a:ln w="31750" algn="ctr">
            <a:solidFill>
              <a:schemeClr val="tx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0" name="Text Box 44"/>
          <p:cNvSpPr txBox="1">
            <a:spLocks noChangeArrowheads="1"/>
          </p:cNvSpPr>
          <p:nvPr/>
        </p:nvSpPr>
        <p:spPr bwMode="auto">
          <a:xfrm>
            <a:off x="1066800" y="3265487"/>
            <a:ext cx="32067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d</a:t>
            </a:r>
            <a:endParaRPr lang="en-US" altLang="zh-CN" sz="1800"/>
          </a:p>
        </p:txBody>
      </p:sp>
      <p:sp>
        <p:nvSpPr>
          <p:cNvPr id="21" name="Rectangle 48"/>
          <p:cNvSpPr>
            <a:spLocks noChangeArrowheads="1"/>
          </p:cNvSpPr>
          <p:nvPr/>
        </p:nvSpPr>
        <p:spPr bwMode="auto">
          <a:xfrm>
            <a:off x="228600" y="345598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graphicFrame>
        <p:nvGraphicFramePr>
          <p:cNvPr id="22" name="Object 47"/>
          <p:cNvGraphicFramePr>
            <a:graphicFrameLocks noChangeAspect="1"/>
          </p:cNvGraphicFramePr>
          <p:nvPr/>
        </p:nvGraphicFramePr>
        <p:xfrm>
          <a:off x="873125" y="3810000"/>
          <a:ext cx="5222875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622" name="公式" r:id="rId1" imgW="1854200" imgH="228600" progId="Equation.3">
                  <p:embed/>
                </p:oleObj>
              </mc:Choice>
              <mc:Fallback>
                <p:oleObj name="公式" r:id="rId1" imgW="1854200" imgH="228600" progId="Equation.3">
                  <p:embed/>
                  <p:pic>
                    <p:nvPicPr>
                      <p:cNvPr id="0" name="图片 1306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3125" y="3810000"/>
                        <a:ext cx="5222875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50"/>
          <p:cNvSpPr>
            <a:spLocks noChangeArrowheads="1"/>
          </p:cNvSpPr>
          <p:nvPr/>
        </p:nvSpPr>
        <p:spPr bwMode="auto">
          <a:xfrm>
            <a:off x="228600" y="345598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graphicFrame>
        <p:nvGraphicFramePr>
          <p:cNvPr id="24" name="Object 49"/>
          <p:cNvGraphicFramePr>
            <a:graphicFrameLocks noChangeAspect="1"/>
          </p:cNvGraphicFramePr>
          <p:nvPr/>
        </p:nvGraphicFramePr>
        <p:xfrm>
          <a:off x="762000" y="4495800"/>
          <a:ext cx="6400800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623" name="公式" r:id="rId3" imgW="1930400" imgH="228600" progId="Equation.3">
                  <p:embed/>
                </p:oleObj>
              </mc:Choice>
              <mc:Fallback>
                <p:oleObj name="公式" r:id="rId3" imgW="1930400" imgH="228600" progId="Equation.3">
                  <p:embed/>
                  <p:pic>
                    <p:nvPicPr>
                      <p:cNvPr id="0" name="图片 1306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495800"/>
                        <a:ext cx="6400800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52"/>
          <p:cNvSpPr>
            <a:spLocks noChangeArrowheads="1"/>
          </p:cNvSpPr>
          <p:nvPr/>
        </p:nvSpPr>
        <p:spPr bwMode="auto">
          <a:xfrm>
            <a:off x="228600" y="340836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graphicFrame>
        <p:nvGraphicFramePr>
          <p:cNvPr id="26" name="Object 51"/>
          <p:cNvGraphicFramePr>
            <a:graphicFrameLocks noChangeAspect="1"/>
          </p:cNvGraphicFramePr>
          <p:nvPr/>
        </p:nvGraphicFramePr>
        <p:xfrm>
          <a:off x="811212" y="5334000"/>
          <a:ext cx="5589588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624" name="公式" r:id="rId5" imgW="1917700" imgH="228600" progId="Equation.3">
                  <p:embed/>
                </p:oleObj>
              </mc:Choice>
              <mc:Fallback>
                <p:oleObj name="公式" r:id="rId5" imgW="1917700" imgH="228600" progId="Equation.3">
                  <p:embed/>
                  <p:pic>
                    <p:nvPicPr>
                      <p:cNvPr id="0" name="图片 1306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212" y="5334000"/>
                        <a:ext cx="5589588" cy="71913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54"/>
          <p:cNvSpPr>
            <a:spLocks noChangeArrowheads="1"/>
          </p:cNvSpPr>
          <p:nvPr/>
        </p:nvSpPr>
        <p:spPr bwMode="auto">
          <a:xfrm>
            <a:off x="228600" y="33559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graphicFrame>
        <p:nvGraphicFramePr>
          <p:cNvPr id="28" name="Object 53"/>
          <p:cNvGraphicFramePr>
            <a:graphicFrameLocks noChangeAspect="1"/>
          </p:cNvGraphicFramePr>
          <p:nvPr/>
        </p:nvGraphicFramePr>
        <p:xfrm>
          <a:off x="5867400" y="1740693"/>
          <a:ext cx="2024063" cy="111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625" name="公式" r:id="rId7" imgW="774065" imgH="431800" progId="Equation.3">
                  <p:embed/>
                </p:oleObj>
              </mc:Choice>
              <mc:Fallback>
                <p:oleObj name="公式" r:id="rId7" imgW="774065" imgH="431800" progId="Equation.3">
                  <p:embed/>
                  <p:pic>
                    <p:nvPicPr>
                      <p:cNvPr id="0" name="图片 1306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1740693"/>
                        <a:ext cx="2024063" cy="1116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Oval 16"/>
          <p:cNvSpPr>
            <a:spLocks noChangeArrowheads="1"/>
          </p:cNvSpPr>
          <p:nvPr/>
        </p:nvSpPr>
        <p:spPr bwMode="auto">
          <a:xfrm>
            <a:off x="4495800" y="1970087"/>
            <a:ext cx="152400" cy="152400"/>
          </a:xfrm>
          <a:prstGeom prst="ellipse">
            <a:avLst/>
          </a:prstGeom>
          <a:noFill/>
          <a:ln w="31750" algn="ctr">
            <a:solidFill>
              <a:schemeClr val="tx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31" name="Oval 22"/>
          <p:cNvSpPr>
            <a:spLocks noChangeArrowheads="1"/>
          </p:cNvSpPr>
          <p:nvPr/>
        </p:nvSpPr>
        <p:spPr bwMode="auto">
          <a:xfrm>
            <a:off x="4495800" y="2427287"/>
            <a:ext cx="152400" cy="152400"/>
          </a:xfrm>
          <a:prstGeom prst="ellipse">
            <a:avLst/>
          </a:prstGeom>
          <a:noFill/>
          <a:ln w="31750" algn="ctr">
            <a:solidFill>
              <a:schemeClr val="tx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32" name="Text Box 23"/>
          <p:cNvSpPr txBox="1">
            <a:spLocks noChangeArrowheads="1"/>
          </p:cNvSpPr>
          <p:nvPr/>
        </p:nvSpPr>
        <p:spPr bwMode="auto">
          <a:xfrm>
            <a:off x="4632325" y="2124075"/>
            <a:ext cx="32067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FF0066"/>
                </a:solidFill>
              </a:rPr>
              <a:t>b</a:t>
            </a:r>
            <a:endParaRPr lang="en-US" altLang="zh-CN" sz="1800">
              <a:solidFill>
                <a:srgbClr val="FF0066"/>
              </a:solidFill>
            </a:endParaRPr>
          </a:p>
        </p:txBody>
      </p:sp>
      <p:sp>
        <p:nvSpPr>
          <p:cNvPr id="33" name="Oval 38"/>
          <p:cNvSpPr>
            <a:spLocks noChangeArrowheads="1"/>
          </p:cNvSpPr>
          <p:nvPr/>
        </p:nvSpPr>
        <p:spPr bwMode="auto">
          <a:xfrm>
            <a:off x="4403725" y="3417887"/>
            <a:ext cx="152400" cy="152400"/>
          </a:xfrm>
          <a:prstGeom prst="ellipse">
            <a:avLst/>
          </a:prstGeom>
          <a:noFill/>
          <a:ln w="31750" algn="ctr">
            <a:solidFill>
              <a:schemeClr val="tx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34" name="Oval 40"/>
          <p:cNvSpPr>
            <a:spLocks noChangeArrowheads="1"/>
          </p:cNvSpPr>
          <p:nvPr/>
        </p:nvSpPr>
        <p:spPr bwMode="auto">
          <a:xfrm>
            <a:off x="4495800" y="2960687"/>
            <a:ext cx="152400" cy="152400"/>
          </a:xfrm>
          <a:prstGeom prst="ellipse">
            <a:avLst/>
          </a:prstGeom>
          <a:noFill/>
          <a:ln w="31750" algn="ctr">
            <a:solidFill>
              <a:schemeClr val="tx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35" name="Text Box 41"/>
          <p:cNvSpPr txBox="1">
            <a:spLocks noChangeArrowheads="1"/>
          </p:cNvSpPr>
          <p:nvPr/>
        </p:nvSpPr>
        <p:spPr bwMode="auto">
          <a:xfrm>
            <a:off x="4568825" y="2655887"/>
            <a:ext cx="30797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c</a:t>
            </a:r>
            <a:endParaRPr lang="en-US" altLang="zh-CN" sz="1800"/>
          </a:p>
        </p:txBody>
      </p:sp>
      <p:sp>
        <p:nvSpPr>
          <p:cNvPr id="36" name="Text Box 39"/>
          <p:cNvSpPr txBox="1">
            <a:spLocks noChangeArrowheads="1"/>
          </p:cNvSpPr>
          <p:nvPr/>
        </p:nvSpPr>
        <p:spPr bwMode="auto">
          <a:xfrm>
            <a:off x="4495800" y="3265487"/>
            <a:ext cx="32067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FF0066"/>
                </a:solidFill>
              </a:rPr>
              <a:t>d</a:t>
            </a:r>
            <a:endParaRPr lang="en-US" altLang="zh-CN" sz="1800">
              <a:solidFill>
                <a:srgbClr val="FF0066"/>
              </a:solidFill>
            </a:endParaRPr>
          </a:p>
        </p:txBody>
      </p:sp>
      <p:cxnSp>
        <p:nvCxnSpPr>
          <p:cNvPr id="37" name="直接连接符 36"/>
          <p:cNvCxnSpPr>
            <a:cxnSpLocks noChangeShapeType="1"/>
            <a:stCxn id="4" idx="5"/>
            <a:endCxn id="12" idx="2"/>
          </p:cNvCxnSpPr>
          <p:nvPr/>
        </p:nvCxnSpPr>
        <p:spPr bwMode="auto">
          <a:xfrm>
            <a:off x="1577975" y="1871662"/>
            <a:ext cx="1393825" cy="555625"/>
          </a:xfrm>
          <a:prstGeom prst="line">
            <a:avLst/>
          </a:prstGeom>
          <a:noFill/>
          <a:ln w="60325" algn="ctr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直接连接符 37"/>
          <p:cNvCxnSpPr>
            <a:cxnSpLocks noChangeShapeType="1"/>
            <a:stCxn id="6" idx="3"/>
          </p:cNvCxnSpPr>
          <p:nvPr/>
        </p:nvCxnSpPr>
        <p:spPr bwMode="auto">
          <a:xfrm flipV="1">
            <a:off x="1577975" y="1970087"/>
            <a:ext cx="1393825" cy="476250"/>
          </a:xfrm>
          <a:prstGeom prst="line">
            <a:avLst/>
          </a:prstGeom>
          <a:noFill/>
          <a:ln w="60325" algn="ctr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直接连接符 38"/>
          <p:cNvCxnSpPr>
            <a:cxnSpLocks noChangeShapeType="1"/>
            <a:stCxn id="6" idx="4"/>
            <a:endCxn id="17" idx="2"/>
          </p:cNvCxnSpPr>
          <p:nvPr/>
        </p:nvCxnSpPr>
        <p:spPr bwMode="auto">
          <a:xfrm>
            <a:off x="1524000" y="2474912"/>
            <a:ext cx="1447800" cy="485775"/>
          </a:xfrm>
          <a:prstGeom prst="line">
            <a:avLst/>
          </a:prstGeom>
          <a:noFill/>
          <a:ln w="60325" algn="ctr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直接连接符 39"/>
          <p:cNvCxnSpPr>
            <a:cxnSpLocks noChangeShapeType="1"/>
            <a:endCxn id="15" idx="2"/>
          </p:cNvCxnSpPr>
          <p:nvPr/>
        </p:nvCxnSpPr>
        <p:spPr bwMode="auto">
          <a:xfrm>
            <a:off x="1600200" y="3036887"/>
            <a:ext cx="1371600" cy="457200"/>
          </a:xfrm>
          <a:prstGeom prst="line">
            <a:avLst/>
          </a:prstGeom>
          <a:noFill/>
          <a:ln w="60325" algn="ctr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直接连接符 40"/>
          <p:cNvCxnSpPr/>
          <p:nvPr/>
        </p:nvCxnSpPr>
        <p:spPr bwMode="auto">
          <a:xfrm>
            <a:off x="3101975" y="1970087"/>
            <a:ext cx="1393825" cy="555625"/>
          </a:xfrm>
          <a:prstGeom prst="line">
            <a:avLst/>
          </a:prstGeom>
          <a:solidFill>
            <a:srgbClr val="FF00FF"/>
          </a:solidFill>
          <a:ln w="603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直接连接符 41"/>
          <p:cNvCxnSpPr>
            <a:stCxn id="13" idx="1"/>
          </p:cNvCxnSpPr>
          <p:nvPr/>
        </p:nvCxnSpPr>
        <p:spPr bwMode="auto">
          <a:xfrm flipV="1">
            <a:off x="3048000" y="2068512"/>
            <a:ext cx="1447800" cy="307975"/>
          </a:xfrm>
          <a:prstGeom prst="line">
            <a:avLst/>
          </a:prstGeom>
          <a:solidFill>
            <a:srgbClr val="FF00FF"/>
          </a:solidFill>
          <a:ln w="603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直接连接符 42"/>
          <p:cNvCxnSpPr/>
          <p:nvPr/>
        </p:nvCxnSpPr>
        <p:spPr bwMode="auto">
          <a:xfrm>
            <a:off x="3124200" y="2503487"/>
            <a:ext cx="1447800" cy="485775"/>
          </a:xfrm>
          <a:prstGeom prst="line">
            <a:avLst/>
          </a:prstGeom>
          <a:solidFill>
            <a:srgbClr val="FF00FF"/>
          </a:solidFill>
          <a:ln w="603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直接连接符 43"/>
          <p:cNvCxnSpPr/>
          <p:nvPr/>
        </p:nvCxnSpPr>
        <p:spPr bwMode="auto">
          <a:xfrm>
            <a:off x="3124200" y="3036887"/>
            <a:ext cx="1279525" cy="419100"/>
          </a:xfrm>
          <a:prstGeom prst="line">
            <a:avLst/>
          </a:prstGeom>
          <a:solidFill>
            <a:srgbClr val="FF00FF"/>
          </a:solidFill>
          <a:ln w="603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" name="燕尾形 45"/>
          <p:cNvSpPr/>
          <p:nvPr/>
        </p:nvSpPr>
        <p:spPr>
          <a:xfrm>
            <a:off x="1066800" y="302449"/>
            <a:ext cx="1778761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传递闭包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4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4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4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4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8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61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64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6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0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3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6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8" grpId="0" animBg="1"/>
      <p:bldP spid="9" grpId="0" animBg="1"/>
      <p:bldP spid="10" grpId="0"/>
      <p:bldP spid="11" grpId="0"/>
      <p:bldP spid="12" grpId="0" animBg="1"/>
      <p:bldP spid="13" grpId="0"/>
      <p:bldP spid="14" grpId="0"/>
      <p:bldP spid="15" grpId="0" animBg="1"/>
      <p:bldP spid="16" grpId="0"/>
      <p:bldP spid="17" grpId="0" animBg="1"/>
      <p:bldP spid="18" grpId="0"/>
      <p:bldP spid="19" grpId="0" animBg="1"/>
      <p:bldP spid="20" grpId="0"/>
      <p:bldP spid="30" grpId="0" animBg="1"/>
      <p:bldP spid="31" grpId="0" animBg="1"/>
      <p:bldP spid="32" grpId="0"/>
      <p:bldP spid="33" grpId="0" animBg="1"/>
      <p:bldP spid="34" grpId="0" animBg="1"/>
      <p:bldP spid="35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 1"/>
          <p:cNvSpPr/>
          <p:nvPr/>
        </p:nvSpPr>
        <p:spPr>
          <a:xfrm>
            <a:off x="971600" y="164638"/>
            <a:ext cx="2228800" cy="67207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性质</a:t>
            </a:r>
            <a:endParaRPr lang="zh-CN" altLang="en-US" sz="28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1066800" y="1219200"/>
            <a:ext cx="7239000" cy="3459162"/>
          </a:xfrm>
          <a:prstGeom prst="rect">
            <a:avLst/>
          </a:prstGeom>
          <a:noFill/>
        </p:spPr>
        <p:txBody>
          <a:bodyPr/>
          <a:lstStyle>
            <a:lvl1pPr marL="383540" indent="-383540" algn="l" defTabSz="102298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1215" indent="-320040" algn="l" defTabSz="102298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8890" indent="-255905" algn="l" defTabSz="102298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90700" indent="-255905" algn="l" defTabSz="102298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2510" indent="-255905" algn="l" defTabSz="102298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13685" indent="-255905" algn="l" defTabSz="102298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25495" indent="-255905" algn="l" defTabSz="102298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37305" indent="-255905" algn="l" defTabSz="102298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49115" indent="-255905" algn="l" defTabSz="102298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fontAlgn="auto">
              <a:lnSpc>
                <a:spcPct val="135000"/>
              </a:lnSpc>
              <a:spcAft>
                <a:spcPts val="0"/>
              </a:spcAft>
              <a:buFont typeface="Wingdings 2" panose="05020102010507070707" pitchFamily="18" charset="2"/>
              <a:buBlip>
                <a:blip r:embed="rId1"/>
              </a:buBlip>
            </a:pP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|A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B|=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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  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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；</a:t>
            </a:r>
            <a:endParaRPr lang="zh-CN" altLang="en-US" sz="28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609600" indent="-609600" fontAlgn="auto">
              <a:lnSpc>
                <a:spcPct val="135000"/>
              </a:lnSpc>
              <a:spcAft>
                <a:spcPts val="0"/>
              </a:spcAft>
              <a:buFont typeface="Wingdings 2" panose="05020102010507070707" pitchFamily="18" charset="2"/>
              <a:buBlip>
                <a:blip r:embed="rId1"/>
              </a:buBlip>
            </a:pP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笛卡儿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积运算不满足交换律，即  </a:t>
            </a:r>
            <a:endParaRPr lang="zh-CN" altLang="en-US" sz="28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609600" indent="-609600" fontAlgn="auto">
              <a:lnSpc>
                <a:spcPct val="135000"/>
              </a:lnSpc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                  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ABBA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；</a:t>
            </a:r>
            <a:endParaRPr lang="zh-CN" altLang="en-US" sz="28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609600" indent="-609600" fontAlgn="auto">
              <a:lnSpc>
                <a:spcPct val="135000"/>
              </a:lnSpc>
              <a:spcAft>
                <a:spcPts val="0"/>
              </a:spcAft>
              <a:buFont typeface="Wingdings 2" panose="05020102010507070707" pitchFamily="18" charset="2"/>
              <a:buBlip>
                <a:blip r:embed="rId1"/>
              </a:buBlip>
            </a:pP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对任意集合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，有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A=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，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A=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；</a:t>
            </a:r>
            <a:r>
              <a:rPr lang="zh-CN" altLang="en-US" sz="2800" b="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endParaRPr lang="zh-CN" altLang="en-US" sz="2800" b="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990600" y="910819"/>
            <a:ext cx="5791200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pt-BR" sz="3600" dirty="0">
                <a:latin typeface="Times New Roman" panose="02020603050405020304" pitchFamily="18" charset="0"/>
              </a:rPr>
              <a:t> </a:t>
            </a:r>
            <a:r>
              <a:rPr lang="pt-BR" altLang="zh-CN" sz="3600" dirty="0">
                <a:latin typeface="Times New Roman" panose="02020603050405020304" pitchFamily="18" charset="0"/>
              </a:rPr>
              <a:t>R={(a,b),(b,a),(b,c),(c,d)} </a:t>
            </a:r>
            <a:endParaRPr lang="pt-BR" altLang="zh-CN" sz="3600" dirty="0">
              <a:latin typeface="Times New Roman" panose="02020603050405020304" pitchFamily="18" charset="0"/>
            </a:endParaRPr>
          </a:p>
        </p:txBody>
      </p:sp>
      <p:sp>
        <p:nvSpPr>
          <p:cNvPr id="4" name="Oval 7"/>
          <p:cNvSpPr>
            <a:spLocks noChangeArrowheads="1"/>
          </p:cNvSpPr>
          <p:nvPr/>
        </p:nvSpPr>
        <p:spPr bwMode="auto">
          <a:xfrm>
            <a:off x="1371600" y="2362200"/>
            <a:ext cx="152400" cy="152400"/>
          </a:xfrm>
          <a:prstGeom prst="ellipse">
            <a:avLst/>
          </a:prstGeom>
          <a:noFill/>
          <a:ln w="31750" algn="ctr">
            <a:solidFill>
              <a:schemeClr val="tx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2743200" y="2362200"/>
            <a:ext cx="152400" cy="152400"/>
          </a:xfrm>
          <a:prstGeom prst="ellipse">
            <a:avLst/>
          </a:prstGeom>
          <a:noFill/>
          <a:ln w="31750" algn="ctr">
            <a:solidFill>
              <a:schemeClr val="tx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3657600" y="2362200"/>
            <a:ext cx="152400" cy="152400"/>
          </a:xfrm>
          <a:prstGeom prst="ellipse">
            <a:avLst/>
          </a:prstGeom>
          <a:noFill/>
          <a:ln w="31750" algn="ctr">
            <a:solidFill>
              <a:schemeClr val="tx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4876800" y="2286000"/>
            <a:ext cx="152400" cy="228600"/>
          </a:xfrm>
          <a:prstGeom prst="ellipse">
            <a:avLst/>
          </a:prstGeom>
          <a:noFill/>
          <a:ln w="31750" algn="ctr">
            <a:solidFill>
              <a:schemeClr val="tx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241425" y="1676400"/>
            <a:ext cx="358775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</a:rPr>
              <a:t>a</a:t>
            </a:r>
            <a:endParaRPr lang="en-US" altLang="zh-CN" sz="2800">
              <a:latin typeface="Times New Roman" panose="02020603050405020304" pitchFamily="18" charset="0"/>
            </a:endParaRPr>
          </a:p>
        </p:txBody>
      </p:sp>
      <p:sp>
        <p:nvSpPr>
          <p:cNvPr id="9" name="Text Box 12"/>
          <p:cNvSpPr txBox="1">
            <a:spLocks noChangeArrowheads="1"/>
          </p:cNvSpPr>
          <p:nvPr/>
        </p:nvSpPr>
        <p:spPr bwMode="auto">
          <a:xfrm>
            <a:off x="2668588" y="1704975"/>
            <a:ext cx="379412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</a:rPr>
              <a:t>b</a:t>
            </a:r>
            <a:endParaRPr lang="en-US" altLang="zh-CN" sz="2800">
              <a:latin typeface="Times New Roman" panose="02020603050405020304" pitchFamily="18" charset="0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3505200" y="1704975"/>
            <a:ext cx="338138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</a:rPr>
              <a:t>c</a:t>
            </a:r>
            <a:endParaRPr lang="en-US" altLang="zh-CN" sz="2800">
              <a:latin typeface="Times New Roman" panose="02020603050405020304" pitchFamily="18" charset="0"/>
            </a:endParaRPr>
          </a:p>
        </p:txBody>
      </p:sp>
      <p:sp>
        <p:nvSpPr>
          <p:cNvPr id="11" name="Text Box 14"/>
          <p:cNvSpPr txBox="1">
            <a:spLocks noChangeArrowheads="1"/>
          </p:cNvSpPr>
          <p:nvPr/>
        </p:nvSpPr>
        <p:spPr bwMode="auto">
          <a:xfrm>
            <a:off x="4724400" y="1628775"/>
            <a:ext cx="379413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</a:rPr>
              <a:t>d</a:t>
            </a:r>
            <a:endParaRPr lang="en-US" altLang="zh-CN" sz="2800">
              <a:latin typeface="Times New Roman" panose="02020603050405020304" pitchFamily="18" charset="0"/>
            </a:endParaRPr>
          </a:p>
        </p:txBody>
      </p:sp>
      <p:sp>
        <p:nvSpPr>
          <p:cNvPr id="12" name="Line 24"/>
          <p:cNvSpPr>
            <a:spLocks noChangeShapeType="1"/>
          </p:cNvSpPr>
          <p:nvPr/>
        </p:nvSpPr>
        <p:spPr bwMode="auto">
          <a:xfrm>
            <a:off x="1524000" y="2362200"/>
            <a:ext cx="1219200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13" name="Line 25"/>
          <p:cNvSpPr>
            <a:spLocks noChangeShapeType="1"/>
          </p:cNvSpPr>
          <p:nvPr/>
        </p:nvSpPr>
        <p:spPr bwMode="auto">
          <a:xfrm flipH="1">
            <a:off x="1524000" y="2514600"/>
            <a:ext cx="1219200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14" name="Line 26"/>
          <p:cNvSpPr>
            <a:spLocks noChangeShapeType="1"/>
          </p:cNvSpPr>
          <p:nvPr/>
        </p:nvSpPr>
        <p:spPr bwMode="auto">
          <a:xfrm>
            <a:off x="2895600" y="2362200"/>
            <a:ext cx="762000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15" name="Line 27"/>
          <p:cNvSpPr>
            <a:spLocks noChangeShapeType="1"/>
          </p:cNvSpPr>
          <p:nvPr/>
        </p:nvSpPr>
        <p:spPr bwMode="auto">
          <a:xfrm>
            <a:off x="3810000" y="2362200"/>
            <a:ext cx="1066800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16" name="Oval 28"/>
          <p:cNvSpPr>
            <a:spLocks noChangeArrowheads="1"/>
          </p:cNvSpPr>
          <p:nvPr/>
        </p:nvSpPr>
        <p:spPr bwMode="auto">
          <a:xfrm>
            <a:off x="1447800" y="3657600"/>
            <a:ext cx="152400" cy="152400"/>
          </a:xfrm>
          <a:prstGeom prst="ellipse">
            <a:avLst/>
          </a:prstGeom>
          <a:noFill/>
          <a:ln w="31750" algn="ctr">
            <a:solidFill>
              <a:schemeClr val="tx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7" name="Oval 29"/>
          <p:cNvSpPr>
            <a:spLocks noChangeArrowheads="1"/>
          </p:cNvSpPr>
          <p:nvPr/>
        </p:nvSpPr>
        <p:spPr bwMode="auto">
          <a:xfrm>
            <a:off x="2819400" y="3657600"/>
            <a:ext cx="152400" cy="152400"/>
          </a:xfrm>
          <a:prstGeom prst="ellipse">
            <a:avLst/>
          </a:prstGeom>
          <a:noFill/>
          <a:ln w="31750" algn="ctr">
            <a:solidFill>
              <a:schemeClr val="tx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8" name="Oval 30"/>
          <p:cNvSpPr>
            <a:spLocks noChangeArrowheads="1"/>
          </p:cNvSpPr>
          <p:nvPr/>
        </p:nvSpPr>
        <p:spPr bwMode="auto">
          <a:xfrm>
            <a:off x="3810000" y="3581400"/>
            <a:ext cx="152400" cy="228600"/>
          </a:xfrm>
          <a:prstGeom prst="ellipse">
            <a:avLst/>
          </a:prstGeom>
          <a:noFill/>
          <a:ln w="31750" algn="ctr">
            <a:solidFill>
              <a:schemeClr val="tx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9" name="Oval 31"/>
          <p:cNvSpPr>
            <a:spLocks noChangeArrowheads="1"/>
          </p:cNvSpPr>
          <p:nvPr/>
        </p:nvSpPr>
        <p:spPr bwMode="auto">
          <a:xfrm>
            <a:off x="5029200" y="3581400"/>
            <a:ext cx="152400" cy="152400"/>
          </a:xfrm>
          <a:prstGeom prst="ellipse">
            <a:avLst/>
          </a:prstGeom>
          <a:noFill/>
          <a:ln w="31750" algn="ctr">
            <a:solidFill>
              <a:schemeClr val="tx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0" name="Text Box 32"/>
          <p:cNvSpPr txBox="1">
            <a:spLocks noChangeArrowheads="1"/>
          </p:cNvSpPr>
          <p:nvPr/>
        </p:nvSpPr>
        <p:spPr bwMode="auto">
          <a:xfrm>
            <a:off x="1295400" y="2895600"/>
            <a:ext cx="358775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</a:rPr>
              <a:t>a</a:t>
            </a:r>
            <a:endParaRPr lang="en-US" altLang="zh-CN" sz="2800">
              <a:latin typeface="Times New Roman" panose="02020603050405020304" pitchFamily="18" charset="0"/>
            </a:endParaRPr>
          </a:p>
        </p:txBody>
      </p:sp>
      <p:sp>
        <p:nvSpPr>
          <p:cNvPr id="21" name="Text Box 33"/>
          <p:cNvSpPr txBox="1">
            <a:spLocks noChangeArrowheads="1"/>
          </p:cNvSpPr>
          <p:nvPr/>
        </p:nvSpPr>
        <p:spPr bwMode="auto">
          <a:xfrm>
            <a:off x="2722563" y="2924175"/>
            <a:ext cx="379412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</a:rPr>
              <a:t>b</a:t>
            </a:r>
            <a:endParaRPr lang="en-US" altLang="zh-CN" sz="2800">
              <a:latin typeface="Times New Roman" panose="02020603050405020304" pitchFamily="18" charset="0"/>
            </a:endParaRPr>
          </a:p>
        </p:txBody>
      </p:sp>
      <p:sp>
        <p:nvSpPr>
          <p:cNvPr id="22" name="Text Box 34"/>
          <p:cNvSpPr txBox="1">
            <a:spLocks noChangeArrowheads="1"/>
          </p:cNvSpPr>
          <p:nvPr/>
        </p:nvSpPr>
        <p:spPr bwMode="auto">
          <a:xfrm>
            <a:off x="4878388" y="2924175"/>
            <a:ext cx="379412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</a:rPr>
              <a:t>d</a:t>
            </a:r>
            <a:endParaRPr lang="en-US" altLang="zh-CN" sz="2800">
              <a:latin typeface="Times New Roman" panose="02020603050405020304" pitchFamily="18" charset="0"/>
            </a:endParaRPr>
          </a:p>
        </p:txBody>
      </p:sp>
      <p:sp>
        <p:nvSpPr>
          <p:cNvPr id="23" name="Text Box 35"/>
          <p:cNvSpPr txBox="1">
            <a:spLocks noChangeArrowheads="1"/>
          </p:cNvSpPr>
          <p:nvPr/>
        </p:nvSpPr>
        <p:spPr bwMode="auto">
          <a:xfrm>
            <a:off x="3700463" y="2895600"/>
            <a:ext cx="338137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</a:rPr>
              <a:t>c</a:t>
            </a:r>
            <a:endParaRPr lang="en-US" altLang="zh-CN" sz="2800">
              <a:latin typeface="Times New Roman" panose="02020603050405020304" pitchFamily="18" charset="0"/>
            </a:endParaRPr>
          </a:p>
        </p:txBody>
      </p:sp>
      <p:sp>
        <p:nvSpPr>
          <p:cNvPr id="24" name="Oval 38"/>
          <p:cNvSpPr>
            <a:spLocks noChangeArrowheads="1"/>
          </p:cNvSpPr>
          <p:nvPr/>
        </p:nvSpPr>
        <p:spPr bwMode="auto">
          <a:xfrm>
            <a:off x="914400" y="3352800"/>
            <a:ext cx="487363" cy="708025"/>
          </a:xfrm>
          <a:prstGeom prst="ellipse">
            <a:avLst/>
          </a:prstGeom>
          <a:noFill/>
          <a:ln w="31750" algn="ctr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5" name="Line 39"/>
          <p:cNvSpPr>
            <a:spLocks noChangeShapeType="1"/>
          </p:cNvSpPr>
          <p:nvPr/>
        </p:nvSpPr>
        <p:spPr bwMode="auto">
          <a:xfrm>
            <a:off x="1143000" y="3352800"/>
            <a:ext cx="76200" cy="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26" name="Line 41"/>
          <p:cNvSpPr>
            <a:spLocks noChangeShapeType="1"/>
          </p:cNvSpPr>
          <p:nvPr/>
        </p:nvSpPr>
        <p:spPr bwMode="auto">
          <a:xfrm>
            <a:off x="1600200" y="3733800"/>
            <a:ext cx="1066800" cy="53340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27" name="Line 42"/>
          <p:cNvSpPr>
            <a:spLocks noChangeShapeType="1"/>
          </p:cNvSpPr>
          <p:nvPr/>
        </p:nvSpPr>
        <p:spPr bwMode="auto">
          <a:xfrm flipV="1">
            <a:off x="2667000" y="3810000"/>
            <a:ext cx="1219200" cy="45720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28" name="Line 43"/>
          <p:cNvSpPr>
            <a:spLocks noChangeShapeType="1"/>
          </p:cNvSpPr>
          <p:nvPr/>
        </p:nvSpPr>
        <p:spPr bwMode="auto">
          <a:xfrm flipV="1">
            <a:off x="2895600" y="2971800"/>
            <a:ext cx="990600" cy="68580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29" name="Line 44"/>
          <p:cNvSpPr>
            <a:spLocks noChangeShapeType="1"/>
          </p:cNvSpPr>
          <p:nvPr/>
        </p:nvSpPr>
        <p:spPr bwMode="auto">
          <a:xfrm>
            <a:off x="3886200" y="2971800"/>
            <a:ext cx="1143000" cy="60960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30" name="Oval 45"/>
          <p:cNvSpPr>
            <a:spLocks noChangeArrowheads="1"/>
          </p:cNvSpPr>
          <p:nvPr/>
        </p:nvSpPr>
        <p:spPr bwMode="auto">
          <a:xfrm>
            <a:off x="2514600" y="3505200"/>
            <a:ext cx="304800" cy="381000"/>
          </a:xfrm>
          <a:prstGeom prst="ellipse">
            <a:avLst/>
          </a:prstGeom>
          <a:noFill/>
          <a:ln w="31750" algn="ctr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31" name="Line 46"/>
          <p:cNvSpPr>
            <a:spLocks noChangeShapeType="1"/>
          </p:cNvSpPr>
          <p:nvPr/>
        </p:nvSpPr>
        <p:spPr bwMode="auto">
          <a:xfrm>
            <a:off x="2667000" y="3505200"/>
            <a:ext cx="76200" cy="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32" name="Object 47"/>
          <p:cNvGraphicFramePr>
            <a:graphicFrameLocks noChangeAspect="1"/>
          </p:cNvGraphicFramePr>
          <p:nvPr/>
        </p:nvGraphicFramePr>
        <p:xfrm>
          <a:off x="990600" y="4343400"/>
          <a:ext cx="6629400" cy="81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215" name="公式" r:id="rId1" imgW="1866900" imgH="228600" progId="Equation.3">
                  <p:embed/>
                </p:oleObj>
              </mc:Choice>
              <mc:Fallback>
                <p:oleObj name="公式" r:id="rId1" imgW="1866900" imgH="228600" progId="Equation.3">
                  <p:embed/>
                  <p:pic>
                    <p:nvPicPr>
                      <p:cNvPr id="0" name="图片 1312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343400"/>
                        <a:ext cx="6629400" cy="811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AutoShape 51"/>
          <p:cNvSpPr>
            <a:spLocks noChangeArrowheads="1"/>
          </p:cNvSpPr>
          <p:nvPr/>
        </p:nvSpPr>
        <p:spPr bwMode="auto">
          <a:xfrm>
            <a:off x="6934200" y="2057400"/>
            <a:ext cx="1676400" cy="1143000"/>
          </a:xfrm>
          <a:prstGeom prst="wedgeEllipseCallout">
            <a:avLst>
              <a:gd name="adj1" fmla="val -141191"/>
              <a:gd name="adj2" fmla="val -16944"/>
            </a:avLst>
          </a:prstGeom>
          <a:gradFill>
            <a:gsLst>
              <a:gs pos="0">
                <a:srgbClr val="FF3399"/>
              </a:gs>
              <a:gs pos="25000">
                <a:srgbClr val="FF6633"/>
              </a:gs>
              <a:gs pos="50000">
                <a:srgbClr val="FFFF00"/>
              </a:gs>
              <a:gs pos="75000">
                <a:srgbClr val="01A78F"/>
              </a:gs>
              <a:gs pos="100000">
                <a:srgbClr val="3366FF"/>
              </a:gs>
            </a:gsLst>
            <a:lin ang="5400000" scaled="0"/>
          </a:gradFill>
          <a:ln w="31750" algn="ctr">
            <a:solidFill>
              <a:srgbClr val="FF0000"/>
            </a:solidFill>
            <a:miter lim="800000"/>
          </a:ln>
          <a:effectLst/>
        </p:spPr>
        <p:txBody>
          <a:bodyPr lIns="90000" tIns="46800" rIns="90000" bIns="46800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>
                <a:latin typeface="Times New Roman" panose="02020603050405020304" pitchFamily="18" charset="0"/>
              </a:rPr>
              <a:t>t(R)</a:t>
            </a:r>
            <a:endParaRPr lang="en-US" altLang="zh-CN" sz="3600">
              <a:latin typeface="Times New Roman" panose="02020603050405020304" pitchFamily="18" charset="0"/>
            </a:endParaRPr>
          </a:p>
        </p:txBody>
      </p:sp>
      <p:sp>
        <p:nvSpPr>
          <p:cNvPr id="35" name="燕尾形 34"/>
          <p:cNvSpPr/>
          <p:nvPr/>
        </p:nvSpPr>
        <p:spPr>
          <a:xfrm>
            <a:off x="1066800" y="302449"/>
            <a:ext cx="2590800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传递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窍门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3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52400" y="1011755"/>
            <a:ext cx="9296400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设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A={1,2,3,4,5},R={(2,1),(2,4),(2,5),(3,4),(4,4),(5,2)},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求闭包？</a:t>
            </a:r>
            <a:endParaRPr lang="zh-CN" altLang="en-US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304800" y="1905000"/>
            <a:ext cx="899903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解：</a:t>
            </a:r>
            <a:endParaRPr lang="zh-CN" altLang="en-US" sz="2800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1128713" y="1981200"/>
            <a:ext cx="7634287" cy="1387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r(R) ={(2,1),(2,4),(2,5),(3,4),(4,4),(5,2),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(1,1),(2,2),(3,3),(5,5)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}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143000" y="3489624"/>
            <a:ext cx="6248400" cy="1387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s(R) ={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(2,1),</a:t>
            </a:r>
            <a:r>
              <a:rPr lang="en-US" altLang="zh-CN" sz="2800" dirty="0">
                <a:solidFill>
                  <a:srgbClr val="FF3399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(2,4),</a:t>
            </a:r>
            <a:r>
              <a:rPr lang="en-US" altLang="zh-CN" sz="2800" dirty="0">
                <a:solidFill>
                  <a:srgbClr val="008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(2,5)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800" dirty="0">
                <a:solidFill>
                  <a:schemeClr val="folHlin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(3,4)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,(4,4),</a:t>
            </a:r>
            <a:r>
              <a:rPr lang="en-US" altLang="zh-CN" sz="2800" dirty="0">
                <a:solidFill>
                  <a:srgbClr val="008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(5,2)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      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(1,2)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800" dirty="0">
                <a:solidFill>
                  <a:srgbClr val="FF3399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(4,2)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         </a:t>
            </a:r>
            <a:r>
              <a:rPr lang="en-US" altLang="zh-CN" sz="2800" dirty="0">
                <a:solidFill>
                  <a:schemeClr val="folHlin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(4,3)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}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燕尾形 9"/>
          <p:cNvSpPr/>
          <p:nvPr/>
        </p:nvSpPr>
        <p:spPr>
          <a:xfrm>
            <a:off x="1066800" y="302449"/>
            <a:ext cx="1524000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练习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6"/>
          <p:cNvSpPr>
            <a:spLocks noChangeArrowheads="1"/>
          </p:cNvSpPr>
          <p:nvPr/>
        </p:nvSpPr>
        <p:spPr bwMode="auto">
          <a:xfrm>
            <a:off x="2057400" y="1468437"/>
            <a:ext cx="381000" cy="457200"/>
          </a:xfrm>
          <a:prstGeom prst="ellipse">
            <a:avLst/>
          </a:prstGeom>
          <a:noFill/>
          <a:ln w="22225" algn="ctr">
            <a:solidFill>
              <a:srgbClr val="008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2003425" y="1295400"/>
            <a:ext cx="358775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00FF"/>
                </a:solidFill>
                <a:latin typeface="Times New Roman" panose="02020603050405020304" pitchFamily="18" charset="0"/>
              </a:rPr>
              <a:t>1</a:t>
            </a:r>
            <a:endParaRPr lang="en-US" altLang="zh-CN" sz="280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914400" y="2840037"/>
            <a:ext cx="381000" cy="457200"/>
          </a:xfrm>
          <a:prstGeom prst="ellipse">
            <a:avLst/>
          </a:prstGeom>
          <a:noFill/>
          <a:ln w="22225" algn="ctr">
            <a:solidFill>
              <a:srgbClr val="008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922338" y="2640012"/>
            <a:ext cx="358775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00FF"/>
                </a:solidFill>
                <a:latin typeface="Times New Roman" panose="02020603050405020304" pitchFamily="18" charset="0"/>
              </a:rPr>
              <a:t>2</a:t>
            </a:r>
            <a:endParaRPr lang="en-US" altLang="zh-CN" sz="280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3276600" y="2840037"/>
            <a:ext cx="381000" cy="457200"/>
          </a:xfrm>
          <a:prstGeom prst="ellipse">
            <a:avLst/>
          </a:prstGeom>
          <a:noFill/>
          <a:ln w="22225" algn="ctr">
            <a:solidFill>
              <a:srgbClr val="008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3222625" y="2714625"/>
            <a:ext cx="358775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00FF"/>
                </a:solidFill>
                <a:latin typeface="Times New Roman" panose="02020603050405020304" pitchFamily="18" charset="0"/>
              </a:rPr>
              <a:t>5</a:t>
            </a:r>
            <a:endParaRPr lang="en-US" altLang="zh-CN" sz="280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1752600" y="4135437"/>
            <a:ext cx="381000" cy="457200"/>
          </a:xfrm>
          <a:prstGeom prst="ellipse">
            <a:avLst/>
          </a:prstGeom>
          <a:noFill/>
          <a:ln w="22225" algn="ctr">
            <a:solidFill>
              <a:srgbClr val="008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1760538" y="3935412"/>
            <a:ext cx="358775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00FF"/>
                </a:solidFill>
                <a:latin typeface="Times New Roman" panose="02020603050405020304" pitchFamily="18" charset="0"/>
              </a:rPr>
              <a:t>3</a:t>
            </a:r>
            <a:endParaRPr lang="en-US" altLang="zh-CN" sz="280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Oval 14"/>
          <p:cNvSpPr>
            <a:spLocks noChangeArrowheads="1"/>
          </p:cNvSpPr>
          <p:nvPr/>
        </p:nvSpPr>
        <p:spPr bwMode="auto">
          <a:xfrm>
            <a:off x="3048000" y="4135437"/>
            <a:ext cx="381000" cy="457200"/>
          </a:xfrm>
          <a:prstGeom prst="ellipse">
            <a:avLst/>
          </a:prstGeom>
          <a:noFill/>
          <a:ln w="22225" algn="ctr">
            <a:solidFill>
              <a:srgbClr val="008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2" name="Text Box 15"/>
          <p:cNvSpPr txBox="1">
            <a:spLocks noChangeArrowheads="1"/>
          </p:cNvSpPr>
          <p:nvPr/>
        </p:nvSpPr>
        <p:spPr bwMode="auto">
          <a:xfrm>
            <a:off x="3055938" y="3935412"/>
            <a:ext cx="358775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00FF"/>
                </a:solidFill>
                <a:latin typeface="Times New Roman" panose="02020603050405020304" pitchFamily="18" charset="0"/>
              </a:rPr>
              <a:t>4</a:t>
            </a:r>
            <a:endParaRPr lang="en-US" altLang="zh-CN" sz="280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Line 16"/>
          <p:cNvSpPr>
            <a:spLocks noChangeShapeType="1"/>
          </p:cNvSpPr>
          <p:nvPr/>
        </p:nvSpPr>
        <p:spPr bwMode="auto">
          <a:xfrm flipV="1">
            <a:off x="1219200" y="1773237"/>
            <a:ext cx="838200" cy="1066800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14" name="Line 17"/>
          <p:cNvSpPr>
            <a:spLocks noChangeShapeType="1"/>
          </p:cNvSpPr>
          <p:nvPr/>
        </p:nvSpPr>
        <p:spPr bwMode="auto">
          <a:xfrm>
            <a:off x="1295400" y="3143250"/>
            <a:ext cx="1752600" cy="10668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15" name="Line 18"/>
          <p:cNvSpPr>
            <a:spLocks noChangeShapeType="1"/>
          </p:cNvSpPr>
          <p:nvPr/>
        </p:nvSpPr>
        <p:spPr bwMode="auto">
          <a:xfrm>
            <a:off x="1295400" y="2992437"/>
            <a:ext cx="19812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16" name="Line 19"/>
          <p:cNvSpPr>
            <a:spLocks noChangeShapeType="1"/>
          </p:cNvSpPr>
          <p:nvPr/>
        </p:nvSpPr>
        <p:spPr bwMode="auto">
          <a:xfrm>
            <a:off x="2133600" y="4364037"/>
            <a:ext cx="9144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17" name="Line 20"/>
          <p:cNvSpPr>
            <a:spLocks noChangeShapeType="1"/>
          </p:cNvSpPr>
          <p:nvPr/>
        </p:nvSpPr>
        <p:spPr bwMode="auto">
          <a:xfrm flipH="1">
            <a:off x="1219200" y="2840037"/>
            <a:ext cx="21336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18" name="Oval 22"/>
          <p:cNvSpPr>
            <a:spLocks noChangeArrowheads="1"/>
          </p:cNvSpPr>
          <p:nvPr/>
        </p:nvSpPr>
        <p:spPr bwMode="auto">
          <a:xfrm>
            <a:off x="3429000" y="4287837"/>
            <a:ext cx="304800" cy="381000"/>
          </a:xfrm>
          <a:prstGeom prst="ellipse">
            <a:avLst/>
          </a:prstGeom>
          <a:noFill/>
          <a:ln w="22225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9" name="Line 23"/>
          <p:cNvSpPr>
            <a:spLocks noChangeShapeType="1"/>
          </p:cNvSpPr>
          <p:nvPr/>
        </p:nvSpPr>
        <p:spPr bwMode="auto">
          <a:xfrm>
            <a:off x="3581400" y="4668837"/>
            <a:ext cx="762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20" name="Text Box 24"/>
          <p:cNvSpPr txBox="1">
            <a:spLocks noChangeArrowheads="1"/>
          </p:cNvSpPr>
          <p:nvPr/>
        </p:nvSpPr>
        <p:spPr bwMode="auto">
          <a:xfrm>
            <a:off x="1219200" y="1066800"/>
            <a:ext cx="511175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 dirty="0">
                <a:solidFill>
                  <a:srgbClr val="FF0066"/>
                </a:solidFill>
                <a:latin typeface="Times New Roman" panose="02020603050405020304" pitchFamily="18" charset="0"/>
              </a:rPr>
              <a:t>R</a:t>
            </a:r>
            <a:endParaRPr lang="en-US" altLang="zh-CN" sz="3600" dirty="0">
              <a:solidFill>
                <a:srgbClr val="FF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" name="AutoShape 26"/>
          <p:cNvSpPr>
            <a:spLocks noChangeArrowheads="1"/>
          </p:cNvSpPr>
          <p:nvPr/>
        </p:nvSpPr>
        <p:spPr bwMode="auto">
          <a:xfrm>
            <a:off x="3733800" y="2466975"/>
            <a:ext cx="1295400" cy="1439863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008000"/>
          </a:solidFill>
          <a:ln w="222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2" name="Oval 31"/>
          <p:cNvSpPr>
            <a:spLocks noChangeArrowheads="1"/>
          </p:cNvSpPr>
          <p:nvPr/>
        </p:nvSpPr>
        <p:spPr bwMode="auto">
          <a:xfrm>
            <a:off x="6705600" y="1400175"/>
            <a:ext cx="381000" cy="457200"/>
          </a:xfrm>
          <a:prstGeom prst="ellipse">
            <a:avLst/>
          </a:prstGeom>
          <a:noFill/>
          <a:ln w="22225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3" name="Text Box 32"/>
          <p:cNvSpPr txBox="1">
            <a:spLocks noChangeArrowheads="1"/>
          </p:cNvSpPr>
          <p:nvPr/>
        </p:nvSpPr>
        <p:spPr bwMode="auto">
          <a:xfrm>
            <a:off x="6753225" y="1247775"/>
            <a:ext cx="333375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0066"/>
                </a:solidFill>
                <a:latin typeface="Times New Roman" panose="02020603050405020304" pitchFamily="18" charset="0"/>
              </a:rPr>
              <a:t>1</a:t>
            </a:r>
            <a:endParaRPr lang="en-US" altLang="zh-CN" sz="2400">
              <a:solidFill>
                <a:srgbClr val="FF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" name="Oval 33"/>
          <p:cNvSpPr>
            <a:spLocks noChangeArrowheads="1"/>
          </p:cNvSpPr>
          <p:nvPr/>
        </p:nvSpPr>
        <p:spPr bwMode="auto">
          <a:xfrm>
            <a:off x="5715000" y="2771775"/>
            <a:ext cx="381000" cy="457200"/>
          </a:xfrm>
          <a:prstGeom prst="ellipse">
            <a:avLst/>
          </a:prstGeom>
          <a:noFill/>
          <a:ln w="22225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5" name="Text Box 34"/>
          <p:cNvSpPr txBox="1">
            <a:spLocks noChangeArrowheads="1"/>
          </p:cNvSpPr>
          <p:nvPr/>
        </p:nvSpPr>
        <p:spPr bwMode="auto">
          <a:xfrm>
            <a:off x="5715000" y="2665413"/>
            <a:ext cx="333375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0066"/>
                </a:solidFill>
                <a:latin typeface="Times New Roman" panose="02020603050405020304" pitchFamily="18" charset="0"/>
              </a:rPr>
              <a:t>2</a:t>
            </a:r>
            <a:endParaRPr lang="en-US" altLang="zh-CN" sz="2400">
              <a:solidFill>
                <a:srgbClr val="FF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" name="Oval 35"/>
          <p:cNvSpPr>
            <a:spLocks noChangeArrowheads="1"/>
          </p:cNvSpPr>
          <p:nvPr/>
        </p:nvSpPr>
        <p:spPr bwMode="auto">
          <a:xfrm>
            <a:off x="8077200" y="2695575"/>
            <a:ext cx="457200" cy="533400"/>
          </a:xfrm>
          <a:prstGeom prst="ellipse">
            <a:avLst/>
          </a:prstGeom>
          <a:noFill/>
          <a:ln w="22225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7" name="Text Box 36"/>
          <p:cNvSpPr txBox="1">
            <a:spLocks noChangeArrowheads="1"/>
          </p:cNvSpPr>
          <p:nvPr/>
        </p:nvSpPr>
        <p:spPr bwMode="auto">
          <a:xfrm>
            <a:off x="8124825" y="2619375"/>
            <a:ext cx="333375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0066"/>
                </a:solidFill>
                <a:latin typeface="Times New Roman" panose="02020603050405020304" pitchFamily="18" charset="0"/>
              </a:rPr>
              <a:t>5</a:t>
            </a:r>
            <a:endParaRPr lang="en-US" altLang="zh-CN" sz="2400">
              <a:solidFill>
                <a:srgbClr val="FF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" name="Oval 37"/>
          <p:cNvSpPr>
            <a:spLocks noChangeArrowheads="1"/>
          </p:cNvSpPr>
          <p:nvPr/>
        </p:nvSpPr>
        <p:spPr bwMode="auto">
          <a:xfrm>
            <a:off x="6629400" y="4295775"/>
            <a:ext cx="381000" cy="457200"/>
          </a:xfrm>
          <a:prstGeom prst="ellipse">
            <a:avLst/>
          </a:prstGeom>
          <a:noFill/>
          <a:ln w="22225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9" name="Text Box 38"/>
          <p:cNvSpPr txBox="1">
            <a:spLocks noChangeArrowheads="1"/>
          </p:cNvSpPr>
          <p:nvPr/>
        </p:nvSpPr>
        <p:spPr bwMode="auto">
          <a:xfrm>
            <a:off x="6629400" y="4189413"/>
            <a:ext cx="333375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0066"/>
                </a:solidFill>
                <a:latin typeface="Times New Roman" panose="02020603050405020304" pitchFamily="18" charset="0"/>
              </a:rPr>
              <a:t>3</a:t>
            </a:r>
            <a:endParaRPr lang="en-US" altLang="zh-CN" sz="2400">
              <a:solidFill>
                <a:srgbClr val="FF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" name="Oval 39"/>
          <p:cNvSpPr>
            <a:spLocks noChangeArrowheads="1"/>
          </p:cNvSpPr>
          <p:nvPr/>
        </p:nvSpPr>
        <p:spPr bwMode="auto">
          <a:xfrm>
            <a:off x="7848600" y="4219575"/>
            <a:ext cx="381000" cy="533400"/>
          </a:xfrm>
          <a:prstGeom prst="ellipse">
            <a:avLst/>
          </a:prstGeom>
          <a:noFill/>
          <a:ln w="22225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31" name="Text Box 40"/>
          <p:cNvSpPr txBox="1">
            <a:spLocks noChangeArrowheads="1"/>
          </p:cNvSpPr>
          <p:nvPr/>
        </p:nvSpPr>
        <p:spPr bwMode="auto">
          <a:xfrm>
            <a:off x="7896225" y="4143375"/>
            <a:ext cx="333375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0066"/>
                </a:solidFill>
                <a:latin typeface="Times New Roman" panose="02020603050405020304" pitchFamily="18" charset="0"/>
              </a:rPr>
              <a:t>4</a:t>
            </a:r>
            <a:endParaRPr lang="en-US" altLang="zh-CN" sz="2400">
              <a:solidFill>
                <a:srgbClr val="FF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" name="Oval 43"/>
          <p:cNvSpPr>
            <a:spLocks noChangeArrowheads="1"/>
          </p:cNvSpPr>
          <p:nvPr/>
        </p:nvSpPr>
        <p:spPr bwMode="auto">
          <a:xfrm>
            <a:off x="5334000" y="2847975"/>
            <a:ext cx="381000" cy="381000"/>
          </a:xfrm>
          <a:prstGeom prst="ellipse">
            <a:avLst/>
          </a:prstGeom>
          <a:noFill/>
          <a:ln w="22225" algn="ctr">
            <a:solidFill>
              <a:srgbClr val="FF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33" name="Line 44"/>
          <p:cNvSpPr>
            <a:spLocks noChangeShapeType="1"/>
          </p:cNvSpPr>
          <p:nvPr/>
        </p:nvSpPr>
        <p:spPr bwMode="auto">
          <a:xfrm>
            <a:off x="5486400" y="2847975"/>
            <a:ext cx="76200" cy="0"/>
          </a:xfrm>
          <a:prstGeom prst="line">
            <a:avLst/>
          </a:prstGeom>
          <a:noFill/>
          <a:ln w="22225">
            <a:solidFill>
              <a:srgbClr val="FF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34" name="Line 45"/>
          <p:cNvSpPr>
            <a:spLocks noChangeShapeType="1"/>
          </p:cNvSpPr>
          <p:nvPr/>
        </p:nvSpPr>
        <p:spPr bwMode="auto">
          <a:xfrm>
            <a:off x="6096000" y="3076575"/>
            <a:ext cx="1752600" cy="1295400"/>
          </a:xfrm>
          <a:prstGeom prst="line">
            <a:avLst/>
          </a:prstGeom>
          <a:noFill/>
          <a:ln w="22225">
            <a:solidFill>
              <a:srgbClr val="FF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35" name="Line 47"/>
          <p:cNvSpPr>
            <a:spLocks noChangeShapeType="1"/>
          </p:cNvSpPr>
          <p:nvPr/>
        </p:nvSpPr>
        <p:spPr bwMode="auto">
          <a:xfrm>
            <a:off x="7010400" y="4524375"/>
            <a:ext cx="838200" cy="0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36" name="Oval 50"/>
          <p:cNvSpPr>
            <a:spLocks noChangeArrowheads="1"/>
          </p:cNvSpPr>
          <p:nvPr/>
        </p:nvSpPr>
        <p:spPr bwMode="auto">
          <a:xfrm>
            <a:off x="8229600" y="4371975"/>
            <a:ext cx="381000" cy="457200"/>
          </a:xfrm>
          <a:prstGeom prst="ellipse">
            <a:avLst/>
          </a:prstGeom>
          <a:noFill/>
          <a:ln w="22225" algn="ctr">
            <a:solidFill>
              <a:srgbClr val="008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37" name="Line 51"/>
          <p:cNvSpPr>
            <a:spLocks noChangeShapeType="1"/>
          </p:cNvSpPr>
          <p:nvPr/>
        </p:nvSpPr>
        <p:spPr bwMode="auto">
          <a:xfrm>
            <a:off x="8382000" y="4371975"/>
            <a:ext cx="76200" cy="0"/>
          </a:xfrm>
          <a:prstGeom prst="line">
            <a:avLst/>
          </a:prstGeom>
          <a:noFill/>
          <a:ln w="22225">
            <a:solidFill>
              <a:srgbClr val="008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38" name="Line 54"/>
          <p:cNvSpPr>
            <a:spLocks noChangeShapeType="1"/>
          </p:cNvSpPr>
          <p:nvPr/>
        </p:nvSpPr>
        <p:spPr bwMode="auto">
          <a:xfrm flipH="1" flipV="1">
            <a:off x="7010400" y="1781175"/>
            <a:ext cx="1219200" cy="914400"/>
          </a:xfrm>
          <a:prstGeom prst="line">
            <a:avLst/>
          </a:prstGeom>
          <a:noFill/>
          <a:ln w="22225">
            <a:solidFill>
              <a:srgbClr val="9933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39" name="Line 55"/>
          <p:cNvSpPr>
            <a:spLocks noChangeShapeType="1"/>
          </p:cNvSpPr>
          <p:nvPr/>
        </p:nvSpPr>
        <p:spPr bwMode="auto">
          <a:xfrm flipH="1">
            <a:off x="8077200" y="3228975"/>
            <a:ext cx="228600" cy="990600"/>
          </a:xfrm>
          <a:prstGeom prst="line">
            <a:avLst/>
          </a:prstGeom>
          <a:noFill/>
          <a:ln w="22225">
            <a:solidFill>
              <a:srgbClr val="9933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40" name="Oval 56"/>
          <p:cNvSpPr>
            <a:spLocks noChangeArrowheads="1"/>
          </p:cNvSpPr>
          <p:nvPr/>
        </p:nvSpPr>
        <p:spPr bwMode="auto">
          <a:xfrm>
            <a:off x="8534400" y="2771775"/>
            <a:ext cx="457200" cy="457200"/>
          </a:xfrm>
          <a:prstGeom prst="ellipse">
            <a:avLst/>
          </a:prstGeom>
          <a:noFill/>
          <a:ln w="22225" algn="ctr">
            <a:solidFill>
              <a:srgbClr val="99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41" name="Line 57"/>
          <p:cNvSpPr>
            <a:spLocks noChangeShapeType="1"/>
          </p:cNvSpPr>
          <p:nvPr/>
        </p:nvSpPr>
        <p:spPr bwMode="auto">
          <a:xfrm>
            <a:off x="8686800" y="2771775"/>
            <a:ext cx="76200" cy="0"/>
          </a:xfrm>
          <a:prstGeom prst="line">
            <a:avLst/>
          </a:prstGeom>
          <a:noFill/>
          <a:ln w="22225">
            <a:solidFill>
              <a:srgbClr val="9933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42" name="Rectangle 60"/>
          <p:cNvSpPr>
            <a:spLocks noChangeArrowheads="1"/>
          </p:cNvSpPr>
          <p:nvPr/>
        </p:nvSpPr>
        <p:spPr bwMode="auto">
          <a:xfrm>
            <a:off x="0" y="35147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graphicFrame>
        <p:nvGraphicFramePr>
          <p:cNvPr id="43" name="Object 59"/>
          <p:cNvGraphicFramePr>
            <a:graphicFrameLocks noChangeAspect="1"/>
          </p:cNvGraphicFramePr>
          <p:nvPr/>
        </p:nvGraphicFramePr>
        <p:xfrm>
          <a:off x="6172200" y="930275"/>
          <a:ext cx="5334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80" name="公式" r:id="rId1" imgW="203200" imgH="190500" progId="Equation.3">
                  <p:embed/>
                </p:oleObj>
              </mc:Choice>
              <mc:Fallback>
                <p:oleObj name="公式" r:id="rId1" imgW="203200" imgH="190500" progId="Equation.3">
                  <p:embed/>
                  <p:pic>
                    <p:nvPicPr>
                      <p:cNvPr id="0" name="图片 1323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930275"/>
                        <a:ext cx="5334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Rectangle 63"/>
          <p:cNvSpPr>
            <a:spLocks noChangeArrowheads="1"/>
          </p:cNvSpPr>
          <p:nvPr/>
        </p:nvSpPr>
        <p:spPr bwMode="auto">
          <a:xfrm>
            <a:off x="0" y="34956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graphicFrame>
        <p:nvGraphicFramePr>
          <p:cNvPr id="45" name="Object 62"/>
          <p:cNvGraphicFramePr>
            <a:graphicFrameLocks noChangeAspect="1"/>
          </p:cNvGraphicFramePr>
          <p:nvPr/>
        </p:nvGraphicFramePr>
        <p:xfrm>
          <a:off x="228600" y="4876800"/>
          <a:ext cx="883602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81" name="公式" r:id="rId3" imgW="2819400" imgH="228600" progId="Equation.3">
                  <p:embed/>
                </p:oleObj>
              </mc:Choice>
              <mc:Fallback>
                <p:oleObj name="公式" r:id="rId3" imgW="2819400" imgH="228600" progId="Equation.3">
                  <p:embed/>
                  <p:pic>
                    <p:nvPicPr>
                      <p:cNvPr id="0" name="图片 1323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4876800"/>
                        <a:ext cx="8836025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Oval 70"/>
          <p:cNvSpPr>
            <a:spLocks noChangeArrowheads="1"/>
          </p:cNvSpPr>
          <p:nvPr/>
        </p:nvSpPr>
        <p:spPr bwMode="auto">
          <a:xfrm>
            <a:off x="546100" y="4953000"/>
            <a:ext cx="292100" cy="533400"/>
          </a:xfrm>
          <a:prstGeom prst="ellipse">
            <a:avLst/>
          </a:prstGeom>
          <a:noFill/>
          <a:ln w="22225" algn="ctr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48" name="燕尾形 47"/>
          <p:cNvSpPr/>
          <p:nvPr/>
        </p:nvSpPr>
        <p:spPr>
          <a:xfrm>
            <a:off x="1066800" y="302449"/>
            <a:ext cx="2057400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传递闭包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6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6"/>
          <p:cNvSpPr>
            <a:spLocks noChangeArrowheads="1"/>
          </p:cNvSpPr>
          <p:nvPr/>
        </p:nvSpPr>
        <p:spPr bwMode="auto">
          <a:xfrm>
            <a:off x="1676400" y="1087437"/>
            <a:ext cx="381000" cy="457200"/>
          </a:xfrm>
          <a:prstGeom prst="ellipse">
            <a:avLst/>
          </a:prstGeom>
          <a:noFill/>
          <a:ln w="22225" algn="ctr">
            <a:solidFill>
              <a:srgbClr val="008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1622425" y="914400"/>
            <a:ext cx="358775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00FF"/>
                </a:solidFill>
                <a:latin typeface="Times New Roman" panose="02020603050405020304" pitchFamily="18" charset="0"/>
              </a:rPr>
              <a:t>1</a:t>
            </a:r>
            <a:endParaRPr lang="en-US" altLang="zh-CN" sz="280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533400" y="2459037"/>
            <a:ext cx="381000" cy="457200"/>
          </a:xfrm>
          <a:prstGeom prst="ellipse">
            <a:avLst/>
          </a:prstGeom>
          <a:noFill/>
          <a:ln w="22225" algn="ctr">
            <a:solidFill>
              <a:srgbClr val="008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541338" y="2259012"/>
            <a:ext cx="358775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00FF"/>
                </a:solidFill>
                <a:latin typeface="Times New Roman" panose="02020603050405020304" pitchFamily="18" charset="0"/>
              </a:rPr>
              <a:t>2</a:t>
            </a:r>
            <a:endParaRPr lang="en-US" altLang="zh-CN" sz="280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2895600" y="2459037"/>
            <a:ext cx="381000" cy="457200"/>
          </a:xfrm>
          <a:prstGeom prst="ellipse">
            <a:avLst/>
          </a:prstGeom>
          <a:noFill/>
          <a:ln w="22225" algn="ctr">
            <a:solidFill>
              <a:srgbClr val="008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841625" y="2333625"/>
            <a:ext cx="358775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00FF"/>
                </a:solidFill>
                <a:latin typeface="Times New Roman" panose="02020603050405020304" pitchFamily="18" charset="0"/>
              </a:rPr>
              <a:t>5</a:t>
            </a:r>
            <a:endParaRPr lang="en-US" altLang="zh-CN" sz="280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1371600" y="3754437"/>
            <a:ext cx="381000" cy="457200"/>
          </a:xfrm>
          <a:prstGeom prst="ellipse">
            <a:avLst/>
          </a:prstGeom>
          <a:noFill/>
          <a:ln w="22225" algn="ctr">
            <a:solidFill>
              <a:srgbClr val="008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1379538" y="3554412"/>
            <a:ext cx="358775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00FF"/>
                </a:solidFill>
                <a:latin typeface="Times New Roman" panose="02020603050405020304" pitchFamily="18" charset="0"/>
              </a:rPr>
              <a:t>3</a:t>
            </a:r>
            <a:endParaRPr lang="en-US" altLang="zh-CN" sz="280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Oval 14"/>
          <p:cNvSpPr>
            <a:spLocks noChangeArrowheads="1"/>
          </p:cNvSpPr>
          <p:nvPr/>
        </p:nvSpPr>
        <p:spPr bwMode="auto">
          <a:xfrm>
            <a:off x="2667000" y="3754437"/>
            <a:ext cx="381000" cy="457200"/>
          </a:xfrm>
          <a:prstGeom prst="ellipse">
            <a:avLst/>
          </a:prstGeom>
          <a:noFill/>
          <a:ln w="22225" algn="ctr">
            <a:solidFill>
              <a:srgbClr val="008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2" name="Text Box 15"/>
          <p:cNvSpPr txBox="1">
            <a:spLocks noChangeArrowheads="1"/>
          </p:cNvSpPr>
          <p:nvPr/>
        </p:nvSpPr>
        <p:spPr bwMode="auto">
          <a:xfrm>
            <a:off x="2674938" y="3554412"/>
            <a:ext cx="358775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00FF"/>
                </a:solidFill>
                <a:latin typeface="Times New Roman" panose="02020603050405020304" pitchFamily="18" charset="0"/>
              </a:rPr>
              <a:t>4</a:t>
            </a:r>
            <a:endParaRPr lang="en-US" altLang="zh-CN" sz="280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Line 16"/>
          <p:cNvSpPr>
            <a:spLocks noChangeShapeType="1"/>
          </p:cNvSpPr>
          <p:nvPr/>
        </p:nvSpPr>
        <p:spPr bwMode="auto">
          <a:xfrm flipV="1">
            <a:off x="838200" y="1392237"/>
            <a:ext cx="838200" cy="1066800"/>
          </a:xfrm>
          <a:prstGeom prst="line">
            <a:avLst/>
          </a:prstGeom>
          <a:noFill/>
          <a:ln w="44450">
            <a:solidFill>
              <a:srgbClr val="00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14" name="Line 17"/>
          <p:cNvSpPr>
            <a:spLocks noChangeShapeType="1"/>
          </p:cNvSpPr>
          <p:nvPr/>
        </p:nvSpPr>
        <p:spPr bwMode="auto">
          <a:xfrm>
            <a:off x="914400" y="2762250"/>
            <a:ext cx="1752600" cy="10668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15" name="Line 18"/>
          <p:cNvSpPr>
            <a:spLocks noChangeShapeType="1"/>
          </p:cNvSpPr>
          <p:nvPr/>
        </p:nvSpPr>
        <p:spPr bwMode="auto">
          <a:xfrm>
            <a:off x="914400" y="2611437"/>
            <a:ext cx="1981200" cy="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16" name="Line 19"/>
          <p:cNvSpPr>
            <a:spLocks noChangeShapeType="1"/>
          </p:cNvSpPr>
          <p:nvPr/>
        </p:nvSpPr>
        <p:spPr bwMode="auto">
          <a:xfrm>
            <a:off x="1752600" y="3983037"/>
            <a:ext cx="914400" cy="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17" name="Line 20"/>
          <p:cNvSpPr>
            <a:spLocks noChangeShapeType="1"/>
          </p:cNvSpPr>
          <p:nvPr/>
        </p:nvSpPr>
        <p:spPr bwMode="auto">
          <a:xfrm flipH="1">
            <a:off x="838200" y="2459037"/>
            <a:ext cx="2133600" cy="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18" name="Oval 21"/>
          <p:cNvSpPr>
            <a:spLocks noChangeArrowheads="1"/>
          </p:cNvSpPr>
          <p:nvPr/>
        </p:nvSpPr>
        <p:spPr bwMode="auto">
          <a:xfrm>
            <a:off x="3048000" y="3906837"/>
            <a:ext cx="304800" cy="381000"/>
          </a:xfrm>
          <a:prstGeom prst="ellipse">
            <a:avLst/>
          </a:prstGeom>
          <a:noFill/>
          <a:ln w="22225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9" name="Line 22"/>
          <p:cNvSpPr>
            <a:spLocks noChangeShapeType="1"/>
          </p:cNvSpPr>
          <p:nvPr/>
        </p:nvSpPr>
        <p:spPr bwMode="auto">
          <a:xfrm>
            <a:off x="3200400" y="4287837"/>
            <a:ext cx="762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20" name="Text Box 23"/>
          <p:cNvSpPr txBox="1">
            <a:spLocks noChangeArrowheads="1"/>
          </p:cNvSpPr>
          <p:nvPr/>
        </p:nvSpPr>
        <p:spPr bwMode="auto">
          <a:xfrm>
            <a:off x="990600" y="609600"/>
            <a:ext cx="511175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 dirty="0">
                <a:solidFill>
                  <a:srgbClr val="FF0066"/>
                </a:solidFill>
                <a:latin typeface="Times New Roman" panose="02020603050405020304" pitchFamily="18" charset="0"/>
              </a:rPr>
              <a:t>R</a:t>
            </a:r>
            <a:endParaRPr lang="en-US" altLang="zh-CN" sz="3600" dirty="0">
              <a:solidFill>
                <a:srgbClr val="FF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" name="AutoShape 24"/>
          <p:cNvSpPr>
            <a:spLocks noChangeArrowheads="1"/>
          </p:cNvSpPr>
          <p:nvPr/>
        </p:nvSpPr>
        <p:spPr bwMode="auto">
          <a:xfrm>
            <a:off x="3352800" y="1563686"/>
            <a:ext cx="1990725" cy="1439863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008000"/>
          </a:solidFill>
          <a:ln w="222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2" name="Oval 25"/>
          <p:cNvSpPr>
            <a:spLocks noChangeArrowheads="1"/>
          </p:cNvSpPr>
          <p:nvPr/>
        </p:nvSpPr>
        <p:spPr bwMode="auto">
          <a:xfrm>
            <a:off x="6629400" y="1066800"/>
            <a:ext cx="381000" cy="457200"/>
          </a:xfrm>
          <a:prstGeom prst="ellipse">
            <a:avLst/>
          </a:prstGeom>
          <a:noFill/>
          <a:ln w="22225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3" name="Text Box 26"/>
          <p:cNvSpPr txBox="1">
            <a:spLocks noChangeArrowheads="1"/>
          </p:cNvSpPr>
          <p:nvPr/>
        </p:nvSpPr>
        <p:spPr bwMode="auto">
          <a:xfrm>
            <a:off x="6677025" y="914400"/>
            <a:ext cx="333375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0066"/>
                </a:solidFill>
                <a:latin typeface="Times New Roman" panose="02020603050405020304" pitchFamily="18" charset="0"/>
              </a:rPr>
              <a:t>1</a:t>
            </a:r>
            <a:endParaRPr lang="en-US" altLang="zh-CN" sz="2400">
              <a:solidFill>
                <a:srgbClr val="FF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" name="Oval 27"/>
          <p:cNvSpPr>
            <a:spLocks noChangeArrowheads="1"/>
          </p:cNvSpPr>
          <p:nvPr/>
        </p:nvSpPr>
        <p:spPr bwMode="auto">
          <a:xfrm>
            <a:off x="5638800" y="2438400"/>
            <a:ext cx="381000" cy="457200"/>
          </a:xfrm>
          <a:prstGeom prst="ellipse">
            <a:avLst/>
          </a:prstGeom>
          <a:noFill/>
          <a:ln w="22225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5" name="Text Box 28"/>
          <p:cNvSpPr txBox="1">
            <a:spLocks noChangeArrowheads="1"/>
          </p:cNvSpPr>
          <p:nvPr/>
        </p:nvSpPr>
        <p:spPr bwMode="auto">
          <a:xfrm>
            <a:off x="5638800" y="2332038"/>
            <a:ext cx="333375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0066"/>
                </a:solidFill>
                <a:latin typeface="Times New Roman" panose="02020603050405020304" pitchFamily="18" charset="0"/>
              </a:rPr>
              <a:t>2</a:t>
            </a:r>
            <a:endParaRPr lang="en-US" altLang="zh-CN" sz="2400">
              <a:solidFill>
                <a:srgbClr val="FF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" name="Oval 29"/>
          <p:cNvSpPr>
            <a:spLocks noChangeArrowheads="1"/>
          </p:cNvSpPr>
          <p:nvPr/>
        </p:nvSpPr>
        <p:spPr bwMode="auto">
          <a:xfrm>
            <a:off x="8001000" y="2362200"/>
            <a:ext cx="457200" cy="533400"/>
          </a:xfrm>
          <a:prstGeom prst="ellipse">
            <a:avLst/>
          </a:prstGeom>
          <a:noFill/>
          <a:ln w="22225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7" name="Text Box 30"/>
          <p:cNvSpPr txBox="1">
            <a:spLocks noChangeArrowheads="1"/>
          </p:cNvSpPr>
          <p:nvPr/>
        </p:nvSpPr>
        <p:spPr bwMode="auto">
          <a:xfrm>
            <a:off x="8048625" y="2286000"/>
            <a:ext cx="333375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0066"/>
                </a:solidFill>
                <a:latin typeface="Times New Roman" panose="02020603050405020304" pitchFamily="18" charset="0"/>
              </a:rPr>
              <a:t>5</a:t>
            </a:r>
            <a:endParaRPr lang="en-US" altLang="zh-CN" sz="2400">
              <a:solidFill>
                <a:srgbClr val="FF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" name="Oval 31"/>
          <p:cNvSpPr>
            <a:spLocks noChangeArrowheads="1"/>
          </p:cNvSpPr>
          <p:nvPr/>
        </p:nvSpPr>
        <p:spPr bwMode="auto">
          <a:xfrm>
            <a:off x="6553200" y="3962400"/>
            <a:ext cx="381000" cy="457200"/>
          </a:xfrm>
          <a:prstGeom prst="ellipse">
            <a:avLst/>
          </a:prstGeom>
          <a:noFill/>
          <a:ln w="22225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29" name="Text Box 32"/>
          <p:cNvSpPr txBox="1">
            <a:spLocks noChangeArrowheads="1"/>
          </p:cNvSpPr>
          <p:nvPr/>
        </p:nvSpPr>
        <p:spPr bwMode="auto">
          <a:xfrm>
            <a:off x="6553200" y="3856038"/>
            <a:ext cx="333375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0066"/>
                </a:solidFill>
                <a:latin typeface="Times New Roman" panose="02020603050405020304" pitchFamily="18" charset="0"/>
              </a:rPr>
              <a:t>3</a:t>
            </a:r>
            <a:endParaRPr lang="en-US" altLang="zh-CN" sz="2400">
              <a:solidFill>
                <a:srgbClr val="FF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7772400" y="3886200"/>
            <a:ext cx="381000" cy="533400"/>
          </a:xfrm>
          <a:prstGeom prst="ellipse">
            <a:avLst/>
          </a:prstGeom>
          <a:noFill/>
          <a:ln w="22225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31" name="Text Box 34"/>
          <p:cNvSpPr txBox="1">
            <a:spLocks noChangeArrowheads="1"/>
          </p:cNvSpPr>
          <p:nvPr/>
        </p:nvSpPr>
        <p:spPr bwMode="auto">
          <a:xfrm>
            <a:off x="7820025" y="3810000"/>
            <a:ext cx="333375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0066"/>
                </a:solidFill>
                <a:latin typeface="Times New Roman" panose="02020603050405020304" pitchFamily="18" charset="0"/>
              </a:rPr>
              <a:t>4</a:t>
            </a:r>
            <a:endParaRPr lang="en-US" altLang="zh-CN" sz="2400">
              <a:solidFill>
                <a:srgbClr val="FF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" name="Text Box 35"/>
          <p:cNvSpPr txBox="1">
            <a:spLocks noChangeArrowheads="1"/>
          </p:cNvSpPr>
          <p:nvPr/>
        </p:nvSpPr>
        <p:spPr bwMode="auto">
          <a:xfrm>
            <a:off x="7045325" y="914400"/>
            <a:ext cx="879475" cy="82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>t(R)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5789613" y="1293813"/>
            <a:ext cx="838200" cy="1143000"/>
          </a:xfrm>
          <a:prstGeom prst="line">
            <a:avLst/>
          </a:prstGeom>
          <a:noFill/>
          <a:ln w="41275">
            <a:solidFill>
              <a:srgbClr val="FF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5257800" y="2514600"/>
            <a:ext cx="381000" cy="381000"/>
          </a:xfrm>
          <a:prstGeom prst="ellipse">
            <a:avLst/>
          </a:prstGeom>
          <a:noFill/>
          <a:ln w="41275" algn="ctr">
            <a:solidFill>
              <a:srgbClr val="FF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35" name="Line 38"/>
          <p:cNvSpPr>
            <a:spLocks noChangeShapeType="1"/>
          </p:cNvSpPr>
          <p:nvPr/>
        </p:nvSpPr>
        <p:spPr bwMode="auto">
          <a:xfrm>
            <a:off x="5410200" y="2514600"/>
            <a:ext cx="76200" cy="0"/>
          </a:xfrm>
          <a:prstGeom prst="line">
            <a:avLst/>
          </a:prstGeom>
          <a:noFill/>
          <a:ln w="22225">
            <a:solidFill>
              <a:srgbClr val="FF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36" name="Line 39"/>
          <p:cNvSpPr>
            <a:spLocks noChangeShapeType="1"/>
          </p:cNvSpPr>
          <p:nvPr/>
        </p:nvSpPr>
        <p:spPr bwMode="auto">
          <a:xfrm>
            <a:off x="6019800" y="2743200"/>
            <a:ext cx="1752600" cy="1295400"/>
          </a:xfrm>
          <a:prstGeom prst="line">
            <a:avLst/>
          </a:prstGeom>
          <a:noFill/>
          <a:ln w="41275">
            <a:solidFill>
              <a:srgbClr val="FF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37" name="Line 40"/>
          <p:cNvSpPr>
            <a:spLocks noChangeShapeType="1"/>
          </p:cNvSpPr>
          <p:nvPr/>
        </p:nvSpPr>
        <p:spPr bwMode="auto">
          <a:xfrm flipV="1">
            <a:off x="6019799" y="2438399"/>
            <a:ext cx="1995487" cy="150813"/>
          </a:xfrm>
          <a:prstGeom prst="line">
            <a:avLst/>
          </a:prstGeom>
          <a:noFill/>
          <a:ln w="41275">
            <a:solidFill>
              <a:srgbClr val="FF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38" name="Line 41"/>
          <p:cNvSpPr>
            <a:spLocks noChangeShapeType="1"/>
          </p:cNvSpPr>
          <p:nvPr/>
        </p:nvSpPr>
        <p:spPr bwMode="auto">
          <a:xfrm>
            <a:off x="6934200" y="4191000"/>
            <a:ext cx="838200" cy="0"/>
          </a:xfrm>
          <a:prstGeom prst="line">
            <a:avLst/>
          </a:prstGeom>
          <a:noFill/>
          <a:ln w="41275">
            <a:solidFill>
              <a:srgbClr val="00008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39" name="Oval 42"/>
          <p:cNvSpPr>
            <a:spLocks noChangeArrowheads="1"/>
          </p:cNvSpPr>
          <p:nvPr/>
        </p:nvSpPr>
        <p:spPr bwMode="auto">
          <a:xfrm>
            <a:off x="8153400" y="4038600"/>
            <a:ext cx="381000" cy="457200"/>
          </a:xfrm>
          <a:prstGeom prst="ellipse">
            <a:avLst/>
          </a:prstGeom>
          <a:noFill/>
          <a:ln w="41275" algn="ctr">
            <a:solidFill>
              <a:srgbClr val="008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40" name="Line 43"/>
          <p:cNvSpPr>
            <a:spLocks noChangeShapeType="1"/>
          </p:cNvSpPr>
          <p:nvPr/>
        </p:nvSpPr>
        <p:spPr bwMode="auto">
          <a:xfrm>
            <a:off x="8305800" y="4038600"/>
            <a:ext cx="76200" cy="0"/>
          </a:xfrm>
          <a:prstGeom prst="line">
            <a:avLst/>
          </a:prstGeom>
          <a:noFill/>
          <a:ln w="22225">
            <a:solidFill>
              <a:srgbClr val="008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41" name="Line 44"/>
          <p:cNvSpPr>
            <a:spLocks noChangeShapeType="1"/>
          </p:cNvSpPr>
          <p:nvPr/>
        </p:nvSpPr>
        <p:spPr bwMode="auto">
          <a:xfrm flipH="1">
            <a:off x="6019800" y="2589213"/>
            <a:ext cx="1981200" cy="76200"/>
          </a:xfrm>
          <a:prstGeom prst="line">
            <a:avLst/>
          </a:prstGeom>
          <a:noFill/>
          <a:ln w="41275">
            <a:solidFill>
              <a:srgbClr val="9933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42" name="Line 45"/>
          <p:cNvSpPr>
            <a:spLocks noChangeShapeType="1"/>
          </p:cNvSpPr>
          <p:nvPr/>
        </p:nvSpPr>
        <p:spPr bwMode="auto">
          <a:xfrm flipH="1" flipV="1">
            <a:off x="6934200" y="1447800"/>
            <a:ext cx="1219200" cy="914400"/>
          </a:xfrm>
          <a:prstGeom prst="line">
            <a:avLst/>
          </a:prstGeom>
          <a:noFill/>
          <a:ln w="41275">
            <a:solidFill>
              <a:srgbClr val="9933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43" name="Line 46"/>
          <p:cNvSpPr>
            <a:spLocks noChangeShapeType="1"/>
          </p:cNvSpPr>
          <p:nvPr/>
        </p:nvSpPr>
        <p:spPr bwMode="auto">
          <a:xfrm flipH="1">
            <a:off x="8001000" y="2895600"/>
            <a:ext cx="228600" cy="990600"/>
          </a:xfrm>
          <a:prstGeom prst="line">
            <a:avLst/>
          </a:prstGeom>
          <a:noFill/>
          <a:ln w="41275">
            <a:solidFill>
              <a:srgbClr val="9933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44" name="Oval 47"/>
          <p:cNvSpPr>
            <a:spLocks noChangeArrowheads="1"/>
          </p:cNvSpPr>
          <p:nvPr/>
        </p:nvSpPr>
        <p:spPr bwMode="auto">
          <a:xfrm>
            <a:off x="8458200" y="2438400"/>
            <a:ext cx="457200" cy="457200"/>
          </a:xfrm>
          <a:prstGeom prst="ellipse">
            <a:avLst/>
          </a:prstGeom>
          <a:noFill/>
          <a:ln w="41275" algn="ctr">
            <a:solidFill>
              <a:srgbClr val="99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45" name="Line 48"/>
          <p:cNvSpPr>
            <a:spLocks noChangeShapeType="1"/>
          </p:cNvSpPr>
          <p:nvPr/>
        </p:nvSpPr>
        <p:spPr bwMode="auto">
          <a:xfrm>
            <a:off x="8610600" y="2438400"/>
            <a:ext cx="76200" cy="0"/>
          </a:xfrm>
          <a:prstGeom prst="line">
            <a:avLst/>
          </a:prstGeom>
          <a:noFill/>
          <a:ln w="22225">
            <a:solidFill>
              <a:srgbClr val="9933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46" name="Text Box 49"/>
          <p:cNvSpPr txBox="1">
            <a:spLocks noChangeArrowheads="1"/>
          </p:cNvSpPr>
          <p:nvPr/>
        </p:nvSpPr>
        <p:spPr bwMode="auto">
          <a:xfrm>
            <a:off x="4176713" y="4114800"/>
            <a:ext cx="1995487" cy="1110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400" dirty="0">
                <a:latin typeface="Times New Roman" panose="02020603050405020304" pitchFamily="18" charset="0"/>
              </a:rPr>
              <a:t>t(R)=?</a:t>
            </a:r>
            <a:endParaRPr lang="en-US" altLang="zh-CN" sz="4400" dirty="0">
              <a:latin typeface="Times New Roman" panose="02020603050405020304" pitchFamily="18" charset="0"/>
            </a:endParaRPr>
          </a:p>
        </p:txBody>
      </p:sp>
      <p:sp>
        <p:nvSpPr>
          <p:cNvPr id="48" name="燕尾形 47"/>
          <p:cNvSpPr/>
          <p:nvPr/>
        </p:nvSpPr>
        <p:spPr>
          <a:xfrm>
            <a:off x="1066800" y="302449"/>
            <a:ext cx="2057400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传递闭包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655422" y="835025"/>
            <a:ext cx="7345578" cy="1387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设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A={</a:t>
            </a:r>
            <a:r>
              <a:rPr lang="en-US" altLang="zh-CN" sz="28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a,b,c,d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},R={&lt;</a:t>
            </a:r>
            <a:r>
              <a:rPr lang="en-US" altLang="zh-CN" sz="28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a,b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&gt;,&lt;</a:t>
            </a:r>
            <a:r>
              <a:rPr lang="en-US" altLang="zh-CN" sz="28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b,c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&gt;,&lt;</a:t>
            </a:r>
            <a:r>
              <a:rPr lang="en-US" altLang="zh-CN" sz="28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c,b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&gt;,&lt;</a:t>
            </a:r>
            <a:r>
              <a:rPr lang="en-US" altLang="zh-CN" sz="28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b,d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&gt;}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试画出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的自反、对称及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的传递闭包。 </a:t>
            </a:r>
            <a:endParaRPr lang="zh-CN" altLang="en-US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grpSp>
        <p:nvGrpSpPr>
          <p:cNvPr id="6" name="Group 22"/>
          <p:cNvGrpSpPr/>
          <p:nvPr/>
        </p:nvGrpSpPr>
        <p:grpSpPr bwMode="auto">
          <a:xfrm>
            <a:off x="1066800" y="2209800"/>
            <a:ext cx="3962400" cy="914400"/>
            <a:chOff x="816" y="1776"/>
            <a:chExt cx="2496" cy="576"/>
          </a:xfrm>
        </p:grpSpPr>
        <p:sp>
          <p:nvSpPr>
            <p:cNvPr id="7" name="Oval 9"/>
            <p:cNvSpPr>
              <a:spLocks noChangeArrowheads="1"/>
            </p:cNvSpPr>
            <p:nvPr/>
          </p:nvSpPr>
          <p:spPr bwMode="auto">
            <a:xfrm>
              <a:off x="912" y="2256"/>
              <a:ext cx="96" cy="96"/>
            </a:xfrm>
            <a:prstGeom prst="ellipse">
              <a:avLst/>
            </a:prstGeom>
            <a:noFill/>
            <a:ln w="31750" algn="ctr">
              <a:solidFill>
                <a:schemeClr val="tx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8" name="Oval 10"/>
            <p:cNvSpPr>
              <a:spLocks noChangeArrowheads="1"/>
            </p:cNvSpPr>
            <p:nvPr/>
          </p:nvSpPr>
          <p:spPr bwMode="auto">
            <a:xfrm>
              <a:off x="1776" y="2256"/>
              <a:ext cx="96" cy="96"/>
            </a:xfrm>
            <a:prstGeom prst="ellipse">
              <a:avLst/>
            </a:prstGeom>
            <a:noFill/>
            <a:ln w="31750" algn="ctr">
              <a:solidFill>
                <a:schemeClr val="tx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9" name="Oval 11"/>
            <p:cNvSpPr>
              <a:spLocks noChangeArrowheads="1"/>
            </p:cNvSpPr>
            <p:nvPr/>
          </p:nvSpPr>
          <p:spPr bwMode="auto">
            <a:xfrm>
              <a:off x="2400" y="2208"/>
              <a:ext cx="96" cy="144"/>
            </a:xfrm>
            <a:prstGeom prst="ellipse">
              <a:avLst/>
            </a:prstGeom>
            <a:noFill/>
            <a:ln w="31750" algn="ctr">
              <a:solidFill>
                <a:schemeClr val="tx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10" name="Oval 12"/>
            <p:cNvSpPr>
              <a:spLocks noChangeArrowheads="1"/>
            </p:cNvSpPr>
            <p:nvPr/>
          </p:nvSpPr>
          <p:spPr bwMode="auto">
            <a:xfrm>
              <a:off x="3168" y="2208"/>
              <a:ext cx="96" cy="96"/>
            </a:xfrm>
            <a:prstGeom prst="ellipse">
              <a:avLst/>
            </a:prstGeom>
            <a:noFill/>
            <a:ln w="31750" algn="ctr">
              <a:solidFill>
                <a:schemeClr val="tx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11" name="Text Box 13"/>
            <p:cNvSpPr txBox="1">
              <a:spLocks noChangeArrowheads="1"/>
            </p:cNvSpPr>
            <p:nvPr/>
          </p:nvSpPr>
          <p:spPr bwMode="auto">
            <a:xfrm>
              <a:off x="816" y="1776"/>
              <a:ext cx="226" cy="4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</a:rPr>
                <a:t>a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12" name="Text Box 14"/>
            <p:cNvSpPr txBox="1">
              <a:spLocks noChangeArrowheads="1"/>
            </p:cNvSpPr>
            <p:nvPr/>
          </p:nvSpPr>
          <p:spPr bwMode="auto">
            <a:xfrm>
              <a:off x="1715" y="1794"/>
              <a:ext cx="239" cy="4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</a:rPr>
                <a:t>b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13" name="Text Box 15"/>
            <p:cNvSpPr txBox="1">
              <a:spLocks noChangeArrowheads="1"/>
            </p:cNvSpPr>
            <p:nvPr/>
          </p:nvSpPr>
          <p:spPr bwMode="auto">
            <a:xfrm>
              <a:off x="3073" y="1794"/>
              <a:ext cx="239" cy="4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</a:rPr>
                <a:t>d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14" name="Text Box 16"/>
            <p:cNvSpPr txBox="1">
              <a:spLocks noChangeArrowheads="1"/>
            </p:cNvSpPr>
            <p:nvPr/>
          </p:nvSpPr>
          <p:spPr bwMode="auto">
            <a:xfrm>
              <a:off x="2331" y="1776"/>
              <a:ext cx="213" cy="4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latin typeface="Times New Roman" panose="02020603050405020304" pitchFamily="18" charset="0"/>
                </a:rPr>
                <a:t>c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</p:grpSp>
      <p:sp>
        <p:nvSpPr>
          <p:cNvPr id="15" name="Line 17"/>
          <p:cNvSpPr>
            <a:spLocks noChangeShapeType="1"/>
          </p:cNvSpPr>
          <p:nvPr/>
        </p:nvSpPr>
        <p:spPr bwMode="auto">
          <a:xfrm>
            <a:off x="1371600" y="3048000"/>
            <a:ext cx="121920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16" name="Line 18"/>
          <p:cNvSpPr>
            <a:spLocks noChangeShapeType="1"/>
          </p:cNvSpPr>
          <p:nvPr/>
        </p:nvSpPr>
        <p:spPr bwMode="auto">
          <a:xfrm>
            <a:off x="2743200" y="3048000"/>
            <a:ext cx="83820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17" name="Line 19"/>
          <p:cNvSpPr>
            <a:spLocks noChangeShapeType="1"/>
          </p:cNvSpPr>
          <p:nvPr/>
        </p:nvSpPr>
        <p:spPr bwMode="auto">
          <a:xfrm flipH="1">
            <a:off x="2667000" y="2895600"/>
            <a:ext cx="990600" cy="762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18" name="Line 20"/>
          <p:cNvSpPr>
            <a:spLocks noChangeShapeType="1"/>
          </p:cNvSpPr>
          <p:nvPr/>
        </p:nvSpPr>
        <p:spPr bwMode="auto">
          <a:xfrm>
            <a:off x="2743200" y="3124200"/>
            <a:ext cx="1524000" cy="6858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19" name="Line 21"/>
          <p:cNvSpPr>
            <a:spLocks noChangeShapeType="1"/>
          </p:cNvSpPr>
          <p:nvPr/>
        </p:nvSpPr>
        <p:spPr bwMode="auto">
          <a:xfrm flipV="1">
            <a:off x="4267200" y="3048000"/>
            <a:ext cx="533400" cy="7620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40" name="燕尾形 39"/>
          <p:cNvSpPr/>
          <p:nvPr/>
        </p:nvSpPr>
        <p:spPr>
          <a:xfrm>
            <a:off x="1066800" y="302449"/>
            <a:ext cx="2057400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课堂练习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1600200" y="1676400"/>
            <a:ext cx="6096000" cy="1341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zh-CN" sz="54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§2.8  </a:t>
            </a:r>
            <a:r>
              <a:rPr lang="zh-CN" altLang="pt-BR" sz="54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等价关系</a:t>
            </a:r>
            <a:endParaRPr lang="zh-CN" altLang="en-US" sz="5400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爆炸形 2 2"/>
          <p:cNvSpPr/>
          <p:nvPr/>
        </p:nvSpPr>
        <p:spPr>
          <a:xfrm>
            <a:off x="3352800" y="3017409"/>
            <a:ext cx="2590800" cy="1783191"/>
          </a:xfrm>
          <a:prstGeom prst="irregularSeal2">
            <a:avLst/>
          </a:prstGeom>
          <a:gradFill>
            <a:gsLst>
              <a:gs pos="0">
                <a:srgbClr val="FF3399"/>
              </a:gs>
              <a:gs pos="25000">
                <a:srgbClr val="FF6633"/>
              </a:gs>
              <a:gs pos="50000">
                <a:srgbClr val="FFFF00"/>
              </a:gs>
              <a:gs pos="75000">
                <a:srgbClr val="01A78F"/>
              </a:gs>
              <a:gs pos="100000">
                <a:srgbClr val="3366FF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762000" y="914400"/>
            <a:ext cx="7543800" cy="1387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pt-BR" sz="28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等价关系：</a:t>
            </a:r>
            <a:r>
              <a:rPr lang="zh-CN" altLang="pt-BR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一个在</a:t>
            </a:r>
            <a:r>
              <a:rPr lang="pt-BR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X</a:t>
            </a:r>
            <a:r>
              <a:rPr lang="zh-CN" altLang="pt-BR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上的关系</a:t>
            </a:r>
            <a:r>
              <a:rPr lang="pt-BR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R</a:t>
            </a:r>
            <a:r>
              <a:rPr lang="zh-CN" altLang="pt-BR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endParaRPr lang="zh-CN" altLang="pt-BR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pt-BR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  如果它是自反的、对称的、传递的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762000" y="3124200"/>
            <a:ext cx="7162800" cy="1387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例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1.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设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X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是矿大学生的集合，则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X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上的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“同班”是等价关系？ 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1524000" y="2307155"/>
            <a:ext cx="1670948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 ∈ R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4572000" y="2307155"/>
            <a:ext cx="726779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x~y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990600" y="302449"/>
            <a:ext cx="2057400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等价关系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左右箭头 8"/>
          <p:cNvSpPr/>
          <p:nvPr/>
        </p:nvSpPr>
        <p:spPr>
          <a:xfrm>
            <a:off x="3347348" y="2514600"/>
            <a:ext cx="1072252" cy="381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22600" y="990600"/>
            <a:ext cx="944400" cy="1056000"/>
            <a:chOff x="4157228" y="3968984"/>
            <a:chExt cx="792000" cy="792000"/>
          </a:xfrm>
        </p:grpSpPr>
        <p:sp>
          <p:nvSpPr>
            <p:cNvPr id="3" name="MH_Other_2"/>
            <p:cNvSpPr/>
            <p:nvPr>
              <p:custDataLst>
                <p:tags r:id="rId1"/>
              </p:custDataLst>
            </p:nvPr>
          </p:nvSpPr>
          <p:spPr>
            <a:xfrm>
              <a:off x="4157228" y="3968984"/>
              <a:ext cx="792000" cy="792000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3492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203200" dist="1778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MH_Title_1"/>
            <p:cNvSpPr/>
            <p:nvPr>
              <p:custDataLst>
                <p:tags r:id="rId2"/>
              </p:custDataLst>
            </p:nvPr>
          </p:nvSpPr>
          <p:spPr>
            <a:xfrm>
              <a:off x="4301244" y="4094984"/>
              <a:ext cx="540000" cy="540000"/>
            </a:xfrm>
            <a:prstGeom prst="ellipse">
              <a:avLst/>
            </a:prstGeom>
            <a:solidFill>
              <a:srgbClr val="009900"/>
            </a:solidFill>
            <a:ln>
              <a:noFill/>
            </a:ln>
            <a:effectLst>
              <a:innerShdw blurRad="63500" dist="50800" dir="189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r>
                <a:rPr lang="en-US" altLang="zh-CN" sz="1600" dirty="0">
                  <a:latin typeface="Impact" panose="020B0806030902050204" pitchFamily="34" charset="0"/>
                </a:rPr>
                <a:t>01</a:t>
              </a:r>
              <a:endParaRPr lang="en-US" altLang="zh-CN" sz="1600" dirty="0">
                <a:latin typeface="Impact" panose="020B080603090205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853978" y="3581400"/>
            <a:ext cx="3556221" cy="939150"/>
            <a:chOff x="1187624" y="2859870"/>
            <a:chExt cx="4197316" cy="792000"/>
          </a:xfrm>
        </p:grpSpPr>
        <p:grpSp>
          <p:nvGrpSpPr>
            <p:cNvPr id="6" name="组合 5"/>
            <p:cNvGrpSpPr/>
            <p:nvPr/>
          </p:nvGrpSpPr>
          <p:grpSpPr>
            <a:xfrm>
              <a:off x="1187624" y="2859870"/>
              <a:ext cx="959588" cy="792000"/>
              <a:chOff x="4157228" y="2907513"/>
              <a:chExt cx="959588" cy="792000"/>
            </a:xfrm>
          </p:grpSpPr>
          <p:sp>
            <p:nvSpPr>
              <p:cNvPr id="8" name="MH_Other_2"/>
              <p:cNvSpPr/>
              <p:nvPr>
                <p:custDataLst>
                  <p:tags r:id="rId3"/>
                </p:custDataLst>
              </p:nvPr>
            </p:nvSpPr>
            <p:spPr>
              <a:xfrm>
                <a:off x="4157228" y="2907513"/>
                <a:ext cx="959588" cy="7920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/>
                  </a:gs>
                  <a:gs pos="0">
                    <a:srgbClr val="E0E0E0"/>
                  </a:gs>
                </a:gsLst>
                <a:lin ang="8100000" scaled="0"/>
                <a:tileRect/>
              </a:gradFill>
              <a:ln w="34925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</a:ln>
              <a:effectLst>
                <a:outerShdw blurRad="203200" dist="1778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9" name="MH_Title_1"/>
              <p:cNvSpPr/>
              <p:nvPr>
                <p:custDataLst>
                  <p:tags r:id="rId4"/>
                </p:custDataLst>
              </p:nvPr>
            </p:nvSpPr>
            <p:spPr>
              <a:xfrm>
                <a:off x="4283228" y="3015497"/>
                <a:ext cx="653715" cy="540000"/>
              </a:xfrm>
              <a:prstGeom prst="ellipse">
                <a:avLst/>
              </a:prstGeom>
              <a:solidFill>
                <a:srgbClr val="009900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/>
                <a:r>
                  <a:rPr lang="en-US" altLang="zh-CN" sz="28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03</a:t>
                </a:r>
                <a:endParaRPr lang="en-US" altLang="zh-CN" sz="28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7" name="MH_Text_1"/>
            <p:cNvSpPr/>
            <p:nvPr>
              <p:custDataLst>
                <p:tags r:id="rId5"/>
              </p:custDataLst>
            </p:nvPr>
          </p:nvSpPr>
          <p:spPr>
            <a:xfrm>
              <a:off x="2339459" y="2966587"/>
              <a:ext cx="3045481" cy="5412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19989" tIns="0" rIns="119989" bIns="0" rtlCol="0" anchor="t">
              <a:noAutofit/>
            </a:bodyPr>
            <a:lstStyle/>
            <a:p>
              <a:pPr>
                <a:lnSpc>
                  <a:spcPct val="120000"/>
                </a:lnSpc>
                <a:buClr>
                  <a:schemeClr val="accent1"/>
                </a:buClr>
              </a:pPr>
              <a:r>
                <a:rPr lang="zh-CN" altLang="en-US" sz="28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关系图</a:t>
              </a:r>
              <a:endParaRPr lang="en-US" altLang="zh-CN" sz="28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820141" y="2286000"/>
            <a:ext cx="2599460" cy="1056000"/>
            <a:chOff x="1115616" y="1779750"/>
            <a:chExt cx="2406907" cy="792000"/>
          </a:xfrm>
        </p:grpSpPr>
        <p:grpSp>
          <p:nvGrpSpPr>
            <p:cNvPr id="11" name="组合 10"/>
            <p:cNvGrpSpPr/>
            <p:nvPr/>
          </p:nvGrpSpPr>
          <p:grpSpPr>
            <a:xfrm>
              <a:off x="1115616" y="1779750"/>
              <a:ext cx="792000" cy="792000"/>
              <a:chOff x="4101215" y="3791072"/>
              <a:chExt cx="792000" cy="792000"/>
            </a:xfrm>
          </p:grpSpPr>
          <p:sp>
            <p:nvSpPr>
              <p:cNvPr id="13" name="MH_Other_2"/>
              <p:cNvSpPr/>
              <p:nvPr>
                <p:custDataLst>
                  <p:tags r:id="rId6"/>
                </p:custDataLst>
              </p:nvPr>
            </p:nvSpPr>
            <p:spPr>
              <a:xfrm>
                <a:off x="4101215" y="3791072"/>
                <a:ext cx="792000" cy="7920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/>
                  </a:gs>
                  <a:gs pos="0">
                    <a:srgbClr val="E0E0E0"/>
                  </a:gs>
                </a:gsLst>
                <a:lin ang="8100000" scaled="0"/>
                <a:tileRect/>
              </a:gradFill>
              <a:ln w="34925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</a:ln>
              <a:effectLst>
                <a:outerShdw blurRad="203200" dist="1778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14" name="MH_Title_1"/>
              <p:cNvSpPr/>
              <p:nvPr>
                <p:custDataLst>
                  <p:tags r:id="rId7"/>
                </p:custDataLst>
              </p:nvPr>
            </p:nvSpPr>
            <p:spPr>
              <a:xfrm>
                <a:off x="4233134" y="3892659"/>
                <a:ext cx="540000" cy="5400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/>
                <a:r>
                  <a:rPr lang="en-US" altLang="zh-CN" sz="28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02</a:t>
                </a:r>
                <a:endParaRPr lang="en-US" altLang="zh-CN" sz="28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12" name="MH_Text_1"/>
            <p:cNvSpPr/>
            <p:nvPr>
              <p:custDataLst>
                <p:tags r:id="rId8"/>
              </p:custDataLst>
            </p:nvPr>
          </p:nvSpPr>
          <p:spPr>
            <a:xfrm>
              <a:off x="1970300" y="1836900"/>
              <a:ext cx="1552223" cy="5669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19989" tIns="0" rIns="119989" bIns="0" rtlCol="0" anchor="t">
              <a:noAutofit/>
            </a:bodyPr>
            <a:lstStyle/>
            <a:p>
              <a:pPr>
                <a:lnSpc>
                  <a:spcPct val="150000"/>
                </a:lnSpc>
                <a:buClr>
                  <a:schemeClr val="accent1"/>
                </a:buClr>
              </a:pPr>
              <a:r>
                <a:rPr lang="zh-CN" altLang="en-US" sz="2800" b="1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定理</a:t>
              </a:r>
              <a:endParaRPr lang="en-US" altLang="zh-CN" sz="28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2743200" y="1143000"/>
            <a:ext cx="1219200" cy="735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定义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819400" y="4800600"/>
            <a:ext cx="1620957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accent1"/>
              </a:buClr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关系矩阵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17" name="MH_Other_2"/>
          <p:cNvSpPr/>
          <p:nvPr>
            <p:custDataLst>
              <p:tags r:id="rId9"/>
            </p:custDataLst>
          </p:nvPr>
        </p:nvSpPr>
        <p:spPr>
          <a:xfrm>
            <a:off x="1905000" y="4800600"/>
            <a:ext cx="813021" cy="939150"/>
          </a:xfrm>
          <a:prstGeom prst="ellipse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E0E0E0"/>
              </a:gs>
            </a:gsLst>
            <a:lin ang="8100000" scaled="0"/>
            <a:tileRect/>
          </a:gradFill>
          <a:ln w="3492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203200" dist="177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MH_Title_1"/>
          <p:cNvSpPr/>
          <p:nvPr>
            <p:custDataLst>
              <p:tags r:id="rId10"/>
            </p:custDataLst>
          </p:nvPr>
        </p:nvSpPr>
        <p:spPr>
          <a:xfrm>
            <a:off x="2057400" y="4953000"/>
            <a:ext cx="553867" cy="640330"/>
          </a:xfrm>
          <a:prstGeom prst="ellipse">
            <a:avLst/>
          </a:prstGeom>
          <a:solidFill>
            <a:srgbClr val="009900"/>
          </a:solidFill>
          <a:ln>
            <a:noFill/>
          </a:ln>
          <a:effectLst>
            <a:innerShdw blurRad="63500" dist="50800" dir="189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  <a:r>
              <a:rPr lang="en-US" altLang="zh-CN" sz="1600" dirty="0">
                <a:latin typeface="Impact" panose="020B0806030902050204" pitchFamily="34" charset="0"/>
              </a:rPr>
              <a:t>04</a:t>
            </a:r>
            <a:endParaRPr lang="en-US" altLang="zh-CN" sz="1600" dirty="0">
              <a:latin typeface="Impact" panose="020B080603090205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143000" y="152400"/>
            <a:ext cx="20234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</a:pPr>
            <a:r>
              <a:rPr lang="en-US" altLang="zh-CN" sz="28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4</a:t>
            </a:r>
            <a:r>
              <a:rPr lang="zh-CN" altLang="en-US" sz="28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种方法</a:t>
            </a:r>
            <a:endParaRPr lang="en-US" altLang="zh-CN" sz="2800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>
    <p:random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659716" y="822624"/>
            <a:ext cx="7722284" cy="1387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pt-BR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例</a:t>
            </a:r>
            <a:r>
              <a:rPr lang="pt-BR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pt-BR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整数集</a:t>
            </a:r>
            <a:r>
              <a:rPr lang="pt-BR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pt-BR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上的关系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R:R={(x,y)|x-y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可以被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整除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}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是等价关系？ </a:t>
            </a:r>
            <a:endParaRPr lang="zh-CN" altLang="en-US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909638" y="2230955"/>
            <a:ext cx="2900362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1)   (</a:t>
            </a:r>
            <a:r>
              <a:rPr lang="en-US" altLang="zh-CN" sz="28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x,x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)∈R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3429000" y="2209800"/>
            <a:ext cx="4724400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2) (</a:t>
            </a:r>
            <a:r>
              <a:rPr lang="en-US" altLang="zh-CN" sz="28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)∈R,(</a:t>
            </a:r>
            <a:r>
              <a:rPr lang="en-US" altLang="zh-CN" sz="28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y,x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)∈R? 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990600" y="3124200"/>
            <a:ext cx="6477000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3) (</a:t>
            </a:r>
            <a:r>
              <a:rPr lang="en-US" altLang="zh-CN" sz="28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)∈R,(</a:t>
            </a:r>
            <a:r>
              <a:rPr lang="en-US" altLang="zh-CN" sz="28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y,z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)∈R,(</a:t>
            </a:r>
            <a:r>
              <a:rPr lang="en-US" altLang="zh-CN" sz="28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x,z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)∈R? 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987470" y="4038600"/>
            <a:ext cx="5184730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x-y</a:t>
            </a: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可以被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整除 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&lt;=&gt;</a:t>
            </a:r>
            <a:r>
              <a:rPr lang="en-US" altLang="zh-CN" sz="2800" dirty="0" err="1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x≡y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(mod 3) </a:t>
            </a:r>
            <a:endParaRPr lang="en-US" altLang="zh-CN" sz="2800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AutoShape 12"/>
          <p:cNvSpPr>
            <a:spLocks noChangeArrowheads="1"/>
          </p:cNvSpPr>
          <p:nvPr/>
        </p:nvSpPr>
        <p:spPr bwMode="auto">
          <a:xfrm>
            <a:off x="7543800" y="1981200"/>
            <a:ext cx="1600200" cy="1905000"/>
          </a:xfrm>
          <a:prstGeom prst="cloudCallout">
            <a:avLst>
              <a:gd name="adj1" fmla="val -136606"/>
              <a:gd name="adj2" fmla="val 80500"/>
            </a:avLst>
          </a:prstGeom>
          <a:pattFill prst="plaid">
            <a:fgClr>
              <a:srgbClr val="FFFF00"/>
            </a:fgClr>
            <a:bgClr>
              <a:schemeClr val="bg1"/>
            </a:bgClr>
          </a:pattFill>
          <a:ln w="31750">
            <a:solidFill>
              <a:srgbClr val="008000"/>
            </a:solidFill>
            <a:round/>
          </a:ln>
          <a:effectLst/>
        </p:spPr>
        <p:txBody>
          <a:bodyPr lIns="90000" tIns="46800" rIns="90000" bIns="46800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rgbClr val="FF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同余关系</a:t>
            </a:r>
            <a:endParaRPr lang="zh-CN" altLang="en-US" sz="2800">
              <a:solidFill>
                <a:srgbClr val="FF0066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5538280" y="3990975"/>
            <a:ext cx="481520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</a:t>
            </a:r>
            <a:endParaRPr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燕尾形 10"/>
          <p:cNvSpPr/>
          <p:nvPr/>
        </p:nvSpPr>
        <p:spPr>
          <a:xfrm>
            <a:off x="990600" y="302449"/>
            <a:ext cx="2057400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证明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539491" y="866558"/>
            <a:ext cx="7842509" cy="1571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定理  设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是定义在集合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上的关系，则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</a:t>
            </a:r>
            <a:endParaRPr lang="zh-CN" altLang="en-US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  等价关系</a:t>
            </a:r>
            <a:endParaRPr lang="zh-CN" altLang="en-US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Object 8"/>
          <p:cNvGraphicFramePr>
            <a:graphicFrameLocks noChangeAspect="1"/>
          </p:cNvGraphicFramePr>
          <p:nvPr/>
        </p:nvGraphicFramePr>
        <p:xfrm>
          <a:off x="2679700" y="3736975"/>
          <a:ext cx="4330700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58" name="公式" r:id="rId1" imgW="723900" imgH="190500" progId="Equation.3">
                  <p:embed/>
                </p:oleObj>
              </mc:Choice>
              <mc:Fallback>
                <p:oleObj name="公式" r:id="rId1" imgW="723900" imgH="190500" progId="Equation.3">
                  <p:embed/>
                  <p:pic>
                    <p:nvPicPr>
                      <p:cNvPr id="0" name="图片 1332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9700" y="3736975"/>
                        <a:ext cx="4330700" cy="1139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燕尾形 5"/>
          <p:cNvSpPr/>
          <p:nvPr/>
        </p:nvSpPr>
        <p:spPr>
          <a:xfrm>
            <a:off x="990600" y="302449"/>
            <a:ext cx="2057400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定理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上下箭头 6"/>
          <p:cNvSpPr/>
          <p:nvPr/>
        </p:nvSpPr>
        <p:spPr>
          <a:xfrm>
            <a:off x="3886200" y="1676400"/>
            <a:ext cx="762000" cy="2209800"/>
          </a:xfrm>
          <a:prstGeom prst="upDownArrow">
            <a:avLst/>
          </a:prstGeom>
          <a:gradFill>
            <a:gsLst>
              <a:gs pos="0">
                <a:srgbClr val="A603AB"/>
              </a:gs>
              <a:gs pos="21001">
                <a:srgbClr val="0819FB"/>
              </a:gs>
              <a:gs pos="35001">
                <a:srgbClr val="1A8D48"/>
              </a:gs>
              <a:gs pos="52000">
                <a:srgbClr val="FFFF00"/>
              </a:gs>
              <a:gs pos="73000">
                <a:srgbClr val="EE3F17"/>
              </a:gs>
              <a:gs pos="88000">
                <a:srgbClr val="E81766"/>
              </a:gs>
              <a:gs pos="100000">
                <a:srgbClr val="A603A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304800" y="2133600"/>
            <a:ext cx="8540750" cy="1676400"/>
          </a:xfrm>
          <a:prstGeom prst="rect">
            <a:avLst/>
          </a:prstGeom>
        </p:spPr>
        <p:txBody>
          <a:bodyPr/>
          <a:lstStyle>
            <a:lvl1pPr algn="ctr" defTabSz="1022985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kumimoji="1" lang="en-US" altLang="zh-CN" sz="48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§2.2 </a:t>
            </a:r>
            <a:r>
              <a:rPr kumimoji="1" lang="zh-CN" altLang="en-US" sz="48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关系的基本概念</a:t>
            </a:r>
            <a:br>
              <a:rPr kumimoji="1" lang="zh-CN" altLang="en-US" sz="48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</a:br>
            <a:endParaRPr lang="zh-CN" altLang="en-US" sz="4800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838200" y="914400"/>
            <a:ext cx="7316724" cy="1497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pt-BR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例</a:t>
            </a:r>
            <a:r>
              <a:rPr lang="pt-BR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 </a:t>
            </a:r>
            <a:r>
              <a:rPr lang="zh-CN" altLang="pt-BR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集合</a:t>
            </a:r>
            <a:r>
              <a:rPr lang="pt-BR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A={1,2,3,4,5,6,7,8,9}</a:t>
            </a:r>
            <a:r>
              <a:rPr lang="zh-CN" altLang="pt-BR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上的关系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R:</a:t>
            </a: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R={(</a:t>
            </a:r>
            <a:r>
              <a:rPr lang="en-US" altLang="zh-CN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)|x-y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可以被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整除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},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关系图？ </a:t>
            </a:r>
            <a:endParaRPr lang="zh-CN" altLang="en-US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燕尾形 2"/>
          <p:cNvSpPr/>
          <p:nvPr/>
        </p:nvSpPr>
        <p:spPr>
          <a:xfrm>
            <a:off x="990600" y="302449"/>
            <a:ext cx="2057400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练习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563563" y="838200"/>
            <a:ext cx="8961437" cy="750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buClrTx/>
              <a:buSzTx/>
              <a:buFontTx/>
              <a:buNone/>
            </a:pPr>
            <a:r>
              <a:rPr kumimoji="1"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例</a:t>
            </a:r>
            <a:r>
              <a:rPr kumimoji="1"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</a:t>
            </a: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S={ 1, 2, …, 9 }</a:t>
            </a: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上模</a:t>
            </a: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3</a:t>
            </a: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的同余关系</a:t>
            </a: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R</a:t>
            </a: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的</a:t>
            </a: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关系图</a:t>
            </a: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:</a:t>
            </a:r>
            <a:endParaRPr kumimoji="1"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30000"/>
              </a:lnSpc>
              <a:buClrTx/>
              <a:buSzTx/>
              <a:buFontTx/>
              <a:buNone/>
            </a:pPr>
            <a:r>
              <a:rPr kumimoji="1" lang="en-US" altLang="zh-CN" sz="1600" b="0" dirty="0">
                <a:solidFill>
                  <a:srgbClr val="BBC05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                                                                    </a:t>
            </a:r>
            <a:endParaRPr kumimoji="1"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Wingdings 2" panose="05020102010507070707" pitchFamily="18" charset="2"/>
            </a:endParaRPr>
          </a:p>
        </p:txBody>
      </p:sp>
      <p:grpSp>
        <p:nvGrpSpPr>
          <p:cNvPr id="5" name="Group 7"/>
          <p:cNvGrpSpPr/>
          <p:nvPr/>
        </p:nvGrpSpPr>
        <p:grpSpPr bwMode="auto">
          <a:xfrm>
            <a:off x="762000" y="1752600"/>
            <a:ext cx="7419975" cy="1506538"/>
            <a:chOff x="517" y="1535"/>
            <a:chExt cx="4674" cy="949"/>
          </a:xfrm>
        </p:grpSpPr>
        <p:sp>
          <p:nvSpPr>
            <p:cNvPr id="6" name="Oval 8"/>
            <p:cNvSpPr>
              <a:spLocks noChangeArrowheads="1"/>
            </p:cNvSpPr>
            <p:nvPr/>
          </p:nvSpPr>
          <p:spPr bwMode="auto">
            <a:xfrm>
              <a:off x="2517" y="1716"/>
              <a:ext cx="41" cy="39"/>
            </a:xfrm>
            <a:prstGeom prst="ellipse">
              <a:avLst/>
            </a:prstGeom>
            <a:noFill/>
            <a:ln w="22225">
              <a:solidFill>
                <a:srgbClr val="008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7" name="Oval 9"/>
            <p:cNvSpPr>
              <a:spLocks noChangeArrowheads="1"/>
            </p:cNvSpPr>
            <p:nvPr/>
          </p:nvSpPr>
          <p:spPr bwMode="auto">
            <a:xfrm>
              <a:off x="2950" y="2263"/>
              <a:ext cx="41" cy="39"/>
            </a:xfrm>
            <a:prstGeom prst="ellipse">
              <a:avLst/>
            </a:prstGeom>
            <a:noFill/>
            <a:ln w="22225">
              <a:solidFill>
                <a:srgbClr val="008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8" name="Oval 10"/>
            <p:cNvSpPr>
              <a:spLocks noChangeArrowheads="1"/>
            </p:cNvSpPr>
            <p:nvPr/>
          </p:nvSpPr>
          <p:spPr bwMode="auto">
            <a:xfrm>
              <a:off x="3295" y="1713"/>
              <a:ext cx="41" cy="39"/>
            </a:xfrm>
            <a:prstGeom prst="ellipse">
              <a:avLst/>
            </a:prstGeom>
            <a:noFill/>
            <a:ln w="22225">
              <a:solidFill>
                <a:srgbClr val="008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9" name="Text Box 11"/>
            <p:cNvSpPr txBox="1">
              <a:spLocks noChangeArrowheads="1"/>
            </p:cNvSpPr>
            <p:nvPr/>
          </p:nvSpPr>
          <p:spPr bwMode="auto">
            <a:xfrm>
              <a:off x="2183" y="1569"/>
              <a:ext cx="177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200">
                  <a:latin typeface="华文中宋" panose="02010600040101010101" pitchFamily="2" charset="-122"/>
                  <a:ea typeface="华文中宋" panose="02010600040101010101" pitchFamily="2" charset="-122"/>
                </a:rPr>
                <a:t>2</a:t>
              </a:r>
              <a:endParaRPr kumimoji="1" lang="en-US" altLang="zh-CN" sz="220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0" name="Text Box 12"/>
            <p:cNvSpPr txBox="1">
              <a:spLocks noChangeArrowheads="1"/>
            </p:cNvSpPr>
            <p:nvPr/>
          </p:nvSpPr>
          <p:spPr bwMode="auto">
            <a:xfrm>
              <a:off x="3422" y="1612"/>
              <a:ext cx="177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200">
                  <a:latin typeface="华文中宋" panose="02010600040101010101" pitchFamily="2" charset="-122"/>
                  <a:ea typeface="华文中宋" panose="02010600040101010101" pitchFamily="2" charset="-122"/>
                </a:rPr>
                <a:t>5</a:t>
              </a:r>
              <a:endParaRPr kumimoji="1" lang="en-US" altLang="zh-CN" sz="220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1" name="Text Box 13"/>
            <p:cNvSpPr txBox="1">
              <a:spLocks noChangeArrowheads="1"/>
            </p:cNvSpPr>
            <p:nvPr/>
          </p:nvSpPr>
          <p:spPr bwMode="auto">
            <a:xfrm>
              <a:off x="2968" y="2197"/>
              <a:ext cx="176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200">
                  <a:latin typeface="华文中宋" panose="02010600040101010101" pitchFamily="2" charset="-122"/>
                  <a:ea typeface="华文中宋" panose="02010600040101010101" pitchFamily="2" charset="-122"/>
                </a:rPr>
                <a:t>8</a:t>
              </a:r>
              <a:endParaRPr kumimoji="1" lang="en-US" altLang="zh-CN" sz="220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2" name="Oval 14"/>
            <p:cNvSpPr>
              <a:spLocks noChangeArrowheads="1"/>
            </p:cNvSpPr>
            <p:nvPr/>
          </p:nvSpPr>
          <p:spPr bwMode="auto">
            <a:xfrm>
              <a:off x="2342" y="1556"/>
              <a:ext cx="228" cy="207"/>
            </a:xfrm>
            <a:prstGeom prst="ellipse">
              <a:avLst/>
            </a:prstGeom>
            <a:noFill/>
            <a:ln w="22225">
              <a:solidFill>
                <a:srgbClr val="80008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13" name="Line 15"/>
            <p:cNvSpPr>
              <a:spLocks noChangeShapeType="1"/>
            </p:cNvSpPr>
            <p:nvPr/>
          </p:nvSpPr>
          <p:spPr bwMode="auto">
            <a:xfrm>
              <a:off x="2563" y="1658"/>
              <a:ext cx="0" cy="50"/>
            </a:xfrm>
            <a:prstGeom prst="line">
              <a:avLst/>
            </a:prstGeom>
            <a:noFill/>
            <a:ln w="22225">
              <a:solidFill>
                <a:srgbClr val="800080"/>
              </a:solidFill>
              <a:miter lim="800000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" name="Oval 16"/>
            <p:cNvSpPr>
              <a:spLocks noChangeArrowheads="1"/>
            </p:cNvSpPr>
            <p:nvPr/>
          </p:nvSpPr>
          <p:spPr bwMode="auto">
            <a:xfrm>
              <a:off x="2763" y="2232"/>
              <a:ext cx="228" cy="207"/>
            </a:xfrm>
            <a:prstGeom prst="ellipse">
              <a:avLst/>
            </a:prstGeom>
            <a:noFill/>
            <a:ln w="22225">
              <a:solidFill>
                <a:srgbClr val="80008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15" name="Oval 17"/>
            <p:cNvSpPr>
              <a:spLocks noChangeArrowheads="1"/>
            </p:cNvSpPr>
            <p:nvPr/>
          </p:nvSpPr>
          <p:spPr bwMode="auto">
            <a:xfrm>
              <a:off x="3272" y="1548"/>
              <a:ext cx="228" cy="207"/>
            </a:xfrm>
            <a:prstGeom prst="ellipse">
              <a:avLst/>
            </a:prstGeom>
            <a:noFill/>
            <a:ln w="22225">
              <a:solidFill>
                <a:srgbClr val="80008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16" name="Line 18"/>
            <p:cNvSpPr>
              <a:spLocks noChangeShapeType="1"/>
            </p:cNvSpPr>
            <p:nvPr/>
          </p:nvSpPr>
          <p:spPr bwMode="auto">
            <a:xfrm rot="10800000">
              <a:off x="2987" y="2305"/>
              <a:ext cx="0" cy="50"/>
            </a:xfrm>
            <a:prstGeom prst="line">
              <a:avLst/>
            </a:prstGeom>
            <a:noFill/>
            <a:ln w="22225">
              <a:solidFill>
                <a:srgbClr val="800080"/>
              </a:solidFill>
              <a:miter lim="800000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" name="Line 19"/>
            <p:cNvSpPr>
              <a:spLocks noChangeShapeType="1"/>
            </p:cNvSpPr>
            <p:nvPr/>
          </p:nvSpPr>
          <p:spPr bwMode="auto">
            <a:xfrm rot="5400000">
              <a:off x="3382" y="1727"/>
              <a:ext cx="0" cy="53"/>
            </a:xfrm>
            <a:prstGeom prst="line">
              <a:avLst/>
            </a:prstGeom>
            <a:noFill/>
            <a:ln w="22225">
              <a:solidFill>
                <a:srgbClr val="800080"/>
              </a:solidFill>
              <a:miter lim="800000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" name="Freeform 20"/>
            <p:cNvSpPr/>
            <p:nvPr/>
          </p:nvSpPr>
          <p:spPr bwMode="auto">
            <a:xfrm>
              <a:off x="2563" y="1654"/>
              <a:ext cx="740" cy="75"/>
            </a:xfrm>
            <a:custGeom>
              <a:avLst/>
              <a:gdLst>
                <a:gd name="T0" fmla="*/ 0 w 1010"/>
                <a:gd name="T1" fmla="*/ 251645 h 42"/>
                <a:gd name="T2" fmla="*/ 5 w 1010"/>
                <a:gd name="T3" fmla="*/ 0 h 42"/>
                <a:gd name="T4" fmla="*/ 10 w 1010"/>
                <a:gd name="T5" fmla="*/ 251645 h 4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10" h="42">
                  <a:moveTo>
                    <a:pt x="0" y="42"/>
                  </a:moveTo>
                  <a:cubicBezTo>
                    <a:pt x="179" y="21"/>
                    <a:pt x="358" y="0"/>
                    <a:pt x="526" y="0"/>
                  </a:cubicBezTo>
                  <a:cubicBezTo>
                    <a:pt x="694" y="0"/>
                    <a:pt x="929" y="35"/>
                    <a:pt x="1010" y="42"/>
                  </a:cubicBezTo>
                </a:path>
              </a:pathLst>
            </a:custGeom>
            <a:noFill/>
            <a:ln w="22225" cap="flat" cmpd="sng">
              <a:solidFill>
                <a:srgbClr val="80008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" name="Freeform 21"/>
            <p:cNvSpPr/>
            <p:nvPr/>
          </p:nvSpPr>
          <p:spPr bwMode="auto">
            <a:xfrm flipH="1" flipV="1">
              <a:off x="2561" y="1756"/>
              <a:ext cx="710" cy="58"/>
            </a:xfrm>
            <a:custGeom>
              <a:avLst/>
              <a:gdLst>
                <a:gd name="T0" fmla="*/ 0 w 1010"/>
                <a:gd name="T1" fmla="*/ 5286 h 42"/>
                <a:gd name="T2" fmla="*/ 3 w 1010"/>
                <a:gd name="T3" fmla="*/ 0 h 42"/>
                <a:gd name="T4" fmla="*/ 6 w 1010"/>
                <a:gd name="T5" fmla="*/ 5286 h 4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10" h="42">
                  <a:moveTo>
                    <a:pt x="0" y="42"/>
                  </a:moveTo>
                  <a:cubicBezTo>
                    <a:pt x="179" y="21"/>
                    <a:pt x="358" y="0"/>
                    <a:pt x="526" y="0"/>
                  </a:cubicBezTo>
                  <a:cubicBezTo>
                    <a:pt x="694" y="0"/>
                    <a:pt x="929" y="35"/>
                    <a:pt x="1010" y="42"/>
                  </a:cubicBezTo>
                </a:path>
              </a:pathLst>
            </a:custGeom>
            <a:noFill/>
            <a:ln w="22225" cap="flat" cmpd="sng">
              <a:solidFill>
                <a:srgbClr val="80008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" name="Freeform 22"/>
            <p:cNvSpPr/>
            <p:nvPr/>
          </p:nvSpPr>
          <p:spPr bwMode="auto">
            <a:xfrm>
              <a:off x="2508" y="1756"/>
              <a:ext cx="436" cy="475"/>
            </a:xfrm>
            <a:custGeom>
              <a:avLst/>
              <a:gdLst>
                <a:gd name="T0" fmla="*/ 0 w 306"/>
                <a:gd name="T1" fmla="*/ 0 h 698"/>
                <a:gd name="T2" fmla="*/ 16755 w 306"/>
                <a:gd name="T3" fmla="*/ 1 h 698"/>
                <a:gd name="T4" fmla="*/ 50897 w 306"/>
                <a:gd name="T5" fmla="*/ 2 h 698"/>
                <a:gd name="T6" fmla="*/ 61966 w 306"/>
                <a:gd name="T7" fmla="*/ 2 h 69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6" h="698">
                  <a:moveTo>
                    <a:pt x="0" y="0"/>
                  </a:moveTo>
                  <a:cubicBezTo>
                    <a:pt x="20" y="150"/>
                    <a:pt x="41" y="301"/>
                    <a:pt x="83" y="409"/>
                  </a:cubicBezTo>
                  <a:cubicBezTo>
                    <a:pt x="125" y="517"/>
                    <a:pt x="214" y="602"/>
                    <a:pt x="251" y="650"/>
                  </a:cubicBezTo>
                  <a:cubicBezTo>
                    <a:pt x="288" y="698"/>
                    <a:pt x="297" y="697"/>
                    <a:pt x="306" y="697"/>
                  </a:cubicBezTo>
                </a:path>
              </a:pathLst>
            </a:custGeom>
            <a:noFill/>
            <a:ln w="25400" cap="flat" cmpd="sng">
              <a:solidFill>
                <a:srgbClr val="800080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" name="Freeform 23"/>
            <p:cNvSpPr/>
            <p:nvPr/>
          </p:nvSpPr>
          <p:spPr bwMode="auto">
            <a:xfrm flipH="1" flipV="1">
              <a:off x="2522" y="1763"/>
              <a:ext cx="447" cy="482"/>
            </a:xfrm>
            <a:custGeom>
              <a:avLst/>
              <a:gdLst>
                <a:gd name="T0" fmla="*/ 0 w 306"/>
                <a:gd name="T1" fmla="*/ 0 h 698"/>
                <a:gd name="T2" fmla="*/ 24399 w 306"/>
                <a:gd name="T3" fmla="*/ 1 h 698"/>
                <a:gd name="T4" fmla="*/ 73935 w 306"/>
                <a:gd name="T5" fmla="*/ 3 h 698"/>
                <a:gd name="T6" fmla="*/ 90068 w 306"/>
                <a:gd name="T7" fmla="*/ 3 h 69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6" h="698">
                  <a:moveTo>
                    <a:pt x="0" y="0"/>
                  </a:moveTo>
                  <a:cubicBezTo>
                    <a:pt x="20" y="150"/>
                    <a:pt x="41" y="301"/>
                    <a:pt x="83" y="409"/>
                  </a:cubicBezTo>
                  <a:cubicBezTo>
                    <a:pt x="125" y="517"/>
                    <a:pt x="214" y="602"/>
                    <a:pt x="251" y="650"/>
                  </a:cubicBezTo>
                  <a:cubicBezTo>
                    <a:pt x="288" y="698"/>
                    <a:pt x="297" y="697"/>
                    <a:pt x="306" y="697"/>
                  </a:cubicBezTo>
                </a:path>
              </a:pathLst>
            </a:custGeom>
            <a:noFill/>
            <a:ln w="25400" cap="flat" cmpd="sng">
              <a:solidFill>
                <a:srgbClr val="800080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" name="Freeform 24"/>
            <p:cNvSpPr/>
            <p:nvPr/>
          </p:nvSpPr>
          <p:spPr bwMode="auto">
            <a:xfrm flipV="1">
              <a:off x="2996" y="1777"/>
              <a:ext cx="303" cy="464"/>
            </a:xfrm>
            <a:custGeom>
              <a:avLst/>
              <a:gdLst>
                <a:gd name="T0" fmla="*/ 0 w 306"/>
                <a:gd name="T1" fmla="*/ 0 h 698"/>
                <a:gd name="T2" fmla="*/ 68 w 306"/>
                <a:gd name="T3" fmla="*/ 1 h 698"/>
                <a:gd name="T4" fmla="*/ 221 w 306"/>
                <a:gd name="T5" fmla="*/ 1 h 698"/>
                <a:gd name="T6" fmla="*/ 261 w 306"/>
                <a:gd name="T7" fmla="*/ 1 h 69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6" h="698">
                  <a:moveTo>
                    <a:pt x="0" y="0"/>
                  </a:moveTo>
                  <a:cubicBezTo>
                    <a:pt x="20" y="150"/>
                    <a:pt x="41" y="301"/>
                    <a:pt x="83" y="409"/>
                  </a:cubicBezTo>
                  <a:cubicBezTo>
                    <a:pt x="125" y="517"/>
                    <a:pt x="214" y="602"/>
                    <a:pt x="251" y="650"/>
                  </a:cubicBezTo>
                  <a:cubicBezTo>
                    <a:pt x="288" y="698"/>
                    <a:pt x="297" y="697"/>
                    <a:pt x="306" y="697"/>
                  </a:cubicBezTo>
                </a:path>
              </a:pathLst>
            </a:custGeom>
            <a:noFill/>
            <a:ln w="25400" cap="flat" cmpd="sng">
              <a:solidFill>
                <a:srgbClr val="800080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" name="Freeform 25"/>
            <p:cNvSpPr/>
            <p:nvPr/>
          </p:nvSpPr>
          <p:spPr bwMode="auto">
            <a:xfrm flipH="1">
              <a:off x="2989" y="1792"/>
              <a:ext cx="325" cy="465"/>
            </a:xfrm>
            <a:custGeom>
              <a:avLst/>
              <a:gdLst>
                <a:gd name="T0" fmla="*/ 0 w 306"/>
                <a:gd name="T1" fmla="*/ 0 h 698"/>
                <a:gd name="T2" fmla="*/ 204 w 306"/>
                <a:gd name="T3" fmla="*/ 1 h 698"/>
                <a:gd name="T4" fmla="*/ 621 w 306"/>
                <a:gd name="T5" fmla="*/ 1 h 698"/>
                <a:gd name="T6" fmla="*/ 756 w 306"/>
                <a:gd name="T7" fmla="*/ 1 h 69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6" h="698">
                  <a:moveTo>
                    <a:pt x="0" y="0"/>
                  </a:moveTo>
                  <a:cubicBezTo>
                    <a:pt x="20" y="150"/>
                    <a:pt x="41" y="301"/>
                    <a:pt x="83" y="409"/>
                  </a:cubicBezTo>
                  <a:cubicBezTo>
                    <a:pt x="125" y="517"/>
                    <a:pt x="214" y="602"/>
                    <a:pt x="251" y="650"/>
                  </a:cubicBezTo>
                  <a:cubicBezTo>
                    <a:pt x="288" y="698"/>
                    <a:pt x="297" y="697"/>
                    <a:pt x="306" y="697"/>
                  </a:cubicBezTo>
                </a:path>
              </a:pathLst>
            </a:custGeom>
            <a:noFill/>
            <a:ln w="25400" cap="flat" cmpd="sng">
              <a:solidFill>
                <a:srgbClr val="800080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4" name="Oval 26"/>
            <p:cNvSpPr>
              <a:spLocks noChangeArrowheads="1"/>
            </p:cNvSpPr>
            <p:nvPr/>
          </p:nvSpPr>
          <p:spPr bwMode="auto">
            <a:xfrm>
              <a:off x="851" y="1703"/>
              <a:ext cx="41" cy="39"/>
            </a:xfrm>
            <a:prstGeom prst="ellipse">
              <a:avLst/>
            </a:prstGeom>
            <a:noFill/>
            <a:ln w="22225">
              <a:solidFill>
                <a:srgbClr val="008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25" name="Oval 27"/>
            <p:cNvSpPr>
              <a:spLocks noChangeArrowheads="1"/>
            </p:cNvSpPr>
            <p:nvPr/>
          </p:nvSpPr>
          <p:spPr bwMode="auto">
            <a:xfrm>
              <a:off x="1284" y="2250"/>
              <a:ext cx="41" cy="39"/>
            </a:xfrm>
            <a:prstGeom prst="ellipse">
              <a:avLst/>
            </a:prstGeom>
            <a:noFill/>
            <a:ln w="22225">
              <a:solidFill>
                <a:srgbClr val="008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26" name="Oval 28"/>
            <p:cNvSpPr>
              <a:spLocks noChangeArrowheads="1"/>
            </p:cNvSpPr>
            <p:nvPr/>
          </p:nvSpPr>
          <p:spPr bwMode="auto">
            <a:xfrm>
              <a:off x="1629" y="1700"/>
              <a:ext cx="41" cy="39"/>
            </a:xfrm>
            <a:prstGeom prst="ellipse">
              <a:avLst/>
            </a:prstGeom>
            <a:noFill/>
            <a:ln w="22225">
              <a:solidFill>
                <a:srgbClr val="008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27" name="Text Box 29"/>
            <p:cNvSpPr txBox="1">
              <a:spLocks noChangeArrowheads="1"/>
            </p:cNvSpPr>
            <p:nvPr/>
          </p:nvSpPr>
          <p:spPr bwMode="auto">
            <a:xfrm>
              <a:off x="517" y="1556"/>
              <a:ext cx="177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200">
                  <a:latin typeface="华文中宋" panose="02010600040101010101" pitchFamily="2" charset="-122"/>
                  <a:ea typeface="华文中宋" panose="02010600040101010101" pitchFamily="2" charset="-122"/>
                </a:rPr>
                <a:t>1</a:t>
              </a:r>
              <a:endParaRPr kumimoji="1" lang="en-US" altLang="zh-CN" sz="220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28" name="Text Box 30"/>
            <p:cNvSpPr txBox="1">
              <a:spLocks noChangeArrowheads="1"/>
            </p:cNvSpPr>
            <p:nvPr/>
          </p:nvSpPr>
          <p:spPr bwMode="auto">
            <a:xfrm>
              <a:off x="1749" y="1572"/>
              <a:ext cx="177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200">
                  <a:latin typeface="华文中宋" panose="02010600040101010101" pitchFamily="2" charset="-122"/>
                  <a:ea typeface="华文中宋" panose="02010600040101010101" pitchFamily="2" charset="-122"/>
                </a:rPr>
                <a:t>4</a:t>
              </a:r>
              <a:endParaRPr kumimoji="1" lang="en-US" altLang="zh-CN" sz="220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29" name="Text Box 31"/>
            <p:cNvSpPr txBox="1">
              <a:spLocks noChangeArrowheads="1"/>
            </p:cNvSpPr>
            <p:nvPr/>
          </p:nvSpPr>
          <p:spPr bwMode="auto">
            <a:xfrm>
              <a:off x="1310" y="2182"/>
              <a:ext cx="176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200">
                  <a:latin typeface="华文中宋" panose="02010600040101010101" pitchFamily="2" charset="-122"/>
                  <a:ea typeface="华文中宋" panose="02010600040101010101" pitchFamily="2" charset="-122"/>
                </a:rPr>
                <a:t>7</a:t>
              </a:r>
              <a:endParaRPr kumimoji="1" lang="en-US" altLang="zh-CN" sz="220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30" name="Oval 32"/>
            <p:cNvSpPr>
              <a:spLocks noChangeArrowheads="1"/>
            </p:cNvSpPr>
            <p:nvPr/>
          </p:nvSpPr>
          <p:spPr bwMode="auto">
            <a:xfrm>
              <a:off x="676" y="1543"/>
              <a:ext cx="228" cy="207"/>
            </a:xfrm>
            <a:prstGeom prst="ellipse">
              <a:avLst/>
            </a:prstGeom>
            <a:noFill/>
            <a:ln w="22225">
              <a:solidFill>
                <a:srgbClr val="80008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31" name="Line 33"/>
            <p:cNvSpPr>
              <a:spLocks noChangeShapeType="1"/>
            </p:cNvSpPr>
            <p:nvPr/>
          </p:nvSpPr>
          <p:spPr bwMode="auto">
            <a:xfrm>
              <a:off x="897" y="1645"/>
              <a:ext cx="0" cy="50"/>
            </a:xfrm>
            <a:prstGeom prst="line">
              <a:avLst/>
            </a:prstGeom>
            <a:noFill/>
            <a:ln w="22225">
              <a:solidFill>
                <a:srgbClr val="800080"/>
              </a:solidFill>
              <a:miter lim="800000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2" name="Oval 34"/>
            <p:cNvSpPr>
              <a:spLocks noChangeArrowheads="1"/>
            </p:cNvSpPr>
            <p:nvPr/>
          </p:nvSpPr>
          <p:spPr bwMode="auto">
            <a:xfrm>
              <a:off x="1097" y="2219"/>
              <a:ext cx="228" cy="207"/>
            </a:xfrm>
            <a:prstGeom prst="ellipse">
              <a:avLst/>
            </a:prstGeom>
            <a:noFill/>
            <a:ln w="22225">
              <a:solidFill>
                <a:srgbClr val="80008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33" name="Oval 35"/>
            <p:cNvSpPr>
              <a:spLocks noChangeArrowheads="1"/>
            </p:cNvSpPr>
            <p:nvPr/>
          </p:nvSpPr>
          <p:spPr bwMode="auto">
            <a:xfrm>
              <a:off x="1606" y="1535"/>
              <a:ext cx="228" cy="207"/>
            </a:xfrm>
            <a:prstGeom prst="ellipse">
              <a:avLst/>
            </a:prstGeom>
            <a:noFill/>
            <a:ln w="22225">
              <a:solidFill>
                <a:srgbClr val="80008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34" name="Line 36"/>
            <p:cNvSpPr>
              <a:spLocks noChangeShapeType="1"/>
            </p:cNvSpPr>
            <p:nvPr/>
          </p:nvSpPr>
          <p:spPr bwMode="auto">
            <a:xfrm rot="10800000">
              <a:off x="1321" y="2292"/>
              <a:ext cx="0" cy="50"/>
            </a:xfrm>
            <a:prstGeom prst="line">
              <a:avLst/>
            </a:prstGeom>
            <a:noFill/>
            <a:ln w="22225">
              <a:solidFill>
                <a:srgbClr val="800080"/>
              </a:solidFill>
              <a:miter lim="800000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5" name="Line 37"/>
            <p:cNvSpPr>
              <a:spLocks noChangeShapeType="1"/>
            </p:cNvSpPr>
            <p:nvPr/>
          </p:nvSpPr>
          <p:spPr bwMode="auto">
            <a:xfrm rot="5400000">
              <a:off x="1716" y="1714"/>
              <a:ext cx="0" cy="53"/>
            </a:xfrm>
            <a:prstGeom prst="line">
              <a:avLst/>
            </a:prstGeom>
            <a:noFill/>
            <a:ln w="22225">
              <a:solidFill>
                <a:srgbClr val="800080"/>
              </a:solidFill>
              <a:miter lim="800000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897" y="1641"/>
              <a:ext cx="740" cy="75"/>
            </a:xfrm>
            <a:custGeom>
              <a:avLst/>
              <a:gdLst>
                <a:gd name="T0" fmla="*/ 0 w 1010"/>
                <a:gd name="T1" fmla="*/ 251645 h 42"/>
                <a:gd name="T2" fmla="*/ 5 w 1010"/>
                <a:gd name="T3" fmla="*/ 0 h 42"/>
                <a:gd name="T4" fmla="*/ 10 w 1010"/>
                <a:gd name="T5" fmla="*/ 251645 h 4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10" h="42">
                  <a:moveTo>
                    <a:pt x="0" y="42"/>
                  </a:moveTo>
                  <a:cubicBezTo>
                    <a:pt x="179" y="21"/>
                    <a:pt x="358" y="0"/>
                    <a:pt x="526" y="0"/>
                  </a:cubicBezTo>
                  <a:cubicBezTo>
                    <a:pt x="694" y="0"/>
                    <a:pt x="929" y="35"/>
                    <a:pt x="1010" y="42"/>
                  </a:cubicBezTo>
                </a:path>
              </a:pathLst>
            </a:custGeom>
            <a:noFill/>
            <a:ln w="22225" cap="flat" cmpd="sng">
              <a:solidFill>
                <a:srgbClr val="80008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7" name="Freeform 39"/>
            <p:cNvSpPr/>
            <p:nvPr/>
          </p:nvSpPr>
          <p:spPr bwMode="auto">
            <a:xfrm flipH="1" flipV="1">
              <a:off x="895" y="1743"/>
              <a:ext cx="710" cy="58"/>
            </a:xfrm>
            <a:custGeom>
              <a:avLst/>
              <a:gdLst>
                <a:gd name="T0" fmla="*/ 0 w 1010"/>
                <a:gd name="T1" fmla="*/ 5286 h 42"/>
                <a:gd name="T2" fmla="*/ 3 w 1010"/>
                <a:gd name="T3" fmla="*/ 0 h 42"/>
                <a:gd name="T4" fmla="*/ 6 w 1010"/>
                <a:gd name="T5" fmla="*/ 5286 h 4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10" h="42">
                  <a:moveTo>
                    <a:pt x="0" y="42"/>
                  </a:moveTo>
                  <a:cubicBezTo>
                    <a:pt x="179" y="21"/>
                    <a:pt x="358" y="0"/>
                    <a:pt x="526" y="0"/>
                  </a:cubicBezTo>
                  <a:cubicBezTo>
                    <a:pt x="694" y="0"/>
                    <a:pt x="929" y="35"/>
                    <a:pt x="1010" y="42"/>
                  </a:cubicBezTo>
                </a:path>
              </a:pathLst>
            </a:custGeom>
            <a:noFill/>
            <a:ln w="22225" cap="flat" cmpd="sng">
              <a:solidFill>
                <a:srgbClr val="80008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842" y="1743"/>
              <a:ext cx="436" cy="475"/>
            </a:xfrm>
            <a:custGeom>
              <a:avLst/>
              <a:gdLst>
                <a:gd name="T0" fmla="*/ 0 w 306"/>
                <a:gd name="T1" fmla="*/ 0 h 698"/>
                <a:gd name="T2" fmla="*/ 16755 w 306"/>
                <a:gd name="T3" fmla="*/ 1 h 698"/>
                <a:gd name="T4" fmla="*/ 50897 w 306"/>
                <a:gd name="T5" fmla="*/ 2 h 698"/>
                <a:gd name="T6" fmla="*/ 61966 w 306"/>
                <a:gd name="T7" fmla="*/ 2 h 69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6" h="698">
                  <a:moveTo>
                    <a:pt x="0" y="0"/>
                  </a:moveTo>
                  <a:cubicBezTo>
                    <a:pt x="20" y="150"/>
                    <a:pt x="41" y="301"/>
                    <a:pt x="83" y="409"/>
                  </a:cubicBezTo>
                  <a:cubicBezTo>
                    <a:pt x="125" y="517"/>
                    <a:pt x="214" y="602"/>
                    <a:pt x="251" y="650"/>
                  </a:cubicBezTo>
                  <a:cubicBezTo>
                    <a:pt x="288" y="698"/>
                    <a:pt x="297" y="697"/>
                    <a:pt x="306" y="697"/>
                  </a:cubicBezTo>
                </a:path>
              </a:pathLst>
            </a:custGeom>
            <a:noFill/>
            <a:ln w="25400" cap="flat" cmpd="sng">
              <a:solidFill>
                <a:srgbClr val="800080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9" name="Freeform 41"/>
            <p:cNvSpPr/>
            <p:nvPr/>
          </p:nvSpPr>
          <p:spPr bwMode="auto">
            <a:xfrm flipH="1" flipV="1">
              <a:off x="856" y="1750"/>
              <a:ext cx="447" cy="482"/>
            </a:xfrm>
            <a:custGeom>
              <a:avLst/>
              <a:gdLst>
                <a:gd name="T0" fmla="*/ 0 w 306"/>
                <a:gd name="T1" fmla="*/ 0 h 698"/>
                <a:gd name="T2" fmla="*/ 24399 w 306"/>
                <a:gd name="T3" fmla="*/ 1 h 698"/>
                <a:gd name="T4" fmla="*/ 73935 w 306"/>
                <a:gd name="T5" fmla="*/ 3 h 698"/>
                <a:gd name="T6" fmla="*/ 90068 w 306"/>
                <a:gd name="T7" fmla="*/ 3 h 69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6" h="698">
                  <a:moveTo>
                    <a:pt x="0" y="0"/>
                  </a:moveTo>
                  <a:cubicBezTo>
                    <a:pt x="20" y="150"/>
                    <a:pt x="41" y="301"/>
                    <a:pt x="83" y="409"/>
                  </a:cubicBezTo>
                  <a:cubicBezTo>
                    <a:pt x="125" y="517"/>
                    <a:pt x="214" y="602"/>
                    <a:pt x="251" y="650"/>
                  </a:cubicBezTo>
                  <a:cubicBezTo>
                    <a:pt x="288" y="698"/>
                    <a:pt x="297" y="697"/>
                    <a:pt x="306" y="697"/>
                  </a:cubicBezTo>
                </a:path>
              </a:pathLst>
            </a:custGeom>
            <a:noFill/>
            <a:ln w="25400" cap="flat" cmpd="sng">
              <a:solidFill>
                <a:srgbClr val="800080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" name="Freeform 42"/>
            <p:cNvSpPr/>
            <p:nvPr/>
          </p:nvSpPr>
          <p:spPr bwMode="auto">
            <a:xfrm flipV="1">
              <a:off x="1330" y="1764"/>
              <a:ext cx="303" cy="464"/>
            </a:xfrm>
            <a:custGeom>
              <a:avLst/>
              <a:gdLst>
                <a:gd name="T0" fmla="*/ 0 w 306"/>
                <a:gd name="T1" fmla="*/ 0 h 698"/>
                <a:gd name="T2" fmla="*/ 68 w 306"/>
                <a:gd name="T3" fmla="*/ 1 h 698"/>
                <a:gd name="T4" fmla="*/ 221 w 306"/>
                <a:gd name="T5" fmla="*/ 1 h 698"/>
                <a:gd name="T6" fmla="*/ 261 w 306"/>
                <a:gd name="T7" fmla="*/ 1 h 69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6" h="698">
                  <a:moveTo>
                    <a:pt x="0" y="0"/>
                  </a:moveTo>
                  <a:cubicBezTo>
                    <a:pt x="20" y="150"/>
                    <a:pt x="41" y="301"/>
                    <a:pt x="83" y="409"/>
                  </a:cubicBezTo>
                  <a:cubicBezTo>
                    <a:pt x="125" y="517"/>
                    <a:pt x="214" y="602"/>
                    <a:pt x="251" y="650"/>
                  </a:cubicBezTo>
                  <a:cubicBezTo>
                    <a:pt x="288" y="698"/>
                    <a:pt x="297" y="697"/>
                    <a:pt x="306" y="697"/>
                  </a:cubicBezTo>
                </a:path>
              </a:pathLst>
            </a:custGeom>
            <a:noFill/>
            <a:ln w="25400" cap="flat" cmpd="sng">
              <a:solidFill>
                <a:srgbClr val="800080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1" name="Freeform 43"/>
            <p:cNvSpPr/>
            <p:nvPr/>
          </p:nvSpPr>
          <p:spPr bwMode="auto">
            <a:xfrm flipH="1">
              <a:off x="1323" y="1779"/>
              <a:ext cx="325" cy="465"/>
            </a:xfrm>
            <a:custGeom>
              <a:avLst/>
              <a:gdLst>
                <a:gd name="T0" fmla="*/ 0 w 306"/>
                <a:gd name="T1" fmla="*/ 0 h 698"/>
                <a:gd name="T2" fmla="*/ 204 w 306"/>
                <a:gd name="T3" fmla="*/ 1 h 698"/>
                <a:gd name="T4" fmla="*/ 621 w 306"/>
                <a:gd name="T5" fmla="*/ 1 h 698"/>
                <a:gd name="T6" fmla="*/ 756 w 306"/>
                <a:gd name="T7" fmla="*/ 1 h 69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6" h="698">
                  <a:moveTo>
                    <a:pt x="0" y="0"/>
                  </a:moveTo>
                  <a:cubicBezTo>
                    <a:pt x="20" y="150"/>
                    <a:pt x="41" y="301"/>
                    <a:pt x="83" y="409"/>
                  </a:cubicBezTo>
                  <a:cubicBezTo>
                    <a:pt x="125" y="517"/>
                    <a:pt x="214" y="602"/>
                    <a:pt x="251" y="650"/>
                  </a:cubicBezTo>
                  <a:cubicBezTo>
                    <a:pt x="288" y="698"/>
                    <a:pt x="297" y="697"/>
                    <a:pt x="306" y="697"/>
                  </a:cubicBezTo>
                </a:path>
              </a:pathLst>
            </a:custGeom>
            <a:noFill/>
            <a:ln w="25400" cap="flat" cmpd="sng">
              <a:solidFill>
                <a:srgbClr val="800080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2" name="Oval 44"/>
            <p:cNvSpPr>
              <a:spLocks noChangeArrowheads="1"/>
            </p:cNvSpPr>
            <p:nvPr/>
          </p:nvSpPr>
          <p:spPr bwMode="auto">
            <a:xfrm>
              <a:off x="4125" y="1716"/>
              <a:ext cx="41" cy="39"/>
            </a:xfrm>
            <a:prstGeom prst="ellipse">
              <a:avLst/>
            </a:prstGeom>
            <a:noFill/>
            <a:ln w="22225">
              <a:solidFill>
                <a:srgbClr val="008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3" name="Oval 45"/>
            <p:cNvSpPr>
              <a:spLocks noChangeArrowheads="1"/>
            </p:cNvSpPr>
            <p:nvPr/>
          </p:nvSpPr>
          <p:spPr bwMode="auto">
            <a:xfrm>
              <a:off x="4558" y="2263"/>
              <a:ext cx="41" cy="39"/>
            </a:xfrm>
            <a:prstGeom prst="ellipse">
              <a:avLst/>
            </a:prstGeom>
            <a:noFill/>
            <a:ln w="22225">
              <a:solidFill>
                <a:srgbClr val="008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4" name="Oval 46"/>
            <p:cNvSpPr>
              <a:spLocks noChangeArrowheads="1"/>
            </p:cNvSpPr>
            <p:nvPr/>
          </p:nvSpPr>
          <p:spPr bwMode="auto">
            <a:xfrm>
              <a:off x="4903" y="1713"/>
              <a:ext cx="41" cy="39"/>
            </a:xfrm>
            <a:prstGeom prst="ellipse">
              <a:avLst/>
            </a:prstGeom>
            <a:noFill/>
            <a:ln w="22225">
              <a:solidFill>
                <a:srgbClr val="008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5" name="Text Box 47"/>
            <p:cNvSpPr txBox="1">
              <a:spLocks noChangeArrowheads="1"/>
            </p:cNvSpPr>
            <p:nvPr/>
          </p:nvSpPr>
          <p:spPr bwMode="auto">
            <a:xfrm>
              <a:off x="3791" y="1569"/>
              <a:ext cx="177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200">
                  <a:latin typeface="华文中宋" panose="02010600040101010101" pitchFamily="2" charset="-122"/>
                  <a:ea typeface="华文中宋" panose="02010600040101010101" pitchFamily="2" charset="-122"/>
                </a:rPr>
                <a:t>3</a:t>
              </a:r>
              <a:endParaRPr kumimoji="1" lang="en-US" altLang="zh-CN" sz="220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46" name="Text Box 48"/>
            <p:cNvSpPr txBox="1">
              <a:spLocks noChangeArrowheads="1"/>
            </p:cNvSpPr>
            <p:nvPr/>
          </p:nvSpPr>
          <p:spPr bwMode="auto">
            <a:xfrm>
              <a:off x="5014" y="1621"/>
              <a:ext cx="177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200">
                  <a:latin typeface="华文中宋" panose="02010600040101010101" pitchFamily="2" charset="-122"/>
                  <a:ea typeface="华文中宋" panose="02010600040101010101" pitchFamily="2" charset="-122"/>
                </a:rPr>
                <a:t>6</a:t>
              </a:r>
              <a:endParaRPr kumimoji="1" lang="en-US" altLang="zh-CN" sz="220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47" name="Text Box 49"/>
            <p:cNvSpPr txBox="1">
              <a:spLocks noChangeArrowheads="1"/>
            </p:cNvSpPr>
            <p:nvPr/>
          </p:nvSpPr>
          <p:spPr bwMode="auto">
            <a:xfrm>
              <a:off x="4576" y="2215"/>
              <a:ext cx="176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200">
                  <a:latin typeface="华文中宋" panose="02010600040101010101" pitchFamily="2" charset="-122"/>
                  <a:ea typeface="华文中宋" panose="02010600040101010101" pitchFamily="2" charset="-122"/>
                </a:rPr>
                <a:t>9</a:t>
              </a:r>
              <a:endParaRPr kumimoji="1" lang="en-US" altLang="zh-CN" sz="220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48" name="Oval 50"/>
            <p:cNvSpPr>
              <a:spLocks noChangeArrowheads="1"/>
            </p:cNvSpPr>
            <p:nvPr/>
          </p:nvSpPr>
          <p:spPr bwMode="auto">
            <a:xfrm>
              <a:off x="3950" y="1556"/>
              <a:ext cx="228" cy="207"/>
            </a:xfrm>
            <a:prstGeom prst="ellipse">
              <a:avLst/>
            </a:prstGeom>
            <a:noFill/>
            <a:ln w="22225">
              <a:solidFill>
                <a:srgbClr val="80008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9" name="Line 51"/>
            <p:cNvSpPr>
              <a:spLocks noChangeShapeType="1"/>
            </p:cNvSpPr>
            <p:nvPr/>
          </p:nvSpPr>
          <p:spPr bwMode="auto">
            <a:xfrm>
              <a:off x="4171" y="1658"/>
              <a:ext cx="0" cy="50"/>
            </a:xfrm>
            <a:prstGeom prst="line">
              <a:avLst/>
            </a:prstGeom>
            <a:noFill/>
            <a:ln w="22225">
              <a:solidFill>
                <a:srgbClr val="800080"/>
              </a:solidFill>
              <a:miter lim="800000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0" name="Oval 52"/>
            <p:cNvSpPr>
              <a:spLocks noChangeArrowheads="1"/>
            </p:cNvSpPr>
            <p:nvPr/>
          </p:nvSpPr>
          <p:spPr bwMode="auto">
            <a:xfrm>
              <a:off x="4371" y="2232"/>
              <a:ext cx="228" cy="207"/>
            </a:xfrm>
            <a:prstGeom prst="ellipse">
              <a:avLst/>
            </a:prstGeom>
            <a:noFill/>
            <a:ln w="22225">
              <a:solidFill>
                <a:srgbClr val="80008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51" name="Oval 53"/>
            <p:cNvSpPr>
              <a:spLocks noChangeArrowheads="1"/>
            </p:cNvSpPr>
            <p:nvPr/>
          </p:nvSpPr>
          <p:spPr bwMode="auto">
            <a:xfrm>
              <a:off x="4880" y="1548"/>
              <a:ext cx="228" cy="207"/>
            </a:xfrm>
            <a:prstGeom prst="ellipse">
              <a:avLst/>
            </a:prstGeom>
            <a:noFill/>
            <a:ln w="22225">
              <a:solidFill>
                <a:srgbClr val="80008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52" name="Line 54"/>
            <p:cNvSpPr>
              <a:spLocks noChangeShapeType="1"/>
            </p:cNvSpPr>
            <p:nvPr/>
          </p:nvSpPr>
          <p:spPr bwMode="auto">
            <a:xfrm rot="10800000">
              <a:off x="4595" y="2305"/>
              <a:ext cx="0" cy="50"/>
            </a:xfrm>
            <a:prstGeom prst="line">
              <a:avLst/>
            </a:prstGeom>
            <a:noFill/>
            <a:ln w="22225">
              <a:solidFill>
                <a:srgbClr val="800080"/>
              </a:solidFill>
              <a:miter lim="800000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3" name="Line 55"/>
            <p:cNvSpPr>
              <a:spLocks noChangeShapeType="1"/>
            </p:cNvSpPr>
            <p:nvPr/>
          </p:nvSpPr>
          <p:spPr bwMode="auto">
            <a:xfrm rot="5400000">
              <a:off x="4990" y="1727"/>
              <a:ext cx="0" cy="53"/>
            </a:xfrm>
            <a:prstGeom prst="line">
              <a:avLst/>
            </a:prstGeom>
            <a:noFill/>
            <a:ln w="22225">
              <a:solidFill>
                <a:srgbClr val="800080"/>
              </a:solidFill>
              <a:miter lim="800000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4" name="Freeform 56"/>
            <p:cNvSpPr/>
            <p:nvPr/>
          </p:nvSpPr>
          <p:spPr bwMode="auto">
            <a:xfrm>
              <a:off x="4171" y="1654"/>
              <a:ext cx="740" cy="75"/>
            </a:xfrm>
            <a:custGeom>
              <a:avLst/>
              <a:gdLst>
                <a:gd name="T0" fmla="*/ 0 w 1010"/>
                <a:gd name="T1" fmla="*/ 251645 h 42"/>
                <a:gd name="T2" fmla="*/ 5 w 1010"/>
                <a:gd name="T3" fmla="*/ 0 h 42"/>
                <a:gd name="T4" fmla="*/ 10 w 1010"/>
                <a:gd name="T5" fmla="*/ 251645 h 4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10" h="42">
                  <a:moveTo>
                    <a:pt x="0" y="42"/>
                  </a:moveTo>
                  <a:cubicBezTo>
                    <a:pt x="179" y="21"/>
                    <a:pt x="358" y="0"/>
                    <a:pt x="526" y="0"/>
                  </a:cubicBezTo>
                  <a:cubicBezTo>
                    <a:pt x="694" y="0"/>
                    <a:pt x="929" y="35"/>
                    <a:pt x="1010" y="42"/>
                  </a:cubicBezTo>
                </a:path>
              </a:pathLst>
            </a:custGeom>
            <a:noFill/>
            <a:ln w="22225" cap="flat" cmpd="sng">
              <a:solidFill>
                <a:srgbClr val="80008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" name="Freeform 57"/>
            <p:cNvSpPr/>
            <p:nvPr/>
          </p:nvSpPr>
          <p:spPr bwMode="auto">
            <a:xfrm flipH="1" flipV="1">
              <a:off x="4169" y="1756"/>
              <a:ext cx="710" cy="58"/>
            </a:xfrm>
            <a:custGeom>
              <a:avLst/>
              <a:gdLst>
                <a:gd name="T0" fmla="*/ 0 w 1010"/>
                <a:gd name="T1" fmla="*/ 5286 h 42"/>
                <a:gd name="T2" fmla="*/ 3 w 1010"/>
                <a:gd name="T3" fmla="*/ 0 h 42"/>
                <a:gd name="T4" fmla="*/ 6 w 1010"/>
                <a:gd name="T5" fmla="*/ 5286 h 4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10" h="42">
                  <a:moveTo>
                    <a:pt x="0" y="42"/>
                  </a:moveTo>
                  <a:cubicBezTo>
                    <a:pt x="179" y="21"/>
                    <a:pt x="358" y="0"/>
                    <a:pt x="526" y="0"/>
                  </a:cubicBezTo>
                  <a:cubicBezTo>
                    <a:pt x="694" y="0"/>
                    <a:pt x="929" y="35"/>
                    <a:pt x="1010" y="42"/>
                  </a:cubicBezTo>
                </a:path>
              </a:pathLst>
            </a:custGeom>
            <a:noFill/>
            <a:ln w="22225" cap="flat" cmpd="sng">
              <a:solidFill>
                <a:srgbClr val="80008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6" name="Freeform 58"/>
            <p:cNvSpPr/>
            <p:nvPr/>
          </p:nvSpPr>
          <p:spPr bwMode="auto">
            <a:xfrm>
              <a:off x="4116" y="1756"/>
              <a:ext cx="436" cy="475"/>
            </a:xfrm>
            <a:custGeom>
              <a:avLst/>
              <a:gdLst>
                <a:gd name="T0" fmla="*/ 0 w 306"/>
                <a:gd name="T1" fmla="*/ 0 h 698"/>
                <a:gd name="T2" fmla="*/ 16755 w 306"/>
                <a:gd name="T3" fmla="*/ 1 h 698"/>
                <a:gd name="T4" fmla="*/ 50897 w 306"/>
                <a:gd name="T5" fmla="*/ 2 h 698"/>
                <a:gd name="T6" fmla="*/ 61966 w 306"/>
                <a:gd name="T7" fmla="*/ 2 h 69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6" h="698">
                  <a:moveTo>
                    <a:pt x="0" y="0"/>
                  </a:moveTo>
                  <a:cubicBezTo>
                    <a:pt x="20" y="150"/>
                    <a:pt x="41" y="301"/>
                    <a:pt x="83" y="409"/>
                  </a:cubicBezTo>
                  <a:cubicBezTo>
                    <a:pt x="125" y="517"/>
                    <a:pt x="214" y="602"/>
                    <a:pt x="251" y="650"/>
                  </a:cubicBezTo>
                  <a:cubicBezTo>
                    <a:pt x="288" y="698"/>
                    <a:pt x="297" y="697"/>
                    <a:pt x="306" y="697"/>
                  </a:cubicBezTo>
                </a:path>
              </a:pathLst>
            </a:custGeom>
            <a:noFill/>
            <a:ln w="25400" cap="flat" cmpd="sng">
              <a:solidFill>
                <a:srgbClr val="800080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" name="Freeform 59"/>
            <p:cNvSpPr/>
            <p:nvPr/>
          </p:nvSpPr>
          <p:spPr bwMode="auto">
            <a:xfrm flipH="1" flipV="1">
              <a:off x="4130" y="1763"/>
              <a:ext cx="447" cy="482"/>
            </a:xfrm>
            <a:custGeom>
              <a:avLst/>
              <a:gdLst>
                <a:gd name="T0" fmla="*/ 0 w 306"/>
                <a:gd name="T1" fmla="*/ 0 h 698"/>
                <a:gd name="T2" fmla="*/ 24399 w 306"/>
                <a:gd name="T3" fmla="*/ 1 h 698"/>
                <a:gd name="T4" fmla="*/ 73935 w 306"/>
                <a:gd name="T5" fmla="*/ 3 h 698"/>
                <a:gd name="T6" fmla="*/ 90068 w 306"/>
                <a:gd name="T7" fmla="*/ 3 h 69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6" h="698">
                  <a:moveTo>
                    <a:pt x="0" y="0"/>
                  </a:moveTo>
                  <a:cubicBezTo>
                    <a:pt x="20" y="150"/>
                    <a:pt x="41" y="301"/>
                    <a:pt x="83" y="409"/>
                  </a:cubicBezTo>
                  <a:cubicBezTo>
                    <a:pt x="125" y="517"/>
                    <a:pt x="214" y="602"/>
                    <a:pt x="251" y="650"/>
                  </a:cubicBezTo>
                  <a:cubicBezTo>
                    <a:pt x="288" y="698"/>
                    <a:pt x="297" y="697"/>
                    <a:pt x="306" y="697"/>
                  </a:cubicBezTo>
                </a:path>
              </a:pathLst>
            </a:custGeom>
            <a:noFill/>
            <a:ln w="25400" cap="flat" cmpd="sng">
              <a:solidFill>
                <a:srgbClr val="800080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8" name="Freeform 60"/>
            <p:cNvSpPr/>
            <p:nvPr/>
          </p:nvSpPr>
          <p:spPr bwMode="auto">
            <a:xfrm flipV="1">
              <a:off x="4604" y="1777"/>
              <a:ext cx="303" cy="464"/>
            </a:xfrm>
            <a:custGeom>
              <a:avLst/>
              <a:gdLst>
                <a:gd name="T0" fmla="*/ 0 w 306"/>
                <a:gd name="T1" fmla="*/ 0 h 698"/>
                <a:gd name="T2" fmla="*/ 68 w 306"/>
                <a:gd name="T3" fmla="*/ 1 h 698"/>
                <a:gd name="T4" fmla="*/ 221 w 306"/>
                <a:gd name="T5" fmla="*/ 1 h 698"/>
                <a:gd name="T6" fmla="*/ 261 w 306"/>
                <a:gd name="T7" fmla="*/ 1 h 69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6" h="698">
                  <a:moveTo>
                    <a:pt x="0" y="0"/>
                  </a:moveTo>
                  <a:cubicBezTo>
                    <a:pt x="20" y="150"/>
                    <a:pt x="41" y="301"/>
                    <a:pt x="83" y="409"/>
                  </a:cubicBezTo>
                  <a:cubicBezTo>
                    <a:pt x="125" y="517"/>
                    <a:pt x="214" y="602"/>
                    <a:pt x="251" y="650"/>
                  </a:cubicBezTo>
                  <a:cubicBezTo>
                    <a:pt x="288" y="698"/>
                    <a:pt x="297" y="697"/>
                    <a:pt x="306" y="697"/>
                  </a:cubicBezTo>
                </a:path>
              </a:pathLst>
            </a:custGeom>
            <a:noFill/>
            <a:ln w="25400" cap="flat" cmpd="sng">
              <a:solidFill>
                <a:srgbClr val="800080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9" name="Freeform 61"/>
            <p:cNvSpPr/>
            <p:nvPr/>
          </p:nvSpPr>
          <p:spPr bwMode="auto">
            <a:xfrm flipH="1">
              <a:off x="4597" y="1792"/>
              <a:ext cx="325" cy="465"/>
            </a:xfrm>
            <a:custGeom>
              <a:avLst/>
              <a:gdLst>
                <a:gd name="T0" fmla="*/ 0 w 306"/>
                <a:gd name="T1" fmla="*/ 0 h 698"/>
                <a:gd name="T2" fmla="*/ 204 w 306"/>
                <a:gd name="T3" fmla="*/ 1 h 698"/>
                <a:gd name="T4" fmla="*/ 621 w 306"/>
                <a:gd name="T5" fmla="*/ 1 h 698"/>
                <a:gd name="T6" fmla="*/ 756 w 306"/>
                <a:gd name="T7" fmla="*/ 1 h 69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6" h="698">
                  <a:moveTo>
                    <a:pt x="0" y="0"/>
                  </a:moveTo>
                  <a:cubicBezTo>
                    <a:pt x="20" y="150"/>
                    <a:pt x="41" y="301"/>
                    <a:pt x="83" y="409"/>
                  </a:cubicBezTo>
                  <a:cubicBezTo>
                    <a:pt x="125" y="517"/>
                    <a:pt x="214" y="602"/>
                    <a:pt x="251" y="650"/>
                  </a:cubicBezTo>
                  <a:cubicBezTo>
                    <a:pt x="288" y="698"/>
                    <a:pt x="297" y="697"/>
                    <a:pt x="306" y="697"/>
                  </a:cubicBezTo>
                </a:path>
              </a:pathLst>
            </a:custGeom>
            <a:noFill/>
            <a:ln w="25400" cap="flat" cmpd="sng">
              <a:solidFill>
                <a:srgbClr val="800080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60" name="Rectangle 62"/>
          <p:cNvSpPr>
            <a:spLocks noChangeArrowheads="1"/>
          </p:cNvSpPr>
          <p:nvPr/>
        </p:nvSpPr>
        <p:spPr bwMode="auto">
          <a:xfrm>
            <a:off x="893762" y="3962400"/>
            <a:ext cx="8402638" cy="2034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buClrTx/>
              <a:buSzTx/>
              <a:buFontTx/>
              <a:buNone/>
            </a:pPr>
            <a:r>
              <a:rPr kumimoji="1" lang="zh-CN" altLang="en-US" sz="2800" dirty="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等价</a:t>
            </a:r>
            <a:r>
              <a:rPr kumimoji="1" lang="zh-CN" altLang="en-US" sz="2800" dirty="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Wingdings 2" panose="05020102010507070707" pitchFamily="18" charset="2"/>
              </a:rPr>
              <a:t>关系的关系图的特点：</a:t>
            </a:r>
            <a:endParaRPr kumimoji="1" lang="zh-CN" altLang="en-US" sz="28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Wingdings 2" panose="05020102010507070707" pitchFamily="18" charset="2"/>
            </a:endParaRPr>
          </a:p>
          <a:p>
            <a:pPr eaLnBrk="1" hangingPunct="1">
              <a:lnSpc>
                <a:spcPct val="110000"/>
              </a:lnSpc>
              <a:buClrTx/>
              <a:buSzTx/>
              <a:buFontTx/>
              <a:buNone/>
            </a:pPr>
            <a:r>
              <a:rPr kumimoji="1" lang="zh-CN" altLang="en-US" sz="2800" dirty="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Wingdings 2" panose="05020102010507070707" pitchFamily="18" charset="2"/>
              </a:rPr>
              <a:t> </a:t>
            </a:r>
            <a:r>
              <a:rPr kumimoji="1" lang="en-US" altLang="zh-CN" sz="2800" dirty="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Wingdings 2" panose="05020102010507070707" pitchFamily="18" charset="2"/>
              </a:rPr>
              <a:t>(1) </a:t>
            </a:r>
            <a:r>
              <a:rPr kumimoji="1" lang="zh-CN" altLang="en-US" sz="2800" dirty="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Wingdings 2" panose="05020102010507070707" pitchFamily="18" charset="2"/>
              </a:rPr>
              <a:t>分成一些块 </a:t>
            </a:r>
            <a:r>
              <a:rPr kumimoji="1" lang="en-US" altLang="zh-CN" sz="2800" dirty="0">
                <a:solidFill>
                  <a:srgbClr val="660066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Wingdings 2" panose="05020102010507070707" pitchFamily="18" charset="2"/>
              </a:rPr>
              <a:t>——————————  </a:t>
            </a:r>
            <a:r>
              <a:rPr kumimoji="1" lang="zh-CN" altLang="en-US" sz="2800" dirty="0">
                <a:solidFill>
                  <a:srgbClr val="660066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Wingdings 2" panose="05020102010507070707" pitchFamily="18" charset="2"/>
              </a:rPr>
              <a:t>等价类</a:t>
            </a:r>
            <a:endParaRPr kumimoji="1" lang="zh-CN" altLang="en-US" sz="2800" dirty="0">
              <a:solidFill>
                <a:srgbClr val="660066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Wingdings 2" panose="05020102010507070707" pitchFamily="18" charset="2"/>
            </a:endParaRPr>
          </a:p>
          <a:p>
            <a:pPr eaLnBrk="1" hangingPunct="1">
              <a:lnSpc>
                <a:spcPct val="110000"/>
              </a:lnSpc>
              <a:buClrTx/>
              <a:buSzTx/>
              <a:buFontTx/>
              <a:buNone/>
            </a:pPr>
            <a:r>
              <a:rPr kumimoji="1" lang="zh-CN" altLang="en-US" sz="2800" dirty="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Wingdings 2" panose="05020102010507070707" pitchFamily="18" charset="2"/>
              </a:rPr>
              <a:t> </a:t>
            </a:r>
            <a:r>
              <a:rPr kumimoji="1" lang="en-US" altLang="zh-CN" sz="2800" dirty="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Wingdings 2" panose="05020102010507070707" pitchFamily="18" charset="2"/>
              </a:rPr>
              <a:t>(2) </a:t>
            </a:r>
            <a:r>
              <a:rPr kumimoji="1" lang="zh-CN" altLang="en-US" sz="2800" dirty="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Wingdings 2" panose="05020102010507070707" pitchFamily="18" charset="2"/>
              </a:rPr>
              <a:t>每个块内的所有元素间均有关系</a:t>
            </a:r>
            <a:endParaRPr kumimoji="1" lang="zh-CN" altLang="en-US" sz="28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Wingdings 2" panose="05020102010507070707" pitchFamily="18" charset="2"/>
            </a:endParaRPr>
          </a:p>
          <a:p>
            <a:pPr eaLnBrk="1" hangingPunct="1">
              <a:lnSpc>
                <a:spcPct val="50000"/>
              </a:lnSpc>
              <a:buClrTx/>
              <a:buSzTx/>
              <a:buFontTx/>
              <a:buNone/>
            </a:pPr>
            <a:r>
              <a:rPr kumimoji="1" lang="zh-CN" altLang="en-US" sz="2800" b="0" dirty="0">
                <a:solidFill>
                  <a:srgbClr val="BBC052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Wingdings 2" panose="05020102010507070707" pitchFamily="18" charset="2"/>
              </a:rPr>
              <a:t>           </a:t>
            </a:r>
            <a:endParaRPr kumimoji="1" lang="zh-CN" altLang="en-US" sz="2800" b="0" dirty="0">
              <a:solidFill>
                <a:srgbClr val="BBC052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Wingdings 2" panose="05020102010507070707" pitchFamily="18" charset="2"/>
            </a:endParaRPr>
          </a:p>
        </p:txBody>
      </p:sp>
      <p:sp>
        <p:nvSpPr>
          <p:cNvPr id="61" name="Oval 63"/>
          <p:cNvSpPr>
            <a:spLocks noChangeArrowheads="1"/>
          </p:cNvSpPr>
          <p:nvPr/>
        </p:nvSpPr>
        <p:spPr bwMode="auto">
          <a:xfrm>
            <a:off x="685800" y="1447800"/>
            <a:ext cx="2590800" cy="1905000"/>
          </a:xfrm>
          <a:prstGeom prst="ellipse">
            <a:avLst/>
          </a:prstGeom>
          <a:noFill/>
          <a:ln w="31750" algn="ctr">
            <a:solidFill>
              <a:srgbClr val="008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62" name="Rectangle 64"/>
          <p:cNvSpPr>
            <a:spLocks noChangeArrowheads="1"/>
          </p:cNvSpPr>
          <p:nvPr/>
        </p:nvSpPr>
        <p:spPr bwMode="auto">
          <a:xfrm>
            <a:off x="3352800" y="1447800"/>
            <a:ext cx="2514600" cy="2159000"/>
          </a:xfrm>
          <a:prstGeom prst="rect">
            <a:avLst/>
          </a:prstGeom>
          <a:noFill/>
          <a:ln w="31750" algn="ctr">
            <a:solidFill>
              <a:srgbClr val="FF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63" name="Text Box 6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1662113" y="3062288"/>
            <a:ext cx="1077259" cy="833178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3175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  <a:endParaRPr lang="zh-CN" altLang="en-US">
              <a:noFill/>
            </a:endParaRPr>
          </a:p>
        </p:txBody>
      </p:sp>
      <p:sp>
        <p:nvSpPr>
          <p:cNvPr id="64" name="Text Box 6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4648200" y="3290888"/>
            <a:ext cx="1054817" cy="833178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3175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  <a:endParaRPr lang="zh-CN" altLang="en-US">
              <a:noFill/>
            </a:endParaRPr>
          </a:p>
        </p:txBody>
      </p:sp>
      <p:sp>
        <p:nvSpPr>
          <p:cNvPr id="65" name="AutoShape 67"/>
          <p:cNvSpPr>
            <a:spLocks noChangeArrowheads="1"/>
          </p:cNvSpPr>
          <p:nvPr/>
        </p:nvSpPr>
        <p:spPr bwMode="auto">
          <a:xfrm>
            <a:off x="5943600" y="1524000"/>
            <a:ext cx="2438400" cy="1800225"/>
          </a:xfrm>
          <a:prstGeom prst="roundRect">
            <a:avLst>
              <a:gd name="adj" fmla="val 16667"/>
            </a:avLst>
          </a:prstGeom>
          <a:noFill/>
          <a:ln w="31750" algn="ctr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66" name="Text Box 68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6843713" y="3022600"/>
            <a:ext cx="1043597" cy="83317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3175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  <a:endParaRPr lang="zh-CN" altLang="en-US">
              <a:noFill/>
            </a:endParaRPr>
          </a:p>
        </p:txBody>
      </p:sp>
      <p:sp>
        <p:nvSpPr>
          <p:cNvPr id="67" name="燕尾形 66"/>
          <p:cNvSpPr/>
          <p:nvPr/>
        </p:nvSpPr>
        <p:spPr>
          <a:xfrm>
            <a:off x="990600" y="302449"/>
            <a:ext cx="2057400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练习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utoUpdateAnimBg="0"/>
      <p:bldP spid="61" grpId="0" animBg="1"/>
      <p:bldP spid="62" grpId="0" animBg="1"/>
      <p:bldP spid="65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39725" y="965200"/>
            <a:ext cx="8804275" cy="2203680"/>
          </a:xfrm>
          <a:prstGeom prst="rect">
            <a:avLst/>
          </a:prstGeom>
          <a:solidFill>
            <a:srgbClr val="EDFBFA"/>
          </a:solidFill>
          <a:ln w="12700">
            <a:solidFill>
              <a:srgbClr val="339966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kumimoji="1" lang="zh-CN" altLang="en-US" sz="2800" dirty="0">
                <a:solidFill>
                  <a:srgbClr val="0000FF"/>
                </a:solidFill>
                <a:latin typeface="+mn-lt"/>
                <a:ea typeface="华文楷体" panose="02010600040101010101" pitchFamily="2" charset="-122"/>
                <a:cs typeface="Times New Roman" panose="02020603050405020304" pitchFamily="18" charset="0"/>
              </a:rPr>
              <a:t>等价类</a:t>
            </a:r>
            <a:r>
              <a:rPr kumimoji="1" lang="en-US" altLang="zh-CN" sz="2800" dirty="0">
                <a:solidFill>
                  <a:srgbClr val="0000FF"/>
                </a:solidFill>
                <a:latin typeface="+mn-lt"/>
                <a:ea typeface="华文楷体" panose="02010600040101010101" pitchFamily="2" charset="-122"/>
                <a:cs typeface="Times New Roman" panose="02020603050405020304" pitchFamily="18" charset="0"/>
              </a:rPr>
              <a:t>: </a:t>
            </a:r>
            <a:r>
              <a:rPr kumimoji="1" lang="en-US" altLang="zh-CN" sz="2800" dirty="0">
                <a:latin typeface="+mn-lt"/>
                <a:ea typeface="华文楷体" panose="02010600040101010101" pitchFamily="2" charset="-122"/>
                <a:cs typeface="Times New Roman" panose="02020603050405020304" pitchFamily="18" charset="0"/>
              </a:rPr>
              <a:t>R</a:t>
            </a:r>
            <a:r>
              <a:rPr kumimoji="1" lang="zh-CN" altLang="en-US" sz="2800" dirty="0">
                <a:latin typeface="+mn-lt"/>
                <a:ea typeface="华文楷体" panose="02010600040101010101" pitchFamily="2" charset="-122"/>
                <a:cs typeface="Times New Roman" panose="02020603050405020304" pitchFamily="18" charset="0"/>
              </a:rPr>
              <a:t>是</a:t>
            </a:r>
            <a:r>
              <a:rPr kumimoji="1" lang="en-US" altLang="zh-CN" sz="2800" dirty="0">
                <a:latin typeface="+mn-lt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kumimoji="1" lang="zh-CN" altLang="en-US" sz="2800" dirty="0">
                <a:latin typeface="+mn-lt"/>
                <a:ea typeface="华文楷体" panose="02010600040101010101" pitchFamily="2" charset="-122"/>
                <a:cs typeface="Times New Roman" panose="02020603050405020304" pitchFamily="18" charset="0"/>
              </a:rPr>
              <a:t>上的等价关系</a:t>
            </a:r>
            <a:r>
              <a:rPr kumimoji="1" lang="en-US" altLang="zh-CN" sz="2800" dirty="0">
                <a:latin typeface="+mn-lt"/>
                <a:ea typeface="华文楷体" panose="02010600040101010101" pitchFamily="2" charset="-122"/>
                <a:cs typeface="Times New Roman" panose="02020603050405020304" pitchFamily="18" charset="0"/>
              </a:rPr>
              <a:t>,</a:t>
            </a:r>
            <a:r>
              <a:rPr kumimoji="1" lang="en-US" altLang="zh-CN" sz="2800" dirty="0">
                <a:latin typeface="+mn-lt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kumimoji="1" lang="en-US" altLang="zh-CN" sz="2800" dirty="0" err="1">
                <a:latin typeface="+mn-lt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kumimoji="1" lang="en-US" altLang="zh-CN" sz="2800" dirty="0" err="1">
                <a:latin typeface="+mn-lt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A</a:t>
            </a:r>
            <a:r>
              <a:rPr kumimoji="1" lang="en-US" altLang="zh-CN" sz="2800" dirty="0">
                <a:latin typeface="+mn-lt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kumimoji="1" lang="zh-CN" altLang="en-US" sz="2800" dirty="0">
                <a:latin typeface="+mn-lt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可构造一个</a:t>
            </a:r>
            <a:endParaRPr kumimoji="1" lang="en-US" altLang="zh-CN" sz="2800" dirty="0">
              <a:latin typeface="+mn-lt"/>
              <a:ea typeface="华文楷体" panose="02010600040101010101" pitchFamily="2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>
              <a:buClrTx/>
              <a:buSzTx/>
              <a:buFontTx/>
              <a:buNone/>
            </a:pPr>
            <a:r>
              <a:rPr kumimoji="1" lang="en-US" altLang="zh-CN" sz="2800" dirty="0">
                <a:latin typeface="+mn-lt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        A</a:t>
            </a:r>
            <a:r>
              <a:rPr kumimoji="1" lang="zh-CN" altLang="en-US" sz="2800" dirty="0">
                <a:latin typeface="+mn-lt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的</a:t>
            </a:r>
            <a:r>
              <a:rPr kumimoji="1" lang="zh-CN" altLang="en-US" sz="2800" dirty="0">
                <a:latin typeface="+mn-lt"/>
                <a:ea typeface="华文楷体" panose="02010600040101010101" pitchFamily="2" charset="-122"/>
                <a:cs typeface="Times New Roman" panose="02020603050405020304" pitchFamily="18" charset="0"/>
              </a:rPr>
              <a:t>非空子集</a:t>
            </a:r>
            <a:r>
              <a:rPr kumimoji="1" lang="en-US" altLang="zh-CN" sz="2800" dirty="0">
                <a:latin typeface="+mn-lt"/>
                <a:ea typeface="华文楷体" panose="02010600040101010101" pitchFamily="2" charset="-122"/>
                <a:cs typeface="Times New Roman" panose="02020603050405020304" pitchFamily="18" charset="0"/>
              </a:rPr>
              <a:t>[a]</a:t>
            </a:r>
            <a:r>
              <a:rPr kumimoji="1" lang="en-US" altLang="zh-CN" sz="2800" baseline="-25000" dirty="0">
                <a:latin typeface="+mn-lt"/>
                <a:ea typeface="华文楷体" panose="02010600040101010101" pitchFamily="2" charset="-122"/>
                <a:cs typeface="Times New Roman" panose="02020603050405020304" pitchFamily="18" charset="0"/>
              </a:rPr>
              <a:t>R</a:t>
            </a:r>
            <a:r>
              <a:rPr kumimoji="1" lang="en-US" altLang="zh-CN" sz="2800" dirty="0">
                <a:latin typeface="+mn-lt"/>
                <a:ea typeface="华文楷体" panose="02010600040101010101" pitchFamily="2" charset="-122"/>
                <a:cs typeface="Times New Roman" panose="02020603050405020304" pitchFamily="18" charset="0"/>
              </a:rPr>
              <a:t>,</a:t>
            </a:r>
            <a:r>
              <a:rPr kumimoji="1" lang="zh-CN" altLang="en-US" sz="2800" dirty="0">
                <a:latin typeface="+mn-lt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称为由</a:t>
            </a:r>
            <a:r>
              <a:rPr kumimoji="1" lang="en-US" altLang="zh-CN" sz="2800" dirty="0">
                <a:latin typeface="+mn-lt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kumimoji="1" lang="zh-CN" altLang="en-US" sz="2800" dirty="0">
                <a:latin typeface="+mn-lt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生成的</a:t>
            </a:r>
            <a:r>
              <a:rPr kumimoji="1" lang="zh-CN" altLang="en-US" sz="2800" dirty="0">
                <a:latin typeface="+mn-lt"/>
                <a:ea typeface="华文楷体" panose="02010600040101010101" pitchFamily="2" charset="-122"/>
                <a:cs typeface="Times New Roman" panose="02020603050405020304" pitchFamily="18" charset="0"/>
              </a:rPr>
              <a:t>等价类</a:t>
            </a:r>
            <a:r>
              <a:rPr kumimoji="1" lang="en-US" altLang="zh-CN" sz="2800" dirty="0">
                <a:latin typeface="+mn-lt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:</a:t>
            </a:r>
            <a:endParaRPr kumimoji="1" lang="en-US" altLang="zh-CN" sz="2800" dirty="0">
              <a:latin typeface="+mn-lt"/>
              <a:ea typeface="华文楷体" panose="02010600040101010101" pitchFamily="2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kumimoji="1" lang="en-US" altLang="zh-CN" sz="2800" dirty="0">
                <a:latin typeface="+mn-lt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         </a:t>
            </a:r>
            <a:r>
              <a:rPr kumimoji="1" lang="en-US" altLang="zh-CN" sz="2800" dirty="0">
                <a:latin typeface="+mn-lt"/>
                <a:ea typeface="华文楷体" panose="02010600040101010101" pitchFamily="2" charset="-122"/>
                <a:cs typeface="Times New Roman" panose="02020603050405020304" pitchFamily="18" charset="0"/>
              </a:rPr>
              <a:t>[a]</a:t>
            </a:r>
            <a:r>
              <a:rPr kumimoji="1" lang="en-US" altLang="zh-CN" sz="2800" baseline="-25000" dirty="0">
                <a:latin typeface="+mn-lt"/>
                <a:ea typeface="华文楷体" panose="02010600040101010101" pitchFamily="2" charset="-122"/>
                <a:cs typeface="Times New Roman" panose="02020603050405020304" pitchFamily="18" charset="0"/>
              </a:rPr>
              <a:t>R </a:t>
            </a:r>
            <a:r>
              <a:rPr kumimoji="1" lang="en-US" altLang="zh-CN" sz="2800" dirty="0">
                <a:latin typeface="+mn-lt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= { x | </a:t>
            </a:r>
            <a:r>
              <a:rPr kumimoji="1" lang="en-US" altLang="zh-CN" sz="2800" dirty="0" err="1">
                <a:latin typeface="+mn-lt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xA</a:t>
            </a:r>
            <a:r>
              <a:rPr kumimoji="1" lang="en-US" altLang="zh-CN" sz="2800" dirty="0">
                <a:latin typeface="+mn-lt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zh-CN" altLang="en-US" sz="2800" dirty="0">
                <a:latin typeface="+mn-lt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且 </a:t>
            </a:r>
            <a:r>
              <a:rPr kumimoji="1" lang="en-US" altLang="zh-CN" sz="2800" dirty="0" err="1">
                <a:latin typeface="+mn-lt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aRx</a:t>
            </a:r>
            <a:r>
              <a:rPr kumimoji="1" lang="en-US" altLang="zh-CN" sz="2800" dirty="0">
                <a:latin typeface="+mn-lt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}   </a:t>
            </a:r>
            <a:r>
              <a:rPr kumimoji="1" lang="en-US" altLang="zh-CN" sz="2800" b="0" dirty="0">
                <a:solidFill>
                  <a:srgbClr val="D5D38D"/>
                </a:solidFill>
                <a:latin typeface="+mn-lt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en-US" altLang="zh-CN" sz="2800" b="0" dirty="0">
                <a:solidFill>
                  <a:srgbClr val="BBC052"/>
                </a:solidFill>
                <a:latin typeface="+mn-lt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endParaRPr kumimoji="1" lang="en-US" altLang="zh-CN" sz="2800" b="0" dirty="0">
              <a:solidFill>
                <a:srgbClr val="BBC052"/>
              </a:solidFill>
              <a:latin typeface="+mn-lt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304800" y="3200400"/>
            <a:ext cx="8686800" cy="273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5000"/>
              </a:lnSpc>
              <a:buClrTx/>
              <a:buSzTx/>
              <a:buFontTx/>
              <a:buNone/>
            </a:pPr>
            <a:r>
              <a:rPr kumimoji="1"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例</a:t>
            </a:r>
            <a:r>
              <a:rPr kumimoji="1"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kumimoji="1" lang="en-US" altLang="zh-CN" dirty="0">
                <a:solidFill>
                  <a:srgbClr val="996633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S={ 1, 2, …, 9 }</a:t>
            </a: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上模</a:t>
            </a: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3</a:t>
            </a: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的同余关系</a:t>
            </a: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R</a:t>
            </a: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构成的等价类： </a:t>
            </a:r>
            <a:endParaRPr kumimoji="1" lang="zh-CN" altLang="en-US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Wingdings 2" panose="05020102010507070707" pitchFamily="18" charset="2"/>
            </a:endParaRPr>
          </a:p>
          <a:p>
            <a:pPr eaLnBrk="1" hangingPunct="1">
              <a:lnSpc>
                <a:spcPct val="135000"/>
              </a:lnSpc>
              <a:buClrTx/>
              <a:buSzTx/>
              <a:buFontTx/>
              <a:buNone/>
            </a:pPr>
            <a:r>
              <a:rPr kumimoji="1"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           </a:t>
            </a: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[1]={ 1, 4, 7 }    [4]={ 1, 4, 7 }    [7]={ 1, 4, 7 } </a:t>
            </a:r>
            <a:endParaRPr kumimoji="1"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Wingdings 3" panose="05040102010807070707" pitchFamily="18" charset="2"/>
            </a:endParaRPr>
          </a:p>
          <a:p>
            <a:pPr eaLnBrk="1" hangingPunct="1">
              <a:lnSpc>
                <a:spcPct val="135000"/>
              </a:lnSpc>
              <a:buClrTx/>
              <a:buSzTx/>
              <a:buFontTx/>
              <a:buNone/>
            </a:pP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           [2]={ 2, 5, 8 }    [5]={ 2, 5, 8 }    [8]={ 2, 5, 8 }</a:t>
            </a:r>
            <a:endParaRPr kumimoji="1"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Wingdings 2" panose="05020102010507070707" pitchFamily="18" charset="2"/>
            </a:endParaRPr>
          </a:p>
          <a:p>
            <a:pPr eaLnBrk="1" hangingPunct="1">
              <a:lnSpc>
                <a:spcPct val="135000"/>
              </a:lnSpc>
              <a:buClrTx/>
              <a:buSzTx/>
              <a:buFontTx/>
              <a:buNone/>
            </a:pPr>
            <a:r>
              <a:rPr kumimoji="1"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           [3]={ 3, 6, 9 }    [6]={ 3, 6, 9 }    [9]={ 3, 6, 9 }</a:t>
            </a:r>
            <a:endParaRPr kumimoji="1" lang="en-US" altLang="zh-CN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Wingdings 2" panose="05020102010507070707" pitchFamily="18" charset="2"/>
            </a:endParaRPr>
          </a:p>
        </p:txBody>
      </p:sp>
      <p:sp>
        <p:nvSpPr>
          <p:cNvPr id="6" name="Rectangle 8">
            <a:hlinkClick r:id="rId1" action="ppaction://hlinkpres?slideindex=1&amp;slidetitle="/>
          </p:cNvPr>
          <p:cNvSpPr>
            <a:spLocks noChangeArrowheads="1"/>
          </p:cNvSpPr>
          <p:nvPr/>
        </p:nvSpPr>
        <p:spPr bwMode="auto">
          <a:xfrm>
            <a:off x="1143000" y="4038600"/>
            <a:ext cx="7010400" cy="536575"/>
          </a:xfrm>
          <a:prstGeom prst="rect">
            <a:avLst/>
          </a:prstGeom>
          <a:noFill/>
          <a:ln w="31750" algn="ctr">
            <a:solidFill>
              <a:srgbClr val="008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1295400" y="5410200"/>
            <a:ext cx="6781800" cy="536575"/>
          </a:xfrm>
          <a:prstGeom prst="rect">
            <a:avLst/>
          </a:prstGeom>
          <a:noFill/>
          <a:ln w="31750" algn="ctr">
            <a:solidFill>
              <a:srgbClr val="FF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9" name="AutoShape 13"/>
          <p:cNvSpPr>
            <a:spLocks noChangeArrowheads="1"/>
          </p:cNvSpPr>
          <p:nvPr/>
        </p:nvSpPr>
        <p:spPr bwMode="auto">
          <a:xfrm>
            <a:off x="6629400" y="2667000"/>
            <a:ext cx="1981200" cy="762000"/>
          </a:xfrm>
          <a:prstGeom prst="wedgeEllipseCallout">
            <a:avLst>
              <a:gd name="adj1" fmla="val -103366"/>
              <a:gd name="adj2" fmla="val -91250"/>
            </a:avLst>
          </a:prstGeom>
          <a:solidFill>
            <a:srgbClr val="FFFF00"/>
          </a:solidFill>
          <a:ln w="19050" algn="ctr">
            <a:solidFill>
              <a:srgbClr val="0000FF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latin typeface="华文楷体" panose="02010600040101010101" pitchFamily="2" charset="-122"/>
                <a:ea typeface="华文楷体" panose="02010600040101010101" pitchFamily="2" charset="-122"/>
              </a:rPr>
              <a:t>生成元</a:t>
            </a:r>
            <a:endParaRPr lang="zh-CN" altLang="en-US" sz="28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燕尾形 9"/>
          <p:cNvSpPr/>
          <p:nvPr/>
        </p:nvSpPr>
        <p:spPr>
          <a:xfrm>
            <a:off x="990600" y="302449"/>
            <a:ext cx="2057400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等价类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9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7"/>
          <p:cNvSpPr txBox="1">
            <a:spLocks noChangeArrowheads="1"/>
          </p:cNvSpPr>
          <p:nvPr/>
        </p:nvSpPr>
        <p:spPr bwMode="auto">
          <a:xfrm>
            <a:off x="839690" y="914400"/>
            <a:ext cx="7770910" cy="2033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商集：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设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R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为非空集合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上</a:t>
            </a:r>
            <a:r>
              <a:rPr lang="zh-CN" altLang="pt-BR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</a:t>
            </a:r>
            <a:r>
              <a:rPr lang="zh-CN" altLang="pt-BR" sz="28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等价</a:t>
            </a:r>
            <a:r>
              <a:rPr lang="zh-CN" altLang="pt-BR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关系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</a:t>
            </a:r>
            <a:r>
              <a:rPr lang="zh-CN" altLang="en-US" sz="2800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以</a:t>
            </a:r>
            <a:r>
              <a:rPr lang="en-US" altLang="zh-CN" sz="2800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R</a:t>
            </a:r>
            <a:r>
              <a:rPr lang="zh-CN" altLang="en-US" sz="2800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的所有等价类作为元素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的集合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称为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关于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R</a:t>
            </a:r>
            <a:r>
              <a:rPr lang="zh-CN" altLang="pt-BR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</a:t>
            </a:r>
            <a:r>
              <a:rPr lang="zh-CN" altLang="pt-BR" sz="28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商集</a:t>
            </a:r>
            <a:r>
              <a:rPr lang="zh-CN" altLang="pt-BR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，记以</a:t>
            </a:r>
            <a:r>
              <a:rPr lang="en-US" altLang="zh-CN" sz="28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pt-BR" altLang="zh-CN" sz="28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/R</a:t>
            </a:r>
            <a:r>
              <a:rPr lang="zh-CN" altLang="pt-BR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 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00200" y="3429000"/>
            <a:ext cx="51054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A/R={{1,4,7},{2,5,8},{3,6,9}}</a:t>
            </a:r>
            <a:endParaRPr lang="zh-CN" altLang="en-US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燕尾形 6"/>
          <p:cNvSpPr/>
          <p:nvPr/>
        </p:nvSpPr>
        <p:spPr>
          <a:xfrm>
            <a:off x="990600" y="302449"/>
            <a:ext cx="2057400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商集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>
            <a:cxnSpLocks noChangeShapeType="1"/>
          </p:cNvCxnSpPr>
          <p:nvPr/>
        </p:nvCxnSpPr>
        <p:spPr bwMode="auto">
          <a:xfrm>
            <a:off x="6067425" y="1701897"/>
            <a:ext cx="1600200" cy="0"/>
          </a:xfrm>
          <a:prstGeom prst="line">
            <a:avLst/>
          </a:prstGeom>
          <a:noFill/>
          <a:ln w="101600" algn="ctr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直接连接符 6"/>
          <p:cNvCxnSpPr>
            <a:cxnSpLocks noChangeShapeType="1"/>
          </p:cNvCxnSpPr>
          <p:nvPr/>
        </p:nvCxnSpPr>
        <p:spPr bwMode="auto">
          <a:xfrm>
            <a:off x="1838305" y="2681764"/>
            <a:ext cx="3055937" cy="0"/>
          </a:xfrm>
          <a:prstGeom prst="line">
            <a:avLst/>
          </a:prstGeom>
          <a:noFill/>
          <a:ln w="101600" algn="ctr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接连接符 7"/>
          <p:cNvCxnSpPr>
            <a:cxnSpLocks noChangeShapeType="1"/>
          </p:cNvCxnSpPr>
          <p:nvPr/>
        </p:nvCxnSpPr>
        <p:spPr bwMode="auto">
          <a:xfrm flipV="1">
            <a:off x="1600200" y="3771634"/>
            <a:ext cx="4038600" cy="76200"/>
          </a:xfrm>
          <a:prstGeom prst="line">
            <a:avLst/>
          </a:prstGeom>
          <a:noFill/>
          <a:ln w="101600" algn="ctr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椭圆形标注 8"/>
          <p:cNvSpPr>
            <a:spLocks noChangeArrowheads="1"/>
          </p:cNvSpPr>
          <p:nvPr/>
        </p:nvSpPr>
        <p:spPr bwMode="auto">
          <a:xfrm>
            <a:off x="6067425" y="5486400"/>
            <a:ext cx="1987550" cy="1171575"/>
          </a:xfrm>
          <a:prstGeom prst="wedgeEllipseCallout">
            <a:avLst>
              <a:gd name="adj1" fmla="val -105211"/>
              <a:gd name="adj2" fmla="val -97605"/>
            </a:avLst>
          </a:prstGeom>
          <a:solidFill>
            <a:srgbClr val="66FFFF"/>
          </a:solidFill>
          <a:ln w="41275" algn="ctr">
            <a:solidFill>
              <a:srgbClr val="FF0000"/>
            </a:solidFill>
            <a:round/>
          </a:ln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latin typeface="华文楷体" panose="02010600040101010101" pitchFamily="2" charset="-122"/>
                <a:ea typeface="华文楷体" panose="02010600040101010101" pitchFamily="2" charset="-122"/>
              </a:rPr>
              <a:t>划分块</a:t>
            </a:r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燕尾形 9"/>
          <p:cNvSpPr/>
          <p:nvPr/>
        </p:nvSpPr>
        <p:spPr>
          <a:xfrm>
            <a:off x="990600" y="302449"/>
            <a:ext cx="2057400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划分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228600" y="990600"/>
                <a:ext cx="8934049" cy="674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/>
                      </a:rPr>
                      <m:t>𝑺</m:t>
                    </m:r>
                  </m:oMath>
                </a14:m>
                <a:r>
                  <a:rPr lang="zh-CN" altLang="en-US" sz="28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是一个集合，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/>
                          </a:rPr>
                          <m:t>𝑨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2800" b="1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/>
                          </a:rPr>
                          <m:t>𝑨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sz="2800" i="1">
                        <a:latin typeface="Cambria Math"/>
                      </a:rPr>
                      <m:t>,</m:t>
                    </m:r>
                    <m:r>
                      <a:rPr lang="en-US" altLang="zh-CN" sz="2800" i="1" smtClean="0">
                        <a:latin typeface="Cambria Math"/>
                        <a:ea typeface="Cambria Math"/>
                      </a:rPr>
                      <m:t>⋯</m:t>
                    </m:r>
                    <m:r>
                      <a:rPr lang="en-US" altLang="zh-CN" sz="2800" b="1" i="1" smtClean="0">
                        <a:latin typeface="Cambria Math"/>
                        <a:ea typeface="Cambria Math"/>
                      </a:rPr>
                      <m:t>,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/>
                          </a:rPr>
                          <m:t>𝑨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sz="28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是它的非空子集，且满足</a:t>
                </a: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990600"/>
                <a:ext cx="8934049" cy="674736"/>
              </a:xfrm>
              <a:prstGeom prst="rect">
                <a:avLst/>
              </a:prstGeom>
              <a:blipFill rotWithShape="1">
                <a:blip r:embed="rId1"/>
                <a:stretch>
                  <a:fillRect l="-1433" r="-614" b="-2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1219200" y="1981200"/>
                <a:ext cx="3897414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/>
                      </a:rPr>
                      <m:t>𝟏</m:t>
                    </m:r>
                    <m:r>
                      <a:rPr lang="en-US" altLang="zh-CN" sz="2800" b="1" i="1" smtClean="0">
                        <a:latin typeface="Cambria Math"/>
                      </a:rPr>
                      <m:t>) </m:t>
                    </m:r>
                    <m:nary>
                      <m:naryPr>
                        <m:chr m:val="⋃"/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b="1" i="1" smtClean="0">
                            <a:latin typeface="Cambria Math"/>
                          </a:rPr>
                          <m:t>𝒊</m:t>
                        </m:r>
                        <m:r>
                          <a:rPr lang="en-US" altLang="zh-CN" sz="2800" b="1" i="1" smtClean="0">
                            <a:latin typeface="Cambria Math"/>
                          </a:rPr>
                          <m:t>=</m:t>
                        </m:r>
                        <m:r>
                          <a:rPr lang="en-US" altLang="zh-CN" sz="2800" b="1" i="1" smtClean="0">
                            <a:latin typeface="Cambria Math"/>
                          </a:rPr>
                          <m:t>𝟏</m:t>
                        </m:r>
                      </m:sub>
                      <m:sup>
                        <m:r>
                          <a:rPr lang="en-US" altLang="zh-CN" sz="2800" b="1" i="1" smtClean="0">
                            <a:latin typeface="Cambria Math"/>
                          </a:rPr>
                          <m:t>𝒎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smtClean="0">
                                <a:latin typeface="Cambria Math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2800" b="1" i="1" smtClean="0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800" b="1" i="1" smtClean="0">
                            <a:latin typeface="Cambria Math"/>
                          </a:rPr>
                          <m:t>=</m:t>
                        </m:r>
                        <m:r>
                          <a:rPr lang="en-US" altLang="zh-CN" sz="2800" b="1" i="1" smtClean="0">
                            <a:latin typeface="Cambria Math"/>
                          </a:rPr>
                          <m:t>𝑺</m:t>
                        </m:r>
                      </m:e>
                    </m:nary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完整性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)</a:t>
                </a:r>
                <a:endParaRPr lang="zh-CN" altLang="en-US" sz="2800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981200"/>
                <a:ext cx="3897414" cy="738664"/>
              </a:xfrm>
              <a:prstGeom prst="rect">
                <a:avLst/>
              </a:prstGeom>
              <a:blipFill rotWithShape="1">
                <a:blip r:embed="rId2"/>
                <a:stretch>
                  <a:fillRect r="-2504" b="-140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1143000" y="3048000"/>
                <a:ext cx="4664034" cy="7998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/>
                      </a:rPr>
                      <m:t>)</m:t>
                    </m:r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/>
                          </a:rPr>
                          <m:t>𝒊</m:t>
                        </m:r>
                        <m:r>
                          <a:rPr lang="en-US" altLang="zh-CN" sz="2800" b="1" i="1" smtClean="0">
                            <a:latin typeface="Cambria Math"/>
                            <a:ea typeface="Cambria Math"/>
                          </a:rPr>
                          <m:t>≠</m:t>
                        </m:r>
                        <m:r>
                          <a:rPr lang="en-US" altLang="zh-CN" sz="2800" b="1" i="1" smtClean="0">
                            <a:latin typeface="Cambria Math"/>
                          </a:rPr>
                          <m:t>𝒋</m:t>
                        </m:r>
                        <m:r>
                          <a:rPr lang="en-US" altLang="zh-CN" sz="2800" b="1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sz="2800" b="1" i="1" smtClean="0">
                            <a:latin typeface="Cambria Math"/>
                          </a:rPr>
                          <m:t>𝑨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altLang="zh-CN" sz="2800" b="1" i="1" smtClean="0">
                        <a:latin typeface="Cambria Math"/>
                        <a:ea typeface="Cambria Math"/>
                      </a:rPr>
                      <m:t>∩</m:t>
                    </m:r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/>
                            <a:ea typeface="Cambria Math"/>
                          </a:rPr>
                          <m:t>𝑨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/>
                            <a:ea typeface="Cambria Math"/>
                          </a:rPr>
                          <m:t>𝒋</m:t>
                        </m:r>
                      </m:sub>
                    </m:sSub>
                    <m:r>
                      <a:rPr lang="en-US" altLang="zh-CN" sz="2800" b="1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zh-CN" altLang="en-US" sz="2800" b="1" i="1" smtClean="0">
                        <a:latin typeface="Cambria Math"/>
                        <a:ea typeface="Cambria Math"/>
                      </a:rPr>
                      <m:t>𝚽</m:t>
                    </m:r>
                    <m:r>
                      <a:rPr lang="en-US" altLang="zh-CN" sz="2800" b="1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不交性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)</a:t>
                </a:r>
                <a:endParaRPr lang="zh-CN" altLang="en-US" sz="2800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3048000"/>
                <a:ext cx="4664034" cy="799834"/>
              </a:xfrm>
              <a:prstGeom prst="rect">
                <a:avLst/>
              </a:prstGeom>
              <a:blipFill rotWithShape="1">
                <a:blip r:embed="rId3"/>
                <a:stretch>
                  <a:fillRect l="-2745" r="-1699" b="-9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1143000" y="4191000"/>
                <a:ext cx="7402347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则集合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/>
                          </a:rPr>
                          <m:t>𝑨</m:t>
                        </m:r>
                        <m:r>
                          <a:rPr lang="en-US" altLang="zh-CN" sz="2800" b="1" i="1" smtClean="0">
                            <a:latin typeface="Cambria Math"/>
                          </a:rPr>
                          <m:t>={</m:t>
                        </m:r>
                        <m:r>
                          <a:rPr lang="en-US" altLang="zh-CN" sz="2800" i="1">
                            <a:latin typeface="Cambria Math"/>
                          </a:rPr>
                          <m:t>𝑨</m:t>
                        </m:r>
                      </m:e>
                      <m:sub>
                        <m:r>
                          <a:rPr lang="en-US" altLang="zh-CN" sz="2800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28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/>
                          </a:rPr>
                          <m:t>𝑨</m:t>
                        </m:r>
                      </m:e>
                      <m:sub>
                        <m:r>
                          <a:rPr lang="en-US" altLang="zh-CN" sz="2800" i="1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sz="2800" i="1">
                        <a:latin typeface="Cambria Math"/>
                      </a:rPr>
                      <m:t>,</m:t>
                    </m:r>
                    <m:r>
                      <a:rPr lang="en-US" altLang="zh-CN" sz="2800" i="1">
                        <a:latin typeface="Cambria Math"/>
                        <a:ea typeface="Cambria Math"/>
                      </a:rPr>
                      <m:t>⋯,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/>
                          </a:rPr>
                          <m:t>𝑨</m:t>
                        </m:r>
                      </m:e>
                      <m:sub>
                        <m:r>
                          <a:rPr lang="en-US" altLang="zh-CN" sz="2800" i="1">
                            <a:latin typeface="Cambria Math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}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成为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S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的一个划分。</a:t>
                </a: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4191000"/>
                <a:ext cx="7402347" cy="738664"/>
              </a:xfrm>
              <a:prstGeom prst="rect">
                <a:avLst/>
              </a:prstGeom>
              <a:blipFill rotWithShape="1">
                <a:blip r:embed="rId4"/>
                <a:stretch>
                  <a:fillRect l="-1730" r="-906" b="-132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1219200" y="5105400"/>
            <a:ext cx="51054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A/R={{1,4,7},{2,5,8},{3,6,9}}</a:t>
            </a:r>
            <a:endParaRPr lang="zh-CN" altLang="en-US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3" grpId="0"/>
      <p:bldP spid="14" grpId="0"/>
      <p:bldP spid="1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621244" y="990600"/>
            <a:ext cx="7760756" cy="3049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例</a:t>
            </a:r>
            <a:r>
              <a:rPr kumimoji="1"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3.</a:t>
            </a:r>
            <a:r>
              <a:rPr kumimoji="1"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S={ 1, 2, … , 9 }, </a:t>
            </a:r>
            <a:r>
              <a:rPr kumimoji="1"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则</a:t>
            </a:r>
            <a:r>
              <a:rPr kumimoji="1"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S</a:t>
            </a:r>
            <a:r>
              <a:rPr kumimoji="1"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的划分有很多个。</a:t>
            </a:r>
            <a:endParaRPr kumimoji="1" lang="zh-CN" altLang="en-US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Wingdings 2" panose="05020102010507070707" pitchFamily="18" charset="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    </a:t>
            </a:r>
            <a:r>
              <a:rPr kumimoji="1"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π1={ {1}, {2}, …, {9}}</a:t>
            </a:r>
            <a:endParaRPr kumimoji="1"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Wingdings 3" panose="05040102010807070707" pitchFamily="18" charset="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    π2={ {1,2, …,9}}</a:t>
            </a:r>
            <a:endParaRPr kumimoji="1"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Wingdings 3" panose="05040102010807070707" pitchFamily="18" charset="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ingdings 2" panose="05020102010507070707" pitchFamily="18" charset="2"/>
              </a:rPr>
              <a:t>    π3={ {1,4,7}, {2,5,8}, {3,6,9}} </a:t>
            </a: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5" name="Group 9"/>
          <p:cNvGrpSpPr/>
          <p:nvPr/>
        </p:nvGrpSpPr>
        <p:grpSpPr bwMode="auto">
          <a:xfrm>
            <a:off x="5715000" y="1882775"/>
            <a:ext cx="685800" cy="381000"/>
            <a:chOff x="3600" y="1008"/>
            <a:chExt cx="432" cy="240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3600" y="1152"/>
              <a:ext cx="96" cy="96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 flipV="1">
              <a:off x="3696" y="1008"/>
              <a:ext cx="336" cy="240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8" name="Group 10"/>
          <p:cNvGrpSpPr/>
          <p:nvPr/>
        </p:nvGrpSpPr>
        <p:grpSpPr bwMode="auto">
          <a:xfrm>
            <a:off x="5715000" y="2568575"/>
            <a:ext cx="685800" cy="381000"/>
            <a:chOff x="3600" y="1008"/>
            <a:chExt cx="432" cy="240"/>
          </a:xfrm>
        </p:grpSpPr>
        <p:sp>
          <p:nvSpPr>
            <p:cNvPr id="9" name="Line 11"/>
            <p:cNvSpPr>
              <a:spLocks noChangeShapeType="1"/>
            </p:cNvSpPr>
            <p:nvPr/>
          </p:nvSpPr>
          <p:spPr bwMode="auto">
            <a:xfrm>
              <a:off x="3600" y="1152"/>
              <a:ext cx="96" cy="96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0" name="Line 12"/>
            <p:cNvSpPr>
              <a:spLocks noChangeShapeType="1"/>
            </p:cNvSpPr>
            <p:nvPr/>
          </p:nvSpPr>
          <p:spPr bwMode="auto">
            <a:xfrm flipV="1">
              <a:off x="3696" y="1008"/>
              <a:ext cx="336" cy="240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1" name="Group 13"/>
          <p:cNvGrpSpPr/>
          <p:nvPr/>
        </p:nvGrpSpPr>
        <p:grpSpPr bwMode="auto">
          <a:xfrm>
            <a:off x="6629400" y="3406775"/>
            <a:ext cx="685800" cy="381000"/>
            <a:chOff x="3600" y="1008"/>
            <a:chExt cx="432" cy="240"/>
          </a:xfrm>
        </p:grpSpPr>
        <p:sp>
          <p:nvSpPr>
            <p:cNvPr id="12" name="Line 14"/>
            <p:cNvSpPr>
              <a:spLocks noChangeShapeType="1"/>
            </p:cNvSpPr>
            <p:nvPr/>
          </p:nvSpPr>
          <p:spPr bwMode="auto">
            <a:xfrm>
              <a:off x="3600" y="1152"/>
              <a:ext cx="96" cy="96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3" name="Line 15"/>
            <p:cNvSpPr>
              <a:spLocks noChangeShapeType="1"/>
            </p:cNvSpPr>
            <p:nvPr/>
          </p:nvSpPr>
          <p:spPr bwMode="auto">
            <a:xfrm flipV="1">
              <a:off x="3696" y="1008"/>
              <a:ext cx="336" cy="240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4" name="Rectangle 16"/>
          <p:cNvSpPr>
            <a:spLocks noChangeArrowheads="1"/>
          </p:cNvSpPr>
          <p:nvPr/>
        </p:nvSpPr>
        <p:spPr bwMode="auto">
          <a:xfrm>
            <a:off x="1752600" y="3254375"/>
            <a:ext cx="5181600" cy="685800"/>
          </a:xfrm>
          <a:prstGeom prst="rect">
            <a:avLst/>
          </a:prstGeom>
          <a:noFill/>
          <a:ln w="31750" algn="ctr">
            <a:solidFill>
              <a:srgbClr val="008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15" name="燕尾形 14"/>
          <p:cNvSpPr/>
          <p:nvPr/>
        </p:nvSpPr>
        <p:spPr>
          <a:xfrm>
            <a:off x="1066800" y="302449"/>
            <a:ext cx="2057400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划分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云形标注 15"/>
          <p:cNvSpPr/>
          <p:nvPr/>
        </p:nvSpPr>
        <p:spPr>
          <a:xfrm>
            <a:off x="6705600" y="1600200"/>
            <a:ext cx="2057400" cy="663575"/>
          </a:xfrm>
          <a:prstGeom prst="cloudCallout">
            <a:avLst>
              <a:gd name="adj1" fmla="val -98674"/>
              <a:gd name="adj2" fmla="val 136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恒等关系</a:t>
            </a:r>
            <a:endParaRPr lang="zh-CN" altLang="en-US" dirty="0"/>
          </a:p>
        </p:txBody>
      </p:sp>
      <p:sp>
        <p:nvSpPr>
          <p:cNvPr id="17" name="云形标注 16"/>
          <p:cNvSpPr/>
          <p:nvPr/>
        </p:nvSpPr>
        <p:spPr>
          <a:xfrm>
            <a:off x="7010400" y="2514600"/>
            <a:ext cx="2057400" cy="663575"/>
          </a:xfrm>
          <a:prstGeom prst="cloudCallout">
            <a:avLst>
              <a:gd name="adj1" fmla="val -98674"/>
              <a:gd name="adj2" fmla="val 13696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00FF"/>
                </a:solidFill>
              </a:rPr>
              <a:t>全关系</a:t>
            </a:r>
            <a:endParaRPr lang="zh-CN" alt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228600" y="790358"/>
            <a:ext cx="8975832" cy="1571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4 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设集合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X={</a:t>
            </a:r>
            <a:r>
              <a:rPr lang="en-US" altLang="zh-CN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a,b,c,d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}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上的关系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R={(</a:t>
            </a:r>
            <a:r>
              <a:rPr lang="en-US" altLang="zh-CN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a,a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),(</a:t>
            </a:r>
            <a:r>
              <a:rPr lang="en-US" altLang="zh-CN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a,b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),</a:t>
            </a: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b,a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),(</a:t>
            </a:r>
            <a:r>
              <a:rPr lang="en-US" altLang="zh-CN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b,b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),(</a:t>
            </a:r>
            <a:r>
              <a:rPr lang="en-US" altLang="zh-CN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c,c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),(</a:t>
            </a:r>
            <a:r>
              <a:rPr lang="en-US" altLang="zh-CN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c,d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),(</a:t>
            </a:r>
            <a:r>
              <a:rPr lang="en-US" altLang="zh-CN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d,c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),(</a:t>
            </a:r>
            <a:r>
              <a:rPr lang="en-US" altLang="zh-CN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d,d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)},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求等价类？</a:t>
            </a:r>
            <a:endParaRPr lang="zh-CN" altLang="en-US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Object 7"/>
          <p:cNvGraphicFramePr>
            <a:graphicFrameLocks noChangeAspect="1"/>
          </p:cNvGraphicFramePr>
          <p:nvPr/>
        </p:nvGraphicFramePr>
        <p:xfrm>
          <a:off x="2286000" y="4470400"/>
          <a:ext cx="3733800" cy="140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02" name="公式" r:id="rId1" imgW="1219200" imgH="457200" progId="Equation.3">
                  <p:embed/>
                </p:oleObj>
              </mc:Choice>
              <mc:Fallback>
                <p:oleObj name="公式" r:id="rId1" imgW="1219200" imgH="457200" progId="Equation.3">
                  <p:embed/>
                  <p:pic>
                    <p:nvPicPr>
                      <p:cNvPr id="0" name="图片 1353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4470400"/>
                        <a:ext cx="3733800" cy="1400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35"/>
          <p:cNvGrpSpPr/>
          <p:nvPr/>
        </p:nvGrpSpPr>
        <p:grpSpPr bwMode="auto">
          <a:xfrm>
            <a:off x="2667000" y="2286000"/>
            <a:ext cx="674688" cy="2184400"/>
            <a:chOff x="1680" y="1584"/>
            <a:chExt cx="425" cy="1376"/>
          </a:xfrm>
        </p:grpSpPr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1824" y="1824"/>
              <a:ext cx="96" cy="96"/>
            </a:xfrm>
            <a:prstGeom prst="ellipse">
              <a:avLst/>
            </a:prstGeom>
            <a:solidFill>
              <a:srgbClr val="FFFF00"/>
            </a:solidFill>
            <a:ln w="19050" algn="ctr">
              <a:solidFill>
                <a:srgbClr val="8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8" name="Oval 11"/>
            <p:cNvSpPr>
              <a:spLocks noChangeArrowheads="1"/>
            </p:cNvSpPr>
            <p:nvPr/>
          </p:nvSpPr>
          <p:spPr bwMode="auto">
            <a:xfrm>
              <a:off x="1824" y="2640"/>
              <a:ext cx="96" cy="96"/>
            </a:xfrm>
            <a:prstGeom prst="ellipse">
              <a:avLst/>
            </a:prstGeom>
            <a:solidFill>
              <a:srgbClr val="FFFF00"/>
            </a:solidFill>
            <a:ln w="19050" algn="ctr">
              <a:solidFill>
                <a:srgbClr val="8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9" name="Line 14"/>
            <p:cNvSpPr>
              <a:spLocks noChangeShapeType="1"/>
            </p:cNvSpPr>
            <p:nvPr/>
          </p:nvSpPr>
          <p:spPr bwMode="auto">
            <a:xfrm>
              <a:off x="1824" y="1872"/>
              <a:ext cx="0" cy="768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0" name="Line 15"/>
            <p:cNvSpPr>
              <a:spLocks noChangeShapeType="1"/>
            </p:cNvSpPr>
            <p:nvPr/>
          </p:nvSpPr>
          <p:spPr bwMode="auto">
            <a:xfrm flipV="1">
              <a:off x="1920" y="1872"/>
              <a:ext cx="0" cy="768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" name="Oval 19"/>
            <p:cNvSpPr>
              <a:spLocks noChangeArrowheads="1"/>
            </p:cNvSpPr>
            <p:nvPr/>
          </p:nvSpPr>
          <p:spPr bwMode="auto">
            <a:xfrm>
              <a:off x="1680" y="1584"/>
              <a:ext cx="240" cy="240"/>
            </a:xfrm>
            <a:prstGeom prst="ellipse">
              <a:avLst/>
            </a:prstGeom>
            <a:noFill/>
            <a:ln w="19050" algn="ctr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12" name="Oval 21"/>
            <p:cNvSpPr>
              <a:spLocks noChangeArrowheads="1"/>
            </p:cNvSpPr>
            <p:nvPr/>
          </p:nvSpPr>
          <p:spPr bwMode="auto">
            <a:xfrm>
              <a:off x="1776" y="2736"/>
              <a:ext cx="192" cy="192"/>
            </a:xfrm>
            <a:prstGeom prst="ellipse">
              <a:avLst/>
            </a:prstGeom>
            <a:noFill/>
            <a:ln w="19050" algn="ctr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13" name="Line 26"/>
            <p:cNvSpPr>
              <a:spLocks noChangeShapeType="1"/>
            </p:cNvSpPr>
            <p:nvPr/>
          </p:nvSpPr>
          <p:spPr bwMode="auto">
            <a:xfrm>
              <a:off x="1776" y="1584"/>
              <a:ext cx="48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" name="Line 28"/>
            <p:cNvSpPr>
              <a:spLocks noChangeShapeType="1"/>
            </p:cNvSpPr>
            <p:nvPr/>
          </p:nvSpPr>
          <p:spPr bwMode="auto">
            <a:xfrm>
              <a:off x="1824" y="2928"/>
              <a:ext cx="48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" name="Text Box 30"/>
            <p:cNvSpPr txBox="1">
              <a:spLocks noChangeArrowheads="1"/>
            </p:cNvSpPr>
            <p:nvPr/>
          </p:nvSpPr>
          <p:spPr bwMode="auto">
            <a:xfrm>
              <a:off x="1911" y="1682"/>
              <a:ext cx="186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</a:rPr>
                <a:t>a</a:t>
              </a:r>
              <a:endParaRPr lang="en-US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16" name="Text Box 31"/>
            <p:cNvSpPr txBox="1">
              <a:spLocks noChangeArrowheads="1"/>
            </p:cNvSpPr>
            <p:nvPr/>
          </p:nvSpPr>
          <p:spPr bwMode="auto">
            <a:xfrm>
              <a:off x="1911" y="2642"/>
              <a:ext cx="194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</a:rPr>
                <a:t>b</a:t>
              </a:r>
              <a:endParaRPr lang="en-US" altLang="zh-CN" sz="18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7" name="Group 34"/>
          <p:cNvGrpSpPr/>
          <p:nvPr/>
        </p:nvGrpSpPr>
        <p:grpSpPr bwMode="auto">
          <a:xfrm>
            <a:off x="4267200" y="2286000"/>
            <a:ext cx="649288" cy="2057400"/>
            <a:chOff x="3072" y="1632"/>
            <a:chExt cx="409" cy="1296"/>
          </a:xfrm>
        </p:grpSpPr>
        <p:sp>
          <p:nvSpPr>
            <p:cNvPr id="18" name="Oval 12"/>
            <p:cNvSpPr>
              <a:spLocks noChangeArrowheads="1"/>
            </p:cNvSpPr>
            <p:nvPr/>
          </p:nvSpPr>
          <p:spPr bwMode="auto">
            <a:xfrm>
              <a:off x="3168" y="1824"/>
              <a:ext cx="96" cy="96"/>
            </a:xfrm>
            <a:prstGeom prst="ellipse">
              <a:avLst/>
            </a:prstGeom>
            <a:solidFill>
              <a:srgbClr val="FFFF00"/>
            </a:solidFill>
            <a:ln w="19050" algn="ctr">
              <a:solidFill>
                <a:srgbClr val="8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19" name="Oval 13"/>
            <p:cNvSpPr>
              <a:spLocks noChangeArrowheads="1"/>
            </p:cNvSpPr>
            <p:nvPr/>
          </p:nvSpPr>
          <p:spPr bwMode="auto">
            <a:xfrm>
              <a:off x="3120" y="2640"/>
              <a:ext cx="96" cy="96"/>
            </a:xfrm>
            <a:prstGeom prst="ellipse">
              <a:avLst/>
            </a:prstGeom>
            <a:solidFill>
              <a:srgbClr val="FFFF00"/>
            </a:solidFill>
            <a:ln w="19050" algn="ctr">
              <a:solidFill>
                <a:srgbClr val="8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20" name="Line 16"/>
            <p:cNvSpPr>
              <a:spLocks noChangeShapeType="1"/>
            </p:cNvSpPr>
            <p:nvPr/>
          </p:nvSpPr>
          <p:spPr bwMode="auto">
            <a:xfrm flipH="1">
              <a:off x="3120" y="1872"/>
              <a:ext cx="48" cy="816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" name="Line 17"/>
            <p:cNvSpPr>
              <a:spLocks noChangeShapeType="1"/>
            </p:cNvSpPr>
            <p:nvPr/>
          </p:nvSpPr>
          <p:spPr bwMode="auto">
            <a:xfrm flipV="1">
              <a:off x="3216" y="1872"/>
              <a:ext cx="48" cy="816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2" name="Oval 20"/>
            <p:cNvSpPr>
              <a:spLocks noChangeArrowheads="1"/>
            </p:cNvSpPr>
            <p:nvPr/>
          </p:nvSpPr>
          <p:spPr bwMode="auto">
            <a:xfrm>
              <a:off x="3168" y="1632"/>
              <a:ext cx="144" cy="192"/>
            </a:xfrm>
            <a:prstGeom prst="ellipse">
              <a:avLst/>
            </a:prstGeom>
            <a:noFill/>
            <a:ln w="19050" algn="ctr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23" name="Oval 25"/>
            <p:cNvSpPr>
              <a:spLocks noChangeArrowheads="1"/>
            </p:cNvSpPr>
            <p:nvPr/>
          </p:nvSpPr>
          <p:spPr bwMode="auto">
            <a:xfrm>
              <a:off x="3072" y="2736"/>
              <a:ext cx="144" cy="192"/>
            </a:xfrm>
            <a:prstGeom prst="ellipse">
              <a:avLst/>
            </a:prstGeom>
            <a:noFill/>
            <a:ln w="19050" algn="ctr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24" name="Line 27"/>
            <p:cNvSpPr>
              <a:spLocks noChangeShapeType="1"/>
            </p:cNvSpPr>
            <p:nvPr/>
          </p:nvSpPr>
          <p:spPr bwMode="auto">
            <a:xfrm>
              <a:off x="3216" y="1632"/>
              <a:ext cx="48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5" name="Line 29"/>
            <p:cNvSpPr>
              <a:spLocks noChangeShapeType="1"/>
            </p:cNvSpPr>
            <p:nvPr/>
          </p:nvSpPr>
          <p:spPr bwMode="auto">
            <a:xfrm>
              <a:off x="3120" y="2928"/>
              <a:ext cx="48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" name="Text Box 32"/>
            <p:cNvSpPr txBox="1">
              <a:spLocks noChangeArrowheads="1"/>
            </p:cNvSpPr>
            <p:nvPr/>
          </p:nvSpPr>
          <p:spPr bwMode="auto">
            <a:xfrm>
              <a:off x="3303" y="1682"/>
              <a:ext cx="178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</a:rPr>
                <a:t>c</a:t>
              </a:r>
              <a:endParaRPr lang="en-US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27" name="Text Box 33"/>
            <p:cNvSpPr txBox="1">
              <a:spLocks noChangeArrowheads="1"/>
            </p:cNvSpPr>
            <p:nvPr/>
          </p:nvSpPr>
          <p:spPr bwMode="auto">
            <a:xfrm>
              <a:off x="3207" y="2498"/>
              <a:ext cx="194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</a:rPr>
                <a:t>d</a:t>
              </a:r>
              <a:endParaRPr lang="en-US" altLang="zh-CN" sz="1800">
                <a:latin typeface="Times New Roman" panose="02020603050405020304" pitchFamily="18" charset="0"/>
              </a:endParaRPr>
            </a:p>
          </p:txBody>
        </p:sp>
      </p:grpSp>
      <p:sp>
        <p:nvSpPr>
          <p:cNvPr id="28" name="燕尾形 27"/>
          <p:cNvSpPr/>
          <p:nvPr/>
        </p:nvSpPr>
        <p:spPr>
          <a:xfrm>
            <a:off x="1066800" y="302449"/>
            <a:ext cx="2057400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等价类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304800" y="838200"/>
            <a:ext cx="8763000" cy="201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设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是集合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X={1,2,3,4,5,6}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上的等价关系，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R={(1,1),(1,5),(2,2),(2,3),(2,6),(3,2),(3,3),(3,6),(4,4),(5,1),(5,5),(6,2),(6,3),(6,6)},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关于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商集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457200" y="2895600"/>
            <a:ext cx="3629818" cy="925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600" dirty="0">
                <a:solidFill>
                  <a:srgbClr val="000099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解</a:t>
            </a:r>
            <a:r>
              <a:rPr lang="zh-CN" altLang="en-US" sz="3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3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[1]=[5]={1,5}</a:t>
            </a:r>
            <a:endParaRPr lang="en-US" altLang="zh-CN" sz="36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1371600" y="3733800"/>
            <a:ext cx="4648200" cy="925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 dirty="0">
                <a:solidFill>
                  <a:schemeClr val="folHlin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[2]=[3]=[6]={2,3,6}</a:t>
            </a:r>
            <a:endParaRPr lang="en-US" altLang="zh-CN" sz="3600" dirty="0">
              <a:solidFill>
                <a:schemeClr val="folHlink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419600" y="2819400"/>
            <a:ext cx="3048000" cy="925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[4]={4}</a:t>
            </a:r>
            <a:endParaRPr lang="en-US" altLang="zh-CN" sz="3600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447800" y="4648200"/>
            <a:ext cx="416492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X/R={{1,5},{4},{2,3,6}}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燕尾形 8"/>
          <p:cNvSpPr/>
          <p:nvPr/>
        </p:nvSpPr>
        <p:spPr>
          <a:xfrm>
            <a:off x="1066800" y="302449"/>
            <a:ext cx="2057400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练习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燕尾形 3"/>
          <p:cNvSpPr/>
          <p:nvPr/>
        </p:nvSpPr>
        <p:spPr>
          <a:xfrm>
            <a:off x="1066800" y="302449"/>
            <a:ext cx="4160720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复习</a:t>
            </a:r>
            <a:r>
              <a:rPr lang="en-US" altLang="zh-CN" sz="28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28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自反、反对称</a:t>
            </a:r>
            <a:endParaRPr lang="zh-CN" altLang="en-US" sz="2800" dirty="0">
              <a:solidFill>
                <a:srgbClr val="FFFF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6"/>
              <p:cNvSpPr txBox="1">
                <a:spLocks noChangeArrowheads="1"/>
              </p:cNvSpPr>
              <p:nvPr/>
            </p:nvSpPr>
            <p:spPr bwMode="auto">
              <a:xfrm>
                <a:off x="981554" y="1295400"/>
                <a:ext cx="5976655" cy="7386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41275">
                    <a:solidFill>
                      <a:srgbClr val="0000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itchFamily="18" charset="2"/>
                  <a:buChar char="¡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itchFamily="2" charset="2"/>
                  <a:buChar char="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itchFamily="2" charset="2"/>
                  <a:buChar char="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800" b="1" dirty="0">
                    <a:solidFill>
                      <a:srgbClr val="0000FF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自反：</a:t>
                </a:r>
                <a:r>
                  <a:rPr lang="zh-CN" altLang="en-US" sz="28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对任意的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/>
                        <a:ea typeface="华文楷体" panose="02010600040101010101" pitchFamily="2" charset="-122"/>
                      </a:rPr>
                      <m:t>𝒙</m:t>
                    </m:r>
                    <m:r>
                      <a:rPr lang="en-US" altLang="zh-CN" sz="2800" b="1" i="1" smtClean="0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altLang="zh-CN" sz="2800" b="1" i="1" smtClean="0">
                        <a:latin typeface="Cambria Math"/>
                        <a:ea typeface="Cambria Math"/>
                      </a:rPr>
                      <m:t>𝑿</m:t>
                    </m:r>
                  </m:oMath>
                </a14:m>
                <a:r>
                  <a:rPr lang="zh-CN" altLang="en-US" sz="28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，有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/>
                        <a:ea typeface="华文楷体" panose="02010600040101010101" pitchFamily="2" charset="-122"/>
                      </a:rPr>
                      <m:t>(</m:t>
                    </m:r>
                    <m:r>
                      <a:rPr lang="en-US" altLang="zh-CN" sz="2800" b="1" i="1" smtClean="0">
                        <a:latin typeface="Cambria Math"/>
                        <a:ea typeface="华文楷体" panose="02010600040101010101" pitchFamily="2" charset="-122"/>
                      </a:rPr>
                      <m:t>𝒙</m:t>
                    </m:r>
                    <m:r>
                      <a:rPr lang="en-US" altLang="zh-CN" sz="2800" b="1" i="1" smtClean="0">
                        <a:latin typeface="Cambria Math"/>
                        <a:ea typeface="华文楷体" panose="02010600040101010101" pitchFamily="2" charset="-122"/>
                      </a:rPr>
                      <m:t>,</m:t>
                    </m:r>
                    <m:r>
                      <a:rPr lang="en-US" altLang="zh-CN" sz="2800" b="1" i="1" smtClean="0">
                        <a:latin typeface="Cambria Math"/>
                        <a:ea typeface="华文楷体" panose="02010600040101010101" pitchFamily="2" charset="-122"/>
                      </a:rPr>
                      <m:t>𝒙</m:t>
                    </m:r>
                    <m:r>
                      <a:rPr lang="en-US" altLang="zh-CN" sz="2800" b="1" i="1" smtClean="0">
                        <a:latin typeface="Cambria Math"/>
                        <a:ea typeface="华文楷体" panose="02010600040101010101" pitchFamily="2" charset="-122"/>
                      </a:rPr>
                      <m:t>)∈</m:t>
                    </m:r>
                    <m:r>
                      <a:rPr lang="en-US" altLang="zh-CN" sz="2800" b="1" i="1" smtClean="0">
                        <a:latin typeface="Cambria Math"/>
                        <a:ea typeface="Cambria Math"/>
                      </a:rPr>
                      <m:t>𝑹</m:t>
                    </m:r>
                  </m:oMath>
                </a14:m>
                <a:r>
                  <a:rPr lang="zh-CN" altLang="en-US" sz="28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。</a:t>
                </a:r>
              </a:p>
            </p:txBody>
          </p:sp>
        </mc:Choice>
        <mc:Fallback>
          <p:sp>
            <p:nvSpPr>
              <p:cNvPr id="5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81554" y="1295400"/>
                <a:ext cx="5976655" cy="738664"/>
              </a:xfrm>
              <a:prstGeom prst="rect">
                <a:avLst/>
              </a:prstGeom>
              <a:blipFill rotWithShape="1">
                <a:blip r:embed="rId1"/>
                <a:stretch>
                  <a:fillRect l="-2041" r="-8061" b="-1322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0000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989449" y="778485"/>
                <a:ext cx="2478564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集合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/>
                        <a:ea typeface="华文楷体" panose="02010600040101010101" pitchFamily="2" charset="-122"/>
                      </a:rPr>
                      <m:t>𝑿</m:t>
                    </m:r>
                  </m:oMath>
                </a14:m>
                <a:r>
                  <a:rPr lang="zh-CN" altLang="en-US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的关系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/>
                        <a:ea typeface="华文楷体" panose="02010600040101010101" pitchFamily="2" charset="-122"/>
                      </a:rPr>
                      <m:t>𝑹</m:t>
                    </m:r>
                  </m:oMath>
                </a14:m>
                <a:endParaRPr lang="zh-CN" altLang="en-US" sz="2800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449" y="778485"/>
                <a:ext cx="2478564" cy="738664"/>
              </a:xfrm>
              <a:prstGeom prst="rect">
                <a:avLst/>
              </a:prstGeom>
              <a:blipFill rotWithShape="1">
                <a:blip r:embed="rId2"/>
                <a:stretch>
                  <a:fillRect l="-4914" b="-140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Box 4"/>
              <p:cNvSpPr txBox="1">
                <a:spLocks noChangeArrowheads="1"/>
              </p:cNvSpPr>
              <p:nvPr/>
            </p:nvSpPr>
            <p:spPr bwMode="auto">
              <a:xfrm>
                <a:off x="940822" y="2057400"/>
                <a:ext cx="7107150" cy="648512"/>
              </a:xfrm>
              <a:prstGeom prst="rect">
                <a:avLst/>
              </a:prstGeom>
              <a:solidFill>
                <a:srgbClr val="CCFFCC"/>
              </a:solidFill>
              <a:ln w="19050" algn="ctr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itchFamily="18" charset="2"/>
                  <a:buChar char="¡"/>
                  <a:tabLst>
                    <a:tab pos="628650" algn="l"/>
                  </a:tabLst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itchFamily="2" charset="2"/>
                  <a:buChar char=""/>
                  <a:tabLst>
                    <a:tab pos="628650" algn="l"/>
                  </a:tabLst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tabLst>
                    <a:tab pos="628650" algn="l"/>
                  </a:tabLst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itchFamily="2" charset="2"/>
                  <a:buChar char=""/>
                  <a:tabLst>
                    <a:tab pos="62865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tabLst>
                    <a:tab pos="62865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tabLst>
                    <a:tab pos="62865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tabLst>
                    <a:tab pos="62865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tabLst>
                    <a:tab pos="62865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tabLst>
                    <a:tab pos="628650" algn="l"/>
                  </a:tabLst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pt-BR" sz="2400" b="1" dirty="0">
                    <a:solidFill>
                      <a:srgbClr val="0000FF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反对称</a:t>
                </a:r>
                <a:r>
                  <a:rPr lang="zh-CN" altLang="pt-BR" sz="2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：如果有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/>
                        <a:ea typeface="华文楷体" panose="02010600040101010101" pitchFamily="2" charset="-122"/>
                      </a:rPr>
                      <m:t>(</m:t>
                    </m:r>
                    <m:r>
                      <a:rPr lang="en-US" altLang="zh-CN" sz="2400" b="1" i="1" smtClean="0">
                        <a:latin typeface="Cambria Math"/>
                        <a:ea typeface="华文楷体" panose="02010600040101010101" pitchFamily="2" charset="-122"/>
                      </a:rPr>
                      <m:t>𝒙</m:t>
                    </m:r>
                    <m:r>
                      <a:rPr lang="en-US" altLang="zh-CN" sz="2400" b="1" i="1" smtClean="0">
                        <a:latin typeface="Cambria Math"/>
                        <a:ea typeface="华文楷体" panose="02010600040101010101" pitchFamily="2" charset="-122"/>
                      </a:rPr>
                      <m:t>,</m:t>
                    </m:r>
                    <m:r>
                      <a:rPr lang="en-US" altLang="zh-CN" sz="2400" b="1" i="1" smtClean="0">
                        <a:latin typeface="Cambria Math"/>
                        <a:ea typeface="华文楷体" panose="02010600040101010101" pitchFamily="2" charset="-122"/>
                      </a:rPr>
                      <m:t>𝒚</m:t>
                    </m:r>
                    <m:r>
                      <a:rPr lang="en-US" altLang="zh-CN" sz="2400" b="1" i="1" smtClean="0">
                        <a:latin typeface="Cambria Math"/>
                        <a:ea typeface="华文楷体" panose="02010600040101010101" pitchFamily="2" charset="-122"/>
                      </a:rPr>
                      <m:t>)∈</m:t>
                    </m:r>
                    <m:r>
                      <a:rPr lang="en-US" altLang="zh-CN" sz="2400" b="1" i="1" smtClean="0">
                        <a:latin typeface="Cambria Math"/>
                        <a:ea typeface="Cambria Math"/>
                      </a:rPr>
                      <m:t>𝑹</m:t>
                    </m:r>
                  </m:oMath>
                </a14:m>
                <a:r>
                  <a:rPr lang="pt-BR" altLang="zh-CN" sz="2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 </a:t>
                </a:r>
                <a:r>
                  <a:rPr lang="zh-CN" altLang="pt-BR" sz="2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/>
                        <a:ea typeface="华文楷体" panose="02010600040101010101" pitchFamily="2" charset="-122"/>
                      </a:rPr>
                      <m:t>𝒙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≠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/>
                        <a:ea typeface="华文楷体" panose="02010600040101010101" pitchFamily="2" charset="-122"/>
                      </a:rPr>
                      <m:t>𝒚</m:t>
                    </m:r>
                  </m:oMath>
                </a14:m>
                <a:r>
                  <a:rPr lang="zh-CN" altLang="pt-BR" sz="2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，必有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/>
                        <a:ea typeface="华文楷体" panose="02010600040101010101" pitchFamily="2" charset="-122"/>
                      </a:rPr>
                      <m:t>(</m:t>
                    </m:r>
                    <m:r>
                      <a:rPr lang="en-US" altLang="zh-CN" sz="2400" b="1" i="1" smtClean="0">
                        <a:latin typeface="Cambria Math"/>
                        <a:ea typeface="华文楷体" panose="02010600040101010101" pitchFamily="2" charset="-122"/>
                      </a:rPr>
                      <m:t>𝒚</m:t>
                    </m:r>
                    <m:r>
                      <a:rPr lang="en-US" altLang="zh-CN" sz="2400" b="1" i="1" smtClean="0">
                        <a:latin typeface="Cambria Math"/>
                        <a:ea typeface="华文楷体" panose="02010600040101010101" pitchFamily="2" charset="-122"/>
                      </a:rPr>
                      <m:t>,</m:t>
                    </m:r>
                    <m:r>
                      <a:rPr lang="en-US" altLang="zh-CN" sz="2400" b="1" i="1" smtClean="0">
                        <a:latin typeface="Cambria Math"/>
                        <a:ea typeface="华文楷体" panose="02010600040101010101" pitchFamily="2" charset="-122"/>
                      </a:rPr>
                      <m:t>𝒙</m:t>
                    </m:r>
                    <m:r>
                      <a:rPr lang="en-US" altLang="zh-CN" sz="2400" b="1" i="1" smtClean="0">
                        <a:latin typeface="Cambria Math"/>
                        <a:ea typeface="华文楷体" panose="02010600040101010101" pitchFamily="2" charset="-122"/>
                      </a:rPr>
                      <m:t>)∉</m:t>
                    </m:r>
                    <m:r>
                      <a:rPr lang="en-US" altLang="zh-CN" sz="2400" b="1" i="1" smtClean="0">
                        <a:latin typeface="Cambria Math"/>
                        <a:ea typeface="Cambria Math"/>
                      </a:rPr>
                      <m:t>𝑹</m:t>
                    </m:r>
                  </m:oMath>
                </a14:m>
                <a:r>
                  <a:rPr lang="zh-CN" altLang="pt-BR" sz="2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 </a:t>
                </a:r>
                <a:endParaRPr lang="zh-CN" altLang="en-US" sz="2400" b="1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mc:Choice>
        <mc:Fallback>
          <p:sp>
            <p:nvSpPr>
              <p:cNvPr id="7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0822" y="2057400"/>
                <a:ext cx="7107150" cy="648512"/>
              </a:xfrm>
              <a:prstGeom prst="rect">
                <a:avLst/>
              </a:prstGeom>
              <a:blipFill rotWithShape="1">
                <a:blip r:embed="rId3"/>
                <a:stretch>
                  <a:fillRect l="-1198" b="-11009"/>
                </a:stretch>
              </a:blipFill>
              <a:ln w="19050" algn="ctr">
                <a:solidFill>
                  <a:srgbClr val="800000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Box 12"/>
              <p:cNvSpPr txBox="1">
                <a:spLocks noChangeArrowheads="1"/>
              </p:cNvSpPr>
              <p:nvPr/>
            </p:nvSpPr>
            <p:spPr bwMode="auto">
              <a:xfrm>
                <a:off x="304800" y="2895600"/>
                <a:ext cx="8915400" cy="648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31750" algn="ctr">
                    <a:solidFill>
                      <a:srgbClr val="008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itchFamily="18" charset="2"/>
                  <a:buChar char="¡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itchFamily="2" charset="2"/>
                  <a:buChar char="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itchFamily="2" charset="2"/>
                  <a:buChar char="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zh-CN" altLang="en-US" sz="24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例</a:t>
                </a:r>
                <a:r>
                  <a:rPr kumimoji="1" lang="en-US" altLang="zh-CN" sz="24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1.</a:t>
                </a:r>
                <a:r>
                  <a:rPr kumimoji="1" lang="zh-CN" altLang="en-US" sz="24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整数集合</a:t>
                </a:r>
                <a:r>
                  <a:rPr kumimoji="1" lang="en-US" altLang="zh-CN" sz="24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  <a:sym typeface="Wingdings 2" pitchFamily="18" charset="2"/>
                  </a:rPr>
                  <a:t>X </a:t>
                </a:r>
                <a:r>
                  <a:rPr kumimoji="1" lang="zh-CN" altLang="en-US" sz="24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  <a:sym typeface="Wingdings 2" pitchFamily="18" charset="2"/>
                  </a:rPr>
                  <a:t>上的</a:t>
                </a:r>
                <a14:m>
                  <m:oMath xmlns:m="http://schemas.openxmlformats.org/officeDocument/2006/math">
                    <m:r>
                      <a:rPr kumimoji="1" lang="en-US" altLang="zh-CN" sz="2400" b="1" i="1" smtClean="0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 2" pitchFamily="18" charset="2"/>
                      </a:rPr>
                      <m:t>“≤"</m:t>
                    </m:r>
                  </m:oMath>
                </a14:m>
                <a:r>
                  <a:rPr kumimoji="1" lang="zh-CN" altLang="en-US" sz="24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  <a:sym typeface="Wingdings 2" pitchFamily="18" charset="2"/>
                  </a:rPr>
                  <a:t>关系，具有自反、反对称性质？</a:t>
                </a:r>
                <a:endParaRPr lang="en-US" altLang="zh-CN" sz="2400" b="1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2895600"/>
                <a:ext cx="8915400" cy="648512"/>
              </a:xfrm>
              <a:prstGeom prst="rect">
                <a:avLst/>
              </a:prstGeom>
              <a:blipFill rotWithShape="1">
                <a:blip r:embed="rId4"/>
                <a:stretch>
                  <a:fillRect l="-1094" b="-1320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008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grpSp>
        <p:nvGrpSpPr>
          <p:cNvPr id="9" name="组合 8"/>
          <p:cNvGrpSpPr/>
          <p:nvPr/>
        </p:nvGrpSpPr>
        <p:grpSpPr>
          <a:xfrm>
            <a:off x="29233" y="3429000"/>
            <a:ext cx="9108504" cy="2965428"/>
            <a:chOff x="29233" y="2919429"/>
            <a:chExt cx="9108504" cy="2224071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374798" y="2991437"/>
              <a:ext cx="0" cy="2152063"/>
            </a:xfrm>
            <a:prstGeom prst="line">
              <a:avLst/>
            </a:prstGeom>
            <a:ln w="12700">
              <a:solidFill>
                <a:srgbClr val="0099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29233" y="2919429"/>
              <a:ext cx="9108504" cy="72008"/>
            </a:xfrm>
            <a:prstGeom prst="line">
              <a:avLst/>
            </a:prstGeom>
            <a:ln w="12700">
              <a:solidFill>
                <a:srgbClr val="0099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81420" y="3833416"/>
                <a:ext cx="181594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解：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latin typeface="Cambria Math"/>
                        <a:ea typeface="华文楷体" panose="02010600040101010101" pitchFamily="2" charset="-122"/>
                      </a:rPr>
                      <m:t>∀</m:t>
                    </m:r>
                    <m:r>
                      <a:rPr lang="en-US" altLang="zh-CN" sz="2400" b="1" i="1" smtClean="0">
                        <a:latin typeface="Cambria Math"/>
                        <a:ea typeface="华文楷体" panose="02010600040101010101" pitchFamily="2" charset="-122"/>
                      </a:rPr>
                      <m:t>𝒙</m:t>
                    </m:r>
                    <m:r>
                      <a:rPr lang="en-US" altLang="zh-CN" sz="2400" b="1" i="1" smtClean="0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altLang="zh-CN" sz="2400" b="1" i="1" smtClean="0">
                        <a:latin typeface="Cambria Math"/>
                        <a:ea typeface="Cambria Math"/>
                      </a:rPr>
                      <m:t>𝑿</m:t>
                    </m:r>
                  </m:oMath>
                </a14:m>
                <a:r>
                  <a:rPr lang="en-US" altLang="zh-CN" sz="2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,</a:t>
                </a:r>
                <a:endParaRPr lang="zh-CN" altLang="en-US" sz="2400" b="1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20" y="3833416"/>
                <a:ext cx="1815946" cy="646331"/>
              </a:xfrm>
              <a:prstGeom prst="rect">
                <a:avLst/>
              </a:prstGeom>
              <a:blipFill rotWithShape="1">
                <a:blip r:embed="rId5"/>
                <a:stretch>
                  <a:fillRect l="-5034" r="-5369" b="-13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2021539" y="3853310"/>
                <a:ext cx="101925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/>
                          <a:ea typeface="华文楷体" panose="02010600040101010101" pitchFamily="2" charset="-122"/>
                        </a:rPr>
                        <m:t>𝒙</m:t>
                      </m:r>
                      <m:r>
                        <a:rPr lang="en-US" altLang="zh-CN" sz="2400" b="1" i="1" smtClean="0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n-US" altLang="zh-CN" sz="2400" b="1" i="1" smtClean="0">
                          <a:latin typeface="Cambria Math"/>
                          <a:ea typeface="Cambria Math"/>
                        </a:rPr>
                        <m:t>𝒙</m:t>
                      </m:r>
                    </m:oMath>
                  </m:oMathPara>
                </a14:m>
                <a:endParaRPr lang="zh-CN" altLang="en-US" sz="2400" b="1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539" y="3853310"/>
                <a:ext cx="1019253" cy="64633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1919645" y="4549200"/>
                <a:ext cx="149643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/>
                          <a:ea typeface="华文楷体" panose="02010600040101010101" pitchFamily="2" charset="-122"/>
                        </a:rPr>
                        <m:t>(</m:t>
                      </m:r>
                      <m:r>
                        <a:rPr lang="en-US" altLang="zh-CN" sz="2400" b="1" i="1" smtClean="0">
                          <a:latin typeface="Cambria Math"/>
                          <a:ea typeface="华文楷体" panose="02010600040101010101" pitchFamily="2" charset="-122"/>
                        </a:rPr>
                        <m:t>𝒙</m:t>
                      </m:r>
                      <m:r>
                        <a:rPr lang="en-US" altLang="zh-CN" sz="2400" b="1" i="1" smtClean="0">
                          <a:latin typeface="Cambria Math"/>
                          <a:ea typeface="华文楷体" panose="02010600040101010101" pitchFamily="2" charset="-122"/>
                        </a:rPr>
                        <m:t>,</m:t>
                      </m:r>
                      <m:r>
                        <a:rPr lang="en-US" altLang="zh-CN" sz="2400" b="1" i="1" smtClean="0">
                          <a:latin typeface="Cambria Math"/>
                          <a:ea typeface="Cambria Math"/>
                        </a:rPr>
                        <m:t>𝒙</m:t>
                      </m:r>
                      <m:r>
                        <a:rPr lang="en-US" altLang="zh-CN" sz="2400" b="1" i="1" smtClean="0">
                          <a:latin typeface="Cambria Math"/>
                          <a:ea typeface="Cambria Math"/>
                        </a:rPr>
                        <m:t>)∈≤</m:t>
                      </m:r>
                    </m:oMath>
                  </m:oMathPara>
                </a14:m>
                <a:endParaRPr lang="zh-CN" altLang="en-US" sz="2400" b="1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645" y="4549200"/>
                <a:ext cx="1496435" cy="64633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 Box 12"/>
              <p:cNvSpPr txBox="1">
                <a:spLocks noChangeArrowheads="1"/>
              </p:cNvSpPr>
              <p:nvPr/>
            </p:nvSpPr>
            <p:spPr bwMode="auto">
              <a:xfrm>
                <a:off x="111693" y="5296770"/>
                <a:ext cx="4259890" cy="648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31750" algn="ctr">
                    <a:solidFill>
                      <a:srgbClr val="008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itchFamily="18" charset="2"/>
                  <a:buChar char="¡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itchFamily="2" charset="2"/>
                  <a:buChar char="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itchFamily="2" charset="2"/>
                  <a:buChar char="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4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  <a:sym typeface="Wingdings 2" pitchFamily="18" charset="2"/>
                  </a:rPr>
                  <a:t>X</a:t>
                </a:r>
                <a:r>
                  <a:rPr kumimoji="1" lang="zh-CN" altLang="en-US" sz="24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  <a:sym typeface="Wingdings 2" pitchFamily="18" charset="2"/>
                  </a:rPr>
                  <a:t>上的</a:t>
                </a:r>
                <a14:m>
                  <m:oMath xmlns:m="http://schemas.openxmlformats.org/officeDocument/2006/math">
                    <m:r>
                      <a:rPr kumimoji="1" lang="en-US" altLang="zh-CN" sz="2400" b="1" i="1" smtClean="0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 2" pitchFamily="18" charset="2"/>
                      </a:rPr>
                      <m:t>“≤”</m:t>
                    </m:r>
                  </m:oMath>
                </a14:m>
                <a:r>
                  <a:rPr kumimoji="1" lang="zh-CN" altLang="en-US" sz="24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  <a:sym typeface="Wingdings 2" pitchFamily="18" charset="2"/>
                  </a:rPr>
                  <a:t>关系具有自反性质。</a:t>
                </a:r>
                <a:endParaRPr lang="en-US" altLang="zh-CN" sz="2400" b="1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693" y="5296770"/>
                <a:ext cx="4259890" cy="648512"/>
              </a:xfrm>
              <a:prstGeom prst="rect">
                <a:avLst/>
              </a:prstGeom>
              <a:blipFill rotWithShape="1">
                <a:blip r:embed="rId8"/>
                <a:stretch>
                  <a:fillRect l="-2146" r="-9442" b="-1320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008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4448820" y="3822300"/>
                <a:ext cx="237911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/>
                          <a:ea typeface="华文楷体" panose="02010600040101010101" pitchFamily="2" charset="-122"/>
                        </a:rPr>
                        <m:t>𝒙</m:t>
                      </m:r>
                      <m:r>
                        <a:rPr lang="en-US" altLang="zh-CN" sz="2400" b="1" i="1" smtClean="0">
                          <a:latin typeface="Cambria Math"/>
                          <a:ea typeface="Cambria Math"/>
                        </a:rPr>
                        <m:t>≠</m:t>
                      </m:r>
                      <m:r>
                        <a:rPr lang="en-US" altLang="zh-CN" sz="2400" b="1" i="1" smtClean="0">
                          <a:latin typeface="Cambria Math"/>
                          <a:ea typeface="华文楷体" panose="02010600040101010101" pitchFamily="2" charset="-122"/>
                        </a:rPr>
                        <m:t>𝒚</m:t>
                      </m:r>
                      <m:r>
                        <a:rPr lang="en-US" altLang="zh-CN" sz="2400" b="1" i="1" smtClean="0">
                          <a:latin typeface="Cambria Math"/>
                          <a:ea typeface="华文楷体" panose="02010600040101010101" pitchFamily="2" charset="-122"/>
                        </a:rPr>
                        <m:t>,(</m:t>
                      </m:r>
                      <m:r>
                        <a:rPr lang="en-US" altLang="zh-CN" sz="2400" b="1" i="1" smtClean="0">
                          <a:latin typeface="Cambria Math"/>
                          <a:ea typeface="华文楷体" panose="02010600040101010101" pitchFamily="2" charset="-122"/>
                        </a:rPr>
                        <m:t>𝒙</m:t>
                      </m:r>
                      <m:r>
                        <a:rPr lang="en-US" altLang="zh-CN" sz="2400" b="1" i="1" smtClean="0">
                          <a:latin typeface="Cambria Math"/>
                          <a:ea typeface="华文楷体" panose="02010600040101010101" pitchFamily="2" charset="-122"/>
                        </a:rPr>
                        <m:t>,</m:t>
                      </m:r>
                      <m:r>
                        <a:rPr lang="en-US" altLang="zh-CN" sz="2400" b="1" i="1" smtClean="0">
                          <a:latin typeface="Cambria Math"/>
                          <a:ea typeface="华文楷体" panose="02010600040101010101" pitchFamily="2" charset="-122"/>
                        </a:rPr>
                        <m:t>𝒚</m:t>
                      </m:r>
                      <m:r>
                        <a:rPr lang="en-US" altLang="zh-CN" sz="2400" b="1" i="1" smtClean="0">
                          <a:latin typeface="Cambria Math"/>
                          <a:ea typeface="华文楷体" panose="02010600040101010101" pitchFamily="2" charset="-122"/>
                        </a:rPr>
                        <m:t>)∈≤</m:t>
                      </m:r>
                    </m:oMath>
                  </m:oMathPara>
                </a14:m>
                <a:endParaRPr lang="zh-CN" altLang="en-US" sz="2400" b="1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8820" y="3822300"/>
                <a:ext cx="2379113" cy="646331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6898564" y="3810000"/>
                <a:ext cx="102566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/>
                          <a:ea typeface="华文楷体" panose="02010600040101010101" pitchFamily="2" charset="-122"/>
                        </a:rPr>
                        <m:t>𝒙</m:t>
                      </m:r>
                      <m:r>
                        <a:rPr lang="en-US" altLang="zh-CN" sz="2400" b="1" i="1" smtClean="0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n-US" altLang="zh-CN" sz="2400" b="1" i="1" smtClean="0">
                          <a:latin typeface="Cambria Math"/>
                          <a:ea typeface="Cambria Math"/>
                        </a:rPr>
                        <m:t>𝒚</m:t>
                      </m:r>
                    </m:oMath>
                  </m:oMathPara>
                </a14:m>
                <a:endParaRPr lang="zh-CN" altLang="en-US" sz="2400" b="1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8564" y="3810000"/>
                <a:ext cx="1025665" cy="646331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5227520" y="4526540"/>
                <a:ext cx="150765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/>
                          <a:ea typeface="华文楷体" panose="02010600040101010101" pitchFamily="2" charset="-122"/>
                        </a:rPr>
                        <m:t>(</m:t>
                      </m:r>
                      <m:r>
                        <a:rPr lang="en-US" altLang="zh-CN" sz="2400" b="1" i="1" smtClean="0">
                          <a:latin typeface="Cambria Math"/>
                          <a:ea typeface="华文楷体" panose="02010600040101010101" pitchFamily="2" charset="-122"/>
                        </a:rPr>
                        <m:t>𝒚</m:t>
                      </m:r>
                      <m:r>
                        <a:rPr lang="en-US" altLang="zh-CN" sz="2400" b="1" i="1" smtClean="0">
                          <a:latin typeface="Cambria Math"/>
                          <a:ea typeface="华文楷体" panose="02010600040101010101" pitchFamily="2" charset="-122"/>
                        </a:rPr>
                        <m:t>,</m:t>
                      </m:r>
                      <m:r>
                        <a:rPr lang="en-US" altLang="zh-CN" sz="2400" b="1" i="1" smtClean="0">
                          <a:latin typeface="Cambria Math"/>
                          <a:ea typeface="华文楷体" panose="02010600040101010101" pitchFamily="2" charset="-122"/>
                        </a:rPr>
                        <m:t>𝒙</m:t>
                      </m:r>
                      <m:r>
                        <a:rPr lang="en-US" altLang="zh-CN" sz="2400" b="1" i="1" smtClean="0">
                          <a:latin typeface="Cambria Math"/>
                          <a:ea typeface="华文楷体" panose="02010600040101010101" pitchFamily="2" charset="-122"/>
                        </a:rPr>
                        <m:t>)∉≤</m:t>
                      </m:r>
                    </m:oMath>
                  </m:oMathPara>
                </a14:m>
                <a:endParaRPr lang="zh-CN" altLang="en-US" sz="2400" b="1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520" y="4526540"/>
                <a:ext cx="1507657" cy="646331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Box 12"/>
              <p:cNvSpPr txBox="1">
                <a:spLocks noChangeArrowheads="1"/>
              </p:cNvSpPr>
              <p:nvPr/>
            </p:nvSpPr>
            <p:spPr bwMode="auto">
              <a:xfrm>
                <a:off x="4423767" y="5235550"/>
                <a:ext cx="4688918" cy="648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31750" algn="ctr">
                    <a:solidFill>
                      <a:srgbClr val="008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itchFamily="18" charset="2"/>
                  <a:buChar char="¡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itchFamily="2" charset="2"/>
                  <a:buChar char="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itchFamily="2" charset="2"/>
                  <a:buChar char="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4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  <a:sym typeface="Wingdings 2" pitchFamily="18" charset="2"/>
                  </a:rPr>
                  <a:t>X</a:t>
                </a:r>
                <a:r>
                  <a:rPr kumimoji="1" lang="zh-CN" altLang="en-US" sz="24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  <a:sym typeface="Wingdings 2" pitchFamily="18" charset="2"/>
                  </a:rPr>
                  <a:t>上的</a:t>
                </a:r>
                <a14:m>
                  <m:oMath xmlns:m="http://schemas.openxmlformats.org/officeDocument/2006/math">
                    <m:r>
                      <a:rPr kumimoji="1" lang="en-US" altLang="zh-CN" sz="2400" b="1" i="1" smtClean="0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 2" pitchFamily="18" charset="2"/>
                      </a:rPr>
                      <m:t>“≤”</m:t>
                    </m:r>
                  </m:oMath>
                </a14:m>
                <a:r>
                  <a:rPr kumimoji="1" lang="zh-CN" altLang="en-US" sz="24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  <a:sym typeface="Wingdings 2" pitchFamily="18" charset="2"/>
                  </a:rPr>
                  <a:t>关系具有反对称性质。</a:t>
                </a:r>
                <a:endParaRPr lang="en-US" altLang="zh-CN" sz="2400" b="1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9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23767" y="5235550"/>
                <a:ext cx="4688918" cy="648512"/>
              </a:xfrm>
              <a:prstGeom prst="rect">
                <a:avLst/>
              </a:prstGeom>
              <a:blipFill rotWithShape="1">
                <a:blip r:embed="rId12"/>
                <a:stretch>
                  <a:fillRect l="-2081" r="-2081" b="-1320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008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Box 6"/>
              <p:cNvSpPr txBox="1">
                <a:spLocks noChangeArrowheads="1"/>
              </p:cNvSpPr>
              <p:nvPr/>
            </p:nvSpPr>
            <p:spPr bwMode="auto">
              <a:xfrm>
                <a:off x="914400" y="914400"/>
                <a:ext cx="7693069" cy="648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31750" algn="ctr">
                    <a:solidFill>
                      <a:schemeClr val="tx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itchFamily="18" charset="2"/>
                  <a:buChar char="¡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itchFamily="2" charset="2"/>
                  <a:buChar char="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itchFamily="2" charset="2"/>
                  <a:buChar char="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 b="1" dirty="0">
                    <a:solidFill>
                      <a:srgbClr val="0000FF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传递： </a:t>
                </a:r>
                <a:r>
                  <a:rPr lang="zh-CN" altLang="en-US" sz="2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如果有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/>
                        <a:ea typeface="华文楷体" panose="02010600040101010101" pitchFamily="2" charset="-122"/>
                      </a:rPr>
                      <m:t>(</m:t>
                    </m:r>
                    <m:r>
                      <a:rPr lang="en-US" altLang="zh-CN" sz="2400" b="1" i="1" smtClean="0">
                        <a:latin typeface="Cambria Math"/>
                        <a:ea typeface="华文楷体" panose="02010600040101010101" pitchFamily="2" charset="-122"/>
                      </a:rPr>
                      <m:t>𝒙</m:t>
                    </m:r>
                    <m:r>
                      <a:rPr lang="en-US" altLang="zh-CN" sz="2400" b="1" i="1" smtClean="0">
                        <a:latin typeface="Cambria Math"/>
                        <a:ea typeface="华文楷体" panose="02010600040101010101" pitchFamily="2" charset="-122"/>
                      </a:rPr>
                      <m:t>,</m:t>
                    </m:r>
                    <m:r>
                      <a:rPr lang="en-US" altLang="zh-CN" sz="2400" b="1" i="1" smtClean="0">
                        <a:latin typeface="Cambria Math"/>
                        <a:ea typeface="华文楷体" panose="02010600040101010101" pitchFamily="2" charset="-122"/>
                      </a:rPr>
                      <m:t>𝒚</m:t>
                    </m:r>
                    <m:r>
                      <a:rPr lang="en-US" altLang="zh-CN" sz="2400" b="1" i="1" smtClean="0">
                        <a:latin typeface="Cambria Math"/>
                        <a:ea typeface="华文楷体" panose="02010600040101010101" pitchFamily="2" charset="-122"/>
                      </a:rPr>
                      <m:t>)∈</m:t>
                    </m:r>
                    <m:r>
                      <a:rPr lang="en-US" altLang="zh-CN" sz="2400" b="1" i="1" smtClean="0">
                        <a:latin typeface="Cambria Math"/>
                        <a:ea typeface="Cambria Math"/>
                      </a:rPr>
                      <m:t>𝑹</m:t>
                    </m:r>
                  </m:oMath>
                </a14:m>
                <a:r>
                  <a:rPr lang="zh-CN" altLang="en-US" sz="2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/>
                        <a:ea typeface="华文楷体" panose="02010600040101010101" pitchFamily="2" charset="-122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/>
                        <a:ea typeface="华文楷体" panose="02010600040101010101" pitchFamily="2" charset="-122"/>
                      </a:rPr>
                      <m:t>𝒚</m:t>
                    </m:r>
                    <m:r>
                      <a:rPr lang="en-US" altLang="zh-CN" sz="2400" b="1" i="1" dirty="0" smtClean="0">
                        <a:latin typeface="Cambria Math"/>
                        <a:ea typeface="华文楷体" panose="02010600040101010101" pitchFamily="2" charset="-122"/>
                      </a:rPr>
                      <m:t>,</m:t>
                    </m:r>
                    <m:r>
                      <a:rPr lang="en-US" altLang="zh-CN" sz="2400" b="1" i="1" dirty="0" smtClean="0">
                        <a:latin typeface="Cambria Math"/>
                        <a:ea typeface="华文楷体" panose="02010600040101010101" pitchFamily="2" charset="-122"/>
                      </a:rPr>
                      <m:t>𝒛</m:t>
                    </m:r>
                    <m:r>
                      <a:rPr lang="en-US" altLang="zh-CN" sz="2400" b="1" i="1" dirty="0" smtClean="0">
                        <a:latin typeface="Cambria Math"/>
                        <a:ea typeface="华文楷体" panose="02010600040101010101" pitchFamily="2" charset="-122"/>
                      </a:rPr>
                      <m:t>)∈</m:t>
                    </m:r>
                    <m:r>
                      <a:rPr lang="en-US" altLang="zh-CN" sz="2400" b="1" i="1" dirty="0" smtClean="0">
                        <a:latin typeface="Cambria Math"/>
                        <a:ea typeface="Cambria Math"/>
                      </a:rPr>
                      <m:t>𝑹</m:t>
                    </m:r>
                  </m:oMath>
                </a14:m>
                <a:r>
                  <a:rPr lang="zh-CN" altLang="en-US" sz="2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，则必有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/>
                        <a:ea typeface="华文楷体" panose="02010600040101010101" pitchFamily="2" charset="-122"/>
                      </a:rPr>
                      <m:t>(</m:t>
                    </m:r>
                    <m:r>
                      <a:rPr lang="en-US" altLang="zh-CN" sz="2400" b="1" i="1" smtClean="0">
                        <a:latin typeface="Cambria Math"/>
                        <a:ea typeface="华文楷体" panose="02010600040101010101" pitchFamily="2" charset="-122"/>
                      </a:rPr>
                      <m:t>𝒙</m:t>
                    </m:r>
                    <m:r>
                      <a:rPr lang="en-US" altLang="zh-CN" sz="2400" b="1" i="1" smtClean="0">
                        <a:latin typeface="Cambria Math"/>
                        <a:ea typeface="华文楷体" panose="02010600040101010101" pitchFamily="2" charset="-122"/>
                      </a:rPr>
                      <m:t>,</m:t>
                    </m:r>
                    <m:r>
                      <a:rPr lang="en-US" altLang="zh-CN" sz="2400" b="1" i="1" smtClean="0">
                        <a:latin typeface="Cambria Math"/>
                        <a:ea typeface="华文楷体" panose="02010600040101010101" pitchFamily="2" charset="-122"/>
                      </a:rPr>
                      <m:t>𝒛</m:t>
                    </m:r>
                    <m:r>
                      <a:rPr lang="en-US" altLang="zh-CN" sz="2400" b="1" i="1" smtClean="0">
                        <a:latin typeface="Cambria Math"/>
                        <a:ea typeface="华文楷体" panose="02010600040101010101" pitchFamily="2" charset="-122"/>
                      </a:rPr>
                      <m:t>)∈</m:t>
                    </m:r>
                    <m:r>
                      <a:rPr lang="en-US" altLang="zh-CN" sz="2400" b="1" i="1" smtClean="0">
                        <a:latin typeface="Cambria Math"/>
                        <a:ea typeface="Cambria Math"/>
                      </a:rPr>
                      <m:t>𝑹</m:t>
                    </m:r>
                  </m:oMath>
                </a14:m>
                <a:endParaRPr lang="en-US" altLang="zh-CN" sz="2400" b="1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mc:Choice>
        <mc:Fallback>
          <p:sp>
            <p:nvSpPr>
              <p:cNvPr id="2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914400"/>
                <a:ext cx="7693069" cy="648512"/>
              </a:xfrm>
              <a:prstGeom prst="rect">
                <a:avLst/>
              </a:prstGeom>
              <a:blipFill rotWithShape="1">
                <a:blip r:embed="rId1"/>
                <a:stretch>
                  <a:fillRect l="-1268" b="-1320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chemeClr val="tx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3" name="燕尾形 2"/>
          <p:cNvSpPr/>
          <p:nvPr/>
        </p:nvSpPr>
        <p:spPr>
          <a:xfrm>
            <a:off x="1066800" y="302449"/>
            <a:ext cx="2048115" cy="53575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defTabSz="6877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复习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传递</a:t>
            </a:r>
            <a:endParaRPr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12"/>
              <p:cNvSpPr txBox="1">
                <a:spLocks noChangeArrowheads="1"/>
              </p:cNvSpPr>
              <p:nvPr/>
            </p:nvSpPr>
            <p:spPr bwMode="auto">
              <a:xfrm>
                <a:off x="990600" y="1752600"/>
                <a:ext cx="7053887" cy="648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31750" algn="ctr">
                    <a:solidFill>
                      <a:srgbClr val="008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itchFamily="18" charset="2"/>
                  <a:buChar char="¡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itchFamily="2" charset="2"/>
                  <a:buChar char="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itchFamily="2" charset="2"/>
                  <a:buChar char="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zh-CN" altLang="en-US" sz="24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例</a:t>
                </a:r>
                <a:r>
                  <a:rPr kumimoji="1" lang="en-US" altLang="zh-CN" sz="24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2.</a:t>
                </a:r>
                <a:r>
                  <a:rPr kumimoji="1" lang="zh-CN" altLang="en-US" sz="24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整数集合</a:t>
                </a:r>
                <a:r>
                  <a:rPr kumimoji="1" lang="en-US" altLang="zh-CN" sz="24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  <a:sym typeface="Wingdings 2" pitchFamily="18" charset="2"/>
                  </a:rPr>
                  <a:t>X</a:t>
                </a:r>
                <a:r>
                  <a:rPr kumimoji="1" lang="zh-CN" altLang="en-US" sz="24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  <a:sym typeface="Wingdings 2" pitchFamily="18" charset="2"/>
                  </a:rPr>
                  <a:t>上的</a:t>
                </a:r>
                <a14:m>
                  <m:oMath xmlns:m="http://schemas.openxmlformats.org/officeDocument/2006/math">
                    <m:r>
                      <a:rPr kumimoji="1" lang="en-US" altLang="zh-CN" sz="2400" b="1" i="1" smtClean="0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 2" pitchFamily="18" charset="2"/>
                      </a:rPr>
                      <m:t>“≤”</m:t>
                    </m:r>
                  </m:oMath>
                </a14:m>
                <a:r>
                  <a:rPr kumimoji="1" lang="zh-CN" altLang="en-US" sz="24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  <a:sym typeface="Wingdings 2" pitchFamily="18" charset="2"/>
                  </a:rPr>
                  <a:t>关系，具有传递性质？</a:t>
                </a:r>
                <a:endParaRPr lang="en-US" altLang="zh-CN" sz="2400" b="1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0600" y="1752600"/>
                <a:ext cx="7053887" cy="648512"/>
              </a:xfrm>
              <a:prstGeom prst="rect">
                <a:avLst/>
              </a:prstGeom>
              <a:blipFill rotWithShape="1">
                <a:blip r:embed="rId2"/>
                <a:stretch>
                  <a:fillRect l="-1383" b="-1320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008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987647" y="2514600"/>
                <a:ext cx="337624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ea typeface="华文楷体" panose="02010600040101010101" pitchFamily="2" charset="-122"/>
                  </a:rPr>
                  <a:t>解：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/>
                            <a:ea typeface="华文楷体" panose="02010600040101010101" pitchFamily="2" charset="-122"/>
                          </a:rPr>
                          <m:t>𝒙</m:t>
                        </m:r>
                        <m:r>
                          <a:rPr lang="en-US" altLang="zh-CN" sz="2400" b="1" i="1" smtClean="0">
                            <a:latin typeface="Cambria Math"/>
                            <a:ea typeface="华文楷体" panose="02010600040101010101" pitchFamily="2" charset="-122"/>
                          </a:rPr>
                          <m:t>,</m:t>
                        </m:r>
                        <m:r>
                          <a:rPr lang="en-US" altLang="zh-CN" sz="2400" b="1" i="1" smtClean="0">
                            <a:latin typeface="Cambria Math"/>
                            <a:ea typeface="华文楷体" panose="02010600040101010101" pitchFamily="2" charset="-122"/>
                          </a:rPr>
                          <m:t>𝒚</m:t>
                        </m:r>
                      </m:e>
                    </m:d>
                    <m:r>
                      <a:rPr lang="en-US" altLang="zh-CN" sz="2400" b="1" i="1" smtClean="0">
                        <a:latin typeface="Cambria Math"/>
                        <a:ea typeface="Cambria Math"/>
                      </a:rPr>
                      <m:t>∈≤,(</m:t>
                    </m:r>
                    <m:r>
                      <a:rPr lang="en-US" altLang="zh-CN" sz="2400" b="1" i="1" smtClean="0">
                        <a:latin typeface="Cambria Math"/>
                        <a:ea typeface="Cambria Math"/>
                      </a:rPr>
                      <m:t>𝒚</m:t>
                    </m:r>
                    <m:r>
                      <a:rPr lang="en-US" altLang="zh-CN" sz="2400" b="1" i="1" smtClean="0">
                        <a:latin typeface="Cambria Math"/>
                        <a:ea typeface="Cambria Math"/>
                      </a:rPr>
                      <m:t>,</m:t>
                    </m:r>
                    <m:r>
                      <a:rPr lang="en-US" altLang="zh-CN" sz="2400" b="1" i="1" smtClean="0">
                        <a:latin typeface="Cambria Math"/>
                        <a:ea typeface="Cambria Math"/>
                      </a:rPr>
                      <m:t>𝒛</m:t>
                    </m:r>
                    <m:r>
                      <a:rPr lang="en-US" altLang="zh-CN" sz="2400" b="1" i="1" smtClean="0">
                        <a:latin typeface="Cambria Math"/>
                        <a:ea typeface="Cambria Math"/>
                      </a:rPr>
                      <m:t>)∈≤</m:t>
                    </m:r>
                  </m:oMath>
                </a14:m>
                <a:endParaRPr lang="zh-CN" altLang="en-US" sz="2400" b="1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47" y="2514600"/>
                <a:ext cx="3376245" cy="646331"/>
              </a:xfrm>
              <a:prstGeom prst="rect">
                <a:avLst/>
              </a:prstGeom>
              <a:blipFill rotWithShape="1">
                <a:blip r:embed="rId3"/>
                <a:stretch>
                  <a:fillRect l="-2708" b="-12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1894606" y="3353107"/>
                <a:ext cx="188429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/>
                          <a:ea typeface="华文楷体" panose="02010600040101010101" pitchFamily="2" charset="-122"/>
                        </a:rPr>
                        <m:t>𝒙</m:t>
                      </m:r>
                      <m:r>
                        <a:rPr lang="en-US" altLang="zh-CN" sz="2400" b="1" i="1" smtClean="0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n-US" altLang="zh-CN" sz="2400" b="1" i="1" smtClean="0">
                          <a:latin typeface="Cambria Math"/>
                          <a:ea typeface="Cambria Math"/>
                        </a:rPr>
                        <m:t>𝒚</m:t>
                      </m:r>
                      <m:r>
                        <a:rPr lang="en-US" altLang="zh-CN" sz="2400" b="1" i="1" smtClean="0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en-US" altLang="zh-CN" sz="2400" b="1" i="1" smtClean="0">
                          <a:latin typeface="Cambria Math"/>
                          <a:ea typeface="Cambria Math"/>
                        </a:rPr>
                        <m:t>𝒚</m:t>
                      </m:r>
                      <m:r>
                        <a:rPr lang="en-US" altLang="zh-CN" sz="2400" b="1" i="1" smtClean="0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n-US" altLang="zh-CN" sz="2400" b="1" i="1" smtClean="0">
                          <a:latin typeface="Cambria Math"/>
                          <a:ea typeface="Cambria Math"/>
                        </a:rPr>
                        <m:t>𝒛</m:t>
                      </m:r>
                    </m:oMath>
                  </m:oMathPara>
                </a14:m>
                <a:endParaRPr lang="zh-CN" altLang="en-US" sz="2400" b="1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606" y="3353107"/>
                <a:ext cx="1884298" cy="64633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5154904" y="3414947"/>
                <a:ext cx="147719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/>
                          <a:ea typeface="华文楷体" panose="02010600040101010101" pitchFamily="2" charset="-122"/>
                        </a:rPr>
                        <m:t>(</m:t>
                      </m:r>
                      <m:r>
                        <a:rPr lang="en-US" altLang="zh-CN" sz="2400" b="1" i="1" smtClean="0">
                          <a:latin typeface="Cambria Math"/>
                          <a:ea typeface="华文楷体" panose="02010600040101010101" pitchFamily="2" charset="-122"/>
                        </a:rPr>
                        <m:t>𝒙</m:t>
                      </m:r>
                      <m:r>
                        <a:rPr lang="en-US" altLang="zh-CN" sz="2400" b="1" i="1" smtClean="0">
                          <a:latin typeface="Cambria Math"/>
                          <a:ea typeface="华文楷体" panose="02010600040101010101" pitchFamily="2" charset="-122"/>
                        </a:rPr>
                        <m:t>,</m:t>
                      </m:r>
                      <m:r>
                        <a:rPr lang="en-US" altLang="zh-CN" sz="2400" b="1" i="1" smtClean="0">
                          <a:latin typeface="Cambria Math"/>
                          <a:ea typeface="华文楷体" panose="02010600040101010101" pitchFamily="2" charset="-122"/>
                        </a:rPr>
                        <m:t>𝒛</m:t>
                      </m:r>
                      <m:r>
                        <a:rPr lang="en-US" altLang="zh-CN" sz="2400" b="1" i="1" smtClean="0">
                          <a:latin typeface="Cambria Math"/>
                          <a:ea typeface="华文楷体" panose="02010600040101010101" pitchFamily="2" charset="-122"/>
                        </a:rPr>
                        <m:t>)∈≤</m:t>
                      </m:r>
                    </m:oMath>
                  </m:oMathPara>
                </a14:m>
                <a:endParaRPr lang="zh-CN" altLang="en-US" sz="2400" b="1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904" y="3414947"/>
                <a:ext cx="1477199" cy="64633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 Box 12"/>
              <p:cNvSpPr txBox="1">
                <a:spLocks noChangeArrowheads="1"/>
              </p:cNvSpPr>
              <p:nvPr/>
            </p:nvSpPr>
            <p:spPr bwMode="auto">
              <a:xfrm>
                <a:off x="1407082" y="4114800"/>
                <a:ext cx="4688918" cy="648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31750" algn="ctr">
                    <a:solidFill>
                      <a:srgbClr val="008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85000"/>
                  <a:buFont typeface="Wingdings 2" pitchFamily="18" charset="2"/>
                  <a:buChar char="¡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itchFamily="2" charset="2"/>
                  <a:buChar char="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90000"/>
                  <a:buFont typeface="Wingdings" pitchFamily="2" charset="2"/>
                  <a:buChar char="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4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  <a:sym typeface="Wingdings 2" pitchFamily="18" charset="2"/>
                  </a:rPr>
                  <a:t>X</a:t>
                </a:r>
                <a:r>
                  <a:rPr kumimoji="1" lang="zh-CN" altLang="en-US" sz="24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  <a:sym typeface="Wingdings 2" pitchFamily="18" charset="2"/>
                  </a:rPr>
                  <a:t>上的</a:t>
                </a:r>
                <a14:m>
                  <m:oMath xmlns:m="http://schemas.openxmlformats.org/officeDocument/2006/math">
                    <m:r>
                      <a:rPr kumimoji="1" lang="en-US" altLang="zh-CN" sz="2400" b="1" i="1" smtClean="0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 2" pitchFamily="18" charset="2"/>
                      </a:rPr>
                      <m:t>“≤”</m:t>
                    </m:r>
                  </m:oMath>
                </a14:m>
                <a:r>
                  <a:rPr kumimoji="1" lang="zh-CN" altLang="en-US" sz="24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  <a:sym typeface="Wingdings 2" pitchFamily="18" charset="2"/>
                  </a:rPr>
                  <a:t>关系具有传递性质。</a:t>
                </a:r>
                <a:endParaRPr lang="en-US" altLang="zh-CN" sz="2400" b="1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07082" y="4114800"/>
                <a:ext cx="4688918" cy="648512"/>
              </a:xfrm>
              <a:prstGeom prst="rect">
                <a:avLst/>
              </a:prstGeom>
              <a:blipFill rotWithShape="1">
                <a:blip r:embed="rId6"/>
                <a:stretch>
                  <a:fillRect l="-2081" b="-1320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rgbClr val="008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3992125" y="3353107"/>
                <a:ext cx="100001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/>
                          <a:ea typeface="华文楷体" panose="02010600040101010101" pitchFamily="2" charset="-122"/>
                        </a:rPr>
                        <m:t>𝒙</m:t>
                      </m:r>
                      <m:r>
                        <a:rPr lang="en-US" altLang="zh-CN" sz="2400" b="1" i="1" smtClean="0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n-US" altLang="zh-CN" sz="2400" b="1" i="1" smtClean="0">
                          <a:latin typeface="Cambria Math"/>
                          <a:ea typeface="Cambria Math"/>
                        </a:rPr>
                        <m:t>𝒛</m:t>
                      </m:r>
                    </m:oMath>
                  </m:oMathPara>
                </a14:m>
                <a:endParaRPr lang="zh-CN" altLang="en-US" sz="2400" b="1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125" y="3353107"/>
                <a:ext cx="1000017" cy="64633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2" name="灯片编号占位符 1"/>
          <p:cNvSpPr txBox="1"/>
          <p:nvPr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77B520B4-ABF8-49CA-9AC9-A634BAFCCFD8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tags/tag1.xml><?xml version="1.0" encoding="utf-8"?>
<p:tagLst xmlns:p="http://schemas.openxmlformats.org/presentationml/2006/main">
  <p:tag name="MH" val="20160202082519"/>
  <p:tag name="MH_LIBRARY" val="GRAPHIC"/>
  <p:tag name="MH_TYPE" val="Other"/>
  <p:tag name="MH_ORDER" val="4"/>
</p:tagLst>
</file>

<file path=ppt/tags/tag10.xml><?xml version="1.0" encoding="utf-8"?>
<p:tagLst xmlns:p="http://schemas.openxmlformats.org/presentationml/2006/main">
  <p:tag name="MH" val="20160202082519"/>
  <p:tag name="MH_LIBRARY" val="GRAPHIC"/>
  <p:tag name="MH_TYPE" val="Other"/>
  <p:tag name="MH_ORDER" val="4"/>
</p:tagLst>
</file>

<file path=ppt/tags/tag100.xml><?xml version="1.0" encoding="utf-8"?>
<p:tagLst xmlns:p="http://schemas.openxmlformats.org/presentationml/2006/main">
  <p:tag name="MH" val="20160203101803"/>
  <p:tag name="MH_LIBRARY" val="GRAPHIC"/>
  <p:tag name="MH_TYPE" val="Other"/>
  <p:tag name="MH_ORDER" val="2"/>
</p:tagLst>
</file>

<file path=ppt/tags/tag101.xml><?xml version="1.0" encoding="utf-8"?>
<p:tagLst xmlns:p="http://schemas.openxmlformats.org/presentationml/2006/main">
  <p:tag name="MH" val="20160203101803"/>
  <p:tag name="MH_LIBRARY" val="GRAPHIC"/>
  <p:tag name="MH_TYPE" val="Title"/>
  <p:tag name="MH_ORDER" val="1"/>
</p:tagLst>
</file>

<file path=ppt/tags/tag102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03.xml><?xml version="1.0" encoding="utf-8"?>
<p:tagLst xmlns:p="http://schemas.openxmlformats.org/presentationml/2006/main">
  <p:tag name="MH" val="20160203101803"/>
  <p:tag name="MH_LIBRARY" val="GRAPHIC"/>
  <p:tag name="MH_TYPE" val="Other"/>
  <p:tag name="MH_ORDER" val="2"/>
</p:tagLst>
</file>

<file path=ppt/tags/tag104.xml><?xml version="1.0" encoding="utf-8"?>
<p:tagLst xmlns:p="http://schemas.openxmlformats.org/presentationml/2006/main">
  <p:tag name="MH" val="20160203101803"/>
  <p:tag name="MH_LIBRARY" val="GRAPHIC"/>
  <p:tag name="MH_TYPE" val="Title"/>
  <p:tag name="MH_ORDER" val="1"/>
</p:tagLst>
</file>

<file path=ppt/tags/tag105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06.xml><?xml version="1.0" encoding="utf-8"?>
<p:tagLst xmlns:p="http://schemas.openxmlformats.org/presentationml/2006/main">
  <p:tag name="MH" val="20160203101803"/>
  <p:tag name="MH_LIBRARY" val="GRAPHIC"/>
  <p:tag name="MH_TYPE" val="Other"/>
  <p:tag name="MH_ORDER" val="2"/>
</p:tagLst>
</file>

<file path=ppt/tags/tag107.xml><?xml version="1.0" encoding="utf-8"?>
<p:tagLst xmlns:p="http://schemas.openxmlformats.org/presentationml/2006/main">
  <p:tag name="MH" val="20160203101803"/>
  <p:tag name="MH_LIBRARY" val="GRAPHIC"/>
  <p:tag name="MH_TYPE" val="Title"/>
  <p:tag name="MH_ORDER" val="1"/>
</p:tagLst>
</file>

<file path=ppt/tags/tag108.xml><?xml version="1.0" encoding="utf-8"?>
<p:tagLst xmlns:p="http://schemas.openxmlformats.org/presentationml/2006/main">
  <p:tag name="MH" val="20160203101803"/>
  <p:tag name="MH_LIBRARY" val="GRAPHIC"/>
  <p:tag name="MH_TYPE" val="Other"/>
  <p:tag name="MH_ORDER" val="2"/>
</p:tagLst>
</file>

<file path=ppt/tags/tag109.xml><?xml version="1.0" encoding="utf-8"?>
<p:tagLst xmlns:p="http://schemas.openxmlformats.org/presentationml/2006/main">
  <p:tag name="MH" val="20160203101803"/>
  <p:tag name="MH_LIBRARY" val="GRAPHIC"/>
  <p:tag name="MH_TYPE" val="Title"/>
  <p:tag name="MH_ORDER" val="1"/>
</p:tagLst>
</file>

<file path=ppt/tags/tag11.xml><?xml version="1.0" encoding="utf-8"?>
<p:tagLst xmlns:p="http://schemas.openxmlformats.org/presentationml/2006/main">
  <p:tag name="MH" val="20160202082519"/>
  <p:tag name="MH_LIBRARY" val="GRAPHIC"/>
  <p:tag name="MH_TYPE" val="Other"/>
  <p:tag name="MH_ORDER" val="4"/>
</p:tagLst>
</file>

<file path=ppt/tags/tag110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11.xml><?xml version="1.0" encoding="utf-8"?>
<p:tagLst xmlns:p="http://schemas.openxmlformats.org/presentationml/2006/main">
  <p:tag name="MH" val="20160203101803"/>
  <p:tag name="MH_LIBRARY" val="GRAPHIC"/>
  <p:tag name="MH_TYPE" val="Other"/>
  <p:tag name="MH_ORDER" val="2"/>
</p:tagLst>
</file>

<file path=ppt/tags/tag112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13.xml><?xml version="1.0" encoding="utf-8"?>
<p:tagLst xmlns:p="http://schemas.openxmlformats.org/presentationml/2006/main">
  <p:tag name="MH" val="20160203101803"/>
  <p:tag name="MH_LIBRARY" val="GRAPHIC"/>
  <p:tag name="MH_TYPE" val="Other"/>
  <p:tag name="MH_ORDER" val="2"/>
</p:tagLst>
</file>

<file path=ppt/tags/tag114.xml><?xml version="1.0" encoding="utf-8"?>
<p:tagLst xmlns:p="http://schemas.openxmlformats.org/presentationml/2006/main">
  <p:tag name="MH" val="20160203101803"/>
  <p:tag name="MH_LIBRARY" val="GRAPHIC"/>
  <p:tag name="MH_TYPE" val="Title"/>
  <p:tag name="MH_ORDER" val="1"/>
</p:tagLst>
</file>

<file path=ppt/tags/tag115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16.xml><?xml version="1.0" encoding="utf-8"?>
<p:tagLst xmlns:p="http://schemas.openxmlformats.org/presentationml/2006/main">
  <p:tag name="MH" val="20160203101803"/>
  <p:tag name="MH_LIBRARY" val="GRAPHIC"/>
  <p:tag name="MH_TYPE" val="Title"/>
  <p:tag name="MH_ORDER" val="1"/>
</p:tagLst>
</file>

<file path=ppt/tags/tag117.xml><?xml version="1.0" encoding="utf-8"?>
<p:tagLst xmlns:p="http://schemas.openxmlformats.org/presentationml/2006/main">
  <p:tag name="MH" val="20160203101803"/>
  <p:tag name="MH_LIBRARY" val="GRAPHIC"/>
  <p:tag name="MH_TYPE" val="Other"/>
  <p:tag name="MH_ORDER" val="2"/>
</p:tagLst>
</file>

<file path=ppt/tags/tag118.xml><?xml version="1.0" encoding="utf-8"?>
<p:tagLst xmlns:p="http://schemas.openxmlformats.org/presentationml/2006/main">
  <p:tag name="MH" val="20160203101803"/>
  <p:tag name="MH_LIBRARY" val="GRAPHIC"/>
  <p:tag name="MH_TYPE" val="Title"/>
  <p:tag name="MH_ORDER" val="1"/>
</p:tagLst>
</file>

<file path=ppt/tags/tag119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2.xml><?xml version="1.0" encoding="utf-8"?>
<p:tagLst xmlns:p="http://schemas.openxmlformats.org/presentationml/2006/main">
  <p:tag name="MH" val="20160202082519"/>
  <p:tag name="MH_LIBRARY" val="GRAPHIC"/>
  <p:tag name="MH_TYPE" val="Other"/>
  <p:tag name="MH_ORDER" val="4"/>
</p:tagLst>
</file>

<file path=ppt/tags/tag120.xml><?xml version="1.0" encoding="utf-8"?>
<p:tagLst xmlns:p="http://schemas.openxmlformats.org/presentationml/2006/main">
  <p:tag name="MH" val="20160203101803"/>
  <p:tag name="MH_LIBRARY" val="GRAPHIC"/>
  <p:tag name="MH_TYPE" val="Other"/>
  <p:tag name="MH_ORDER" val="2"/>
</p:tagLst>
</file>

<file path=ppt/tags/tag121.xml><?xml version="1.0" encoding="utf-8"?>
<p:tagLst xmlns:p="http://schemas.openxmlformats.org/presentationml/2006/main">
  <p:tag name="MH" val="20160203101803"/>
  <p:tag name="MH_LIBRARY" val="GRAPHIC"/>
  <p:tag name="MH_TYPE" val="Title"/>
  <p:tag name="MH_ORDER" val="1"/>
</p:tagLst>
</file>

<file path=ppt/tags/tag122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3.xml><?xml version="1.0" encoding="utf-8"?>
<p:tagLst xmlns:p="http://schemas.openxmlformats.org/presentationml/2006/main">
  <p:tag name="MH" val="20160203101803"/>
  <p:tag name="MH_LIBRARY" val="GRAPHIC"/>
  <p:tag name="MH_TYPE" val="Other"/>
  <p:tag name="MH_ORDER" val="2"/>
</p:tagLst>
</file>

<file path=ppt/tags/tag14.xml><?xml version="1.0" encoding="utf-8"?>
<p:tagLst xmlns:p="http://schemas.openxmlformats.org/presentationml/2006/main">
  <p:tag name="MH" val="20160203101803"/>
  <p:tag name="MH_LIBRARY" val="GRAPHIC"/>
  <p:tag name="MH_TYPE" val="Title"/>
  <p:tag name="MH_ORDER" val="1"/>
</p:tagLst>
</file>

<file path=ppt/tags/tag15.xml><?xml version="1.0" encoding="utf-8"?>
<p:tagLst xmlns:p="http://schemas.openxmlformats.org/presentationml/2006/main">
  <p:tag name="MH" val="20160203101803"/>
  <p:tag name="MH_LIBRARY" val="GRAPHIC"/>
  <p:tag name="MH_TYPE" val="Other"/>
  <p:tag name="MH_ORDER" val="2"/>
</p:tagLst>
</file>

<file path=ppt/tags/tag16.xml><?xml version="1.0" encoding="utf-8"?>
<p:tagLst xmlns:p="http://schemas.openxmlformats.org/presentationml/2006/main">
  <p:tag name="MH" val="20160203101803"/>
  <p:tag name="MH_LIBRARY" val="GRAPHIC"/>
  <p:tag name="MH_TYPE" val="Title"/>
  <p:tag name="MH_ORDER" val="1"/>
</p:tagLst>
</file>

<file path=ppt/tags/tag17.xml><?xml version="1.0" encoding="utf-8"?>
<p:tagLst xmlns:p="http://schemas.openxmlformats.org/presentationml/2006/main">
  <p:tag name="MH" val="20160203101803"/>
  <p:tag name="MH_LIBRARY" val="GRAPHIC"/>
  <p:tag name="MH_TYPE" val="Other"/>
  <p:tag name="MH_ORDER" val="2"/>
</p:tagLst>
</file>

<file path=ppt/tags/tag18.xml><?xml version="1.0" encoding="utf-8"?>
<p:tagLst xmlns:p="http://schemas.openxmlformats.org/presentationml/2006/main">
  <p:tag name="MH" val="20160203101803"/>
  <p:tag name="MH_LIBRARY" val="GRAPHIC"/>
  <p:tag name="MH_TYPE" val="Title"/>
  <p:tag name="MH_ORDER" val="1"/>
</p:tagLst>
</file>

<file path=ppt/tags/tag19.xml><?xml version="1.0" encoding="utf-8"?>
<p:tagLst xmlns:p="http://schemas.openxmlformats.org/presentationml/2006/main">
  <p:tag name="MH" val="20160203101803"/>
  <p:tag name="MH_LIBRARY" val="GRAPHIC"/>
  <p:tag name="MH_TYPE" val="Other"/>
  <p:tag name="MH_ORDER" val="2"/>
</p:tagLst>
</file>

<file path=ppt/tags/tag2.xml><?xml version="1.0" encoding="utf-8"?>
<p:tagLst xmlns:p="http://schemas.openxmlformats.org/presentationml/2006/main">
  <p:tag name="MH" val="20160202082519"/>
  <p:tag name="MH_LIBRARY" val="GRAPHIC"/>
  <p:tag name="MH_TYPE" val="Other"/>
  <p:tag name="MH_ORDER" val="4"/>
</p:tagLst>
</file>

<file path=ppt/tags/tag20.xml><?xml version="1.0" encoding="utf-8"?>
<p:tagLst xmlns:p="http://schemas.openxmlformats.org/presentationml/2006/main">
  <p:tag name="MH" val="20160203101803"/>
  <p:tag name="MH_LIBRARY" val="GRAPHIC"/>
  <p:tag name="MH_TYPE" val="Title"/>
  <p:tag name="MH_ORDER" val="1"/>
</p:tagLst>
</file>

<file path=ppt/tags/tag21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22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23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24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25.xml><?xml version="1.0" encoding="utf-8"?>
<p:tagLst xmlns:p="http://schemas.openxmlformats.org/presentationml/2006/main">
  <p:tag name="MH" val="20160203101803"/>
  <p:tag name="MH_LIBRARY" val="GRAPHIC"/>
  <p:tag name="MH_TYPE" val="Other"/>
  <p:tag name="MH_ORDER" val="3"/>
</p:tagLst>
</file>

<file path=ppt/tags/tag26.xml><?xml version="1.0" encoding="utf-8"?>
<p:tagLst xmlns:p="http://schemas.openxmlformats.org/presentationml/2006/main">
  <p:tag name="MH" val="20160203101803"/>
  <p:tag name="MH_LIBRARY" val="GRAPHIC"/>
  <p:tag name="MH_TYPE" val="Other"/>
  <p:tag name="MH_ORDER" val="4"/>
</p:tagLst>
</file>

<file path=ppt/tags/tag27.xml><?xml version="1.0" encoding="utf-8"?>
<p:tagLst xmlns:p="http://schemas.openxmlformats.org/presentationml/2006/main">
  <p:tag name="MH" val="20160203101803"/>
  <p:tag name="MH_LIBRARY" val="GRAPHIC"/>
  <p:tag name="MH_TYPE" val="Other"/>
  <p:tag name="MH_ORDER" val="5"/>
</p:tagLst>
</file>

<file path=ppt/tags/tag28.xml><?xml version="1.0" encoding="utf-8"?>
<p:tagLst xmlns:p="http://schemas.openxmlformats.org/presentationml/2006/main">
  <p:tag name="MH" val="20160203101803"/>
  <p:tag name="MH_LIBRARY" val="GRAPHIC"/>
  <p:tag name="MH_TYPE" val="Other"/>
  <p:tag name="MH_ORDER" val="6"/>
</p:tagLst>
</file>

<file path=ppt/tags/tag29.xml><?xml version="1.0" encoding="utf-8"?>
<p:tagLst xmlns:p="http://schemas.openxmlformats.org/presentationml/2006/main">
  <p:tag name="MH" val="20160203101803"/>
  <p:tag name="MH_LIBRARY" val="GRAPHIC"/>
  <p:tag name="MH_TYPE" val="Other"/>
  <p:tag name="MH_ORDER" val="4"/>
</p:tagLst>
</file>

<file path=ppt/tags/tag3.xml><?xml version="1.0" encoding="utf-8"?>
<p:tagLst xmlns:p="http://schemas.openxmlformats.org/presentationml/2006/main">
  <p:tag name="MH" val="20160202082519"/>
  <p:tag name="MH_LIBRARY" val="GRAPHIC"/>
  <p:tag name="MH_TYPE" val="Other"/>
  <p:tag name="MH_ORDER" val="4"/>
</p:tagLst>
</file>

<file path=ppt/tags/tag30.xml><?xml version="1.0" encoding="utf-8"?>
<p:tagLst xmlns:p="http://schemas.openxmlformats.org/presentationml/2006/main">
  <p:tag name="MH" val="20160203101803"/>
  <p:tag name="MH_LIBRARY" val="GRAPHIC"/>
  <p:tag name="MH_TYPE" val="Other"/>
  <p:tag name="MH_ORDER" val="4"/>
</p:tagLst>
</file>

<file path=ppt/tags/tag31.xml><?xml version="1.0" encoding="utf-8"?>
<p:tagLst xmlns:p="http://schemas.openxmlformats.org/presentationml/2006/main">
  <p:tag name="MH" val="20160203101803"/>
  <p:tag name="MH_LIBRARY" val="GRAPHIC"/>
  <p:tag name="MH_TYPE" val="Other"/>
  <p:tag name="MH_ORDER" val="6"/>
</p:tagLst>
</file>

<file path=ppt/tags/tag32.xml><?xml version="1.0" encoding="utf-8"?>
<p:tagLst xmlns:p="http://schemas.openxmlformats.org/presentationml/2006/main">
  <p:tag name="MH" val="20160203101803"/>
  <p:tag name="MH_LIBRARY" val="GRAPHIC"/>
  <p:tag name="MH_TYPE" val="Other"/>
  <p:tag name="MH_ORDER" val="6"/>
</p:tagLst>
</file>

<file path=ppt/tags/tag33.xml><?xml version="1.0" encoding="utf-8"?>
<p:tagLst xmlns:p="http://schemas.openxmlformats.org/presentationml/2006/main">
  <p:tag name="MH" val="20160203101803"/>
  <p:tag name="MH_LIBRARY" val="GRAPHIC"/>
  <p:tag name="MH_TYPE" val="Other"/>
  <p:tag name="MH_ORDER" val="4"/>
</p:tagLst>
</file>

<file path=ppt/tags/tag34.xml><?xml version="1.0" encoding="utf-8"?>
<p:tagLst xmlns:p="http://schemas.openxmlformats.org/presentationml/2006/main">
  <p:tag name="MH" val="20160203101803"/>
  <p:tag name="MH_LIBRARY" val="GRAPHIC"/>
  <p:tag name="MH_TYPE" val="Other"/>
  <p:tag name="MH_ORDER" val="4"/>
</p:tagLst>
</file>

<file path=ppt/tags/tag35.xml><?xml version="1.0" encoding="utf-8"?>
<p:tagLst xmlns:p="http://schemas.openxmlformats.org/presentationml/2006/main">
  <p:tag name="MH" val="20160203101803"/>
  <p:tag name="MH_LIBRARY" val="GRAPHIC"/>
  <p:tag name="MH_TYPE" val="Other"/>
  <p:tag name="MH_ORDER" val="4"/>
</p:tagLst>
</file>

<file path=ppt/tags/tag36.xml><?xml version="1.0" encoding="utf-8"?>
<p:tagLst xmlns:p="http://schemas.openxmlformats.org/presentationml/2006/main">
  <p:tag name="MH" val="20160203101803"/>
  <p:tag name="MH_LIBRARY" val="GRAPHIC"/>
  <p:tag name="MH_TYPE" val="Other"/>
  <p:tag name="MH_ORDER" val="2"/>
</p:tagLst>
</file>

<file path=ppt/tags/tag37.xml><?xml version="1.0" encoding="utf-8"?>
<p:tagLst xmlns:p="http://schemas.openxmlformats.org/presentationml/2006/main">
  <p:tag name="MH" val="20160203101803"/>
  <p:tag name="MH_LIBRARY" val="GRAPHIC"/>
  <p:tag name="MH_TYPE" val="Title"/>
  <p:tag name="MH_ORDER" val="1"/>
</p:tagLst>
</file>

<file path=ppt/tags/tag38.xml><?xml version="1.0" encoding="utf-8"?>
<p:tagLst xmlns:p="http://schemas.openxmlformats.org/presentationml/2006/main">
  <p:tag name="MH" val="20160203101803"/>
  <p:tag name="MH_LIBRARY" val="GRAPHIC"/>
  <p:tag name="MH_TYPE" val="Other"/>
  <p:tag name="MH_ORDER" val="2"/>
</p:tagLst>
</file>

<file path=ppt/tags/tag39.xml><?xml version="1.0" encoding="utf-8"?>
<p:tagLst xmlns:p="http://schemas.openxmlformats.org/presentationml/2006/main">
  <p:tag name="MH" val="20160203101803"/>
  <p:tag name="MH_LIBRARY" val="GRAPHIC"/>
  <p:tag name="MH_TYPE" val="Title"/>
  <p:tag name="MH_ORDER" val="1"/>
</p:tagLst>
</file>

<file path=ppt/tags/tag4.xml><?xml version="1.0" encoding="utf-8"?>
<p:tagLst xmlns:p="http://schemas.openxmlformats.org/presentationml/2006/main">
  <p:tag name="MH" val="20160202082519"/>
  <p:tag name="MH_LIBRARY" val="GRAPHIC"/>
  <p:tag name="MH_TYPE" val="Other"/>
  <p:tag name="MH_ORDER" val="4"/>
</p:tagLst>
</file>

<file path=ppt/tags/tag40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41.xml><?xml version="1.0" encoding="utf-8"?>
<p:tagLst xmlns:p="http://schemas.openxmlformats.org/presentationml/2006/main">
  <p:tag name="MH" val="20160203101803"/>
  <p:tag name="MH_LIBRARY" val="GRAPHIC"/>
  <p:tag name="MH_TYPE" val="Other"/>
  <p:tag name="MH_ORDER" val="2"/>
</p:tagLst>
</file>

<file path=ppt/tags/tag42.xml><?xml version="1.0" encoding="utf-8"?>
<p:tagLst xmlns:p="http://schemas.openxmlformats.org/presentationml/2006/main">
  <p:tag name="MH" val="20160203101803"/>
  <p:tag name="MH_LIBRARY" val="GRAPHIC"/>
  <p:tag name="MH_TYPE" val="Title"/>
  <p:tag name="MH_ORDER" val="1"/>
</p:tagLst>
</file>

<file path=ppt/tags/tag43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44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45.xml><?xml version="1.0" encoding="utf-8"?>
<p:tagLst xmlns:p="http://schemas.openxmlformats.org/presentationml/2006/main">
  <p:tag name="MH" val="20160203101803"/>
  <p:tag name="MH_LIBRARY" val="GRAPHIC"/>
  <p:tag name="MH_TYPE" val="Other"/>
  <p:tag name="MH_ORDER" val="2"/>
</p:tagLst>
</file>

<file path=ppt/tags/tag46.xml><?xml version="1.0" encoding="utf-8"?>
<p:tagLst xmlns:p="http://schemas.openxmlformats.org/presentationml/2006/main">
  <p:tag name="MH" val="20160203101803"/>
  <p:tag name="MH_LIBRARY" val="GRAPHIC"/>
  <p:tag name="MH_TYPE" val="Title"/>
  <p:tag name="MH_ORDER" val="1"/>
</p:tagLst>
</file>

<file path=ppt/tags/tag47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48.xml><?xml version="1.0" encoding="utf-8"?>
<p:tagLst xmlns:p="http://schemas.openxmlformats.org/presentationml/2006/main">
  <p:tag name="MH" val="20160203101803"/>
  <p:tag name="MH_LIBRARY" val="GRAPHIC"/>
  <p:tag name="MH_TYPE" val="Other"/>
  <p:tag name="MH_ORDER" val="2"/>
</p:tagLst>
</file>

<file path=ppt/tags/tag49.xml><?xml version="1.0" encoding="utf-8"?>
<p:tagLst xmlns:p="http://schemas.openxmlformats.org/presentationml/2006/main">
  <p:tag name="MH" val="20160203101803"/>
  <p:tag name="MH_LIBRARY" val="GRAPHIC"/>
  <p:tag name="MH_TYPE" val="Title"/>
  <p:tag name="MH_ORDER" val="1"/>
</p:tagLst>
</file>

<file path=ppt/tags/tag5.xml><?xml version="1.0" encoding="utf-8"?>
<p:tagLst xmlns:p="http://schemas.openxmlformats.org/presentationml/2006/main">
  <p:tag name="MH" val="20160202082519"/>
  <p:tag name="MH_LIBRARY" val="GRAPHIC"/>
  <p:tag name="MH_TYPE" val="Other"/>
  <p:tag name="MH_ORDER" val="4"/>
</p:tagLst>
</file>

<file path=ppt/tags/tag50.xml><?xml version="1.0" encoding="utf-8"?>
<p:tagLst xmlns:p="http://schemas.openxmlformats.org/presentationml/2006/main">
  <p:tag name="MH" val="20160203101803"/>
  <p:tag name="MH_LIBRARY" val="GRAPHIC"/>
  <p:tag name="MH_TYPE" val="Other"/>
  <p:tag name="MH_ORDER" val="2"/>
</p:tagLst>
</file>

<file path=ppt/tags/tag51.xml><?xml version="1.0" encoding="utf-8"?>
<p:tagLst xmlns:p="http://schemas.openxmlformats.org/presentationml/2006/main">
  <p:tag name="MH" val="20160203101803"/>
  <p:tag name="MH_LIBRARY" val="GRAPHIC"/>
  <p:tag name="MH_TYPE" val="Title"/>
  <p:tag name="MH_ORDER" val="1"/>
</p:tagLst>
</file>

<file path=ppt/tags/tag52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53.xml><?xml version="1.0" encoding="utf-8"?>
<p:tagLst xmlns:p="http://schemas.openxmlformats.org/presentationml/2006/main">
  <p:tag name="MH" val="20160203101803"/>
  <p:tag name="MH_LIBRARY" val="GRAPHIC"/>
  <p:tag name="MH_TYPE" val="Other"/>
  <p:tag name="MH_ORDER" val="2"/>
</p:tagLst>
</file>

<file path=ppt/tags/tag54.xml><?xml version="1.0" encoding="utf-8"?>
<p:tagLst xmlns:p="http://schemas.openxmlformats.org/presentationml/2006/main">
  <p:tag name="MH" val="20160203101803"/>
  <p:tag name="MH_LIBRARY" val="GRAPHIC"/>
  <p:tag name="MH_TYPE" val="Title"/>
  <p:tag name="MH_ORDER" val="1"/>
</p:tagLst>
</file>

<file path=ppt/tags/tag55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56.xml><?xml version="1.0" encoding="utf-8"?>
<p:tagLst xmlns:p="http://schemas.openxmlformats.org/presentationml/2006/main">
  <p:tag name="MH" val="20160203101803"/>
  <p:tag name="MH_LIBRARY" val="GRAPHIC"/>
  <p:tag name="MH_TYPE" val="Other"/>
  <p:tag name="MH_ORDER" val="2"/>
</p:tagLst>
</file>

<file path=ppt/tags/tag57.xml><?xml version="1.0" encoding="utf-8"?>
<p:tagLst xmlns:p="http://schemas.openxmlformats.org/presentationml/2006/main">
  <p:tag name="MH" val="20160203101803"/>
  <p:tag name="MH_LIBRARY" val="GRAPHIC"/>
  <p:tag name="MH_TYPE" val="Title"/>
  <p:tag name="MH_ORDER" val="1"/>
</p:tagLst>
</file>

<file path=ppt/tags/tag58.xml><?xml version="1.0" encoding="utf-8"?>
<p:tagLst xmlns:p="http://schemas.openxmlformats.org/presentationml/2006/main">
  <p:tag name="MH" val="20160203101803"/>
  <p:tag name="MH_LIBRARY" val="GRAPHIC"/>
  <p:tag name="MH_TYPE" val="Other"/>
  <p:tag name="MH_ORDER" val="8"/>
</p:tagLst>
</file>

<file path=ppt/tags/tag59.xml><?xml version="1.0" encoding="utf-8"?>
<p:tagLst xmlns:p="http://schemas.openxmlformats.org/presentationml/2006/main">
  <p:tag name="MH" val="20160203101803"/>
  <p:tag name="MH_LIBRARY" val="GRAPHIC"/>
  <p:tag name="MH_TYPE" val="Other"/>
  <p:tag name="MH_ORDER" val="8"/>
</p:tagLst>
</file>

<file path=ppt/tags/tag6.xml><?xml version="1.0" encoding="utf-8"?>
<p:tagLst xmlns:p="http://schemas.openxmlformats.org/presentationml/2006/main">
  <p:tag name="MH" val="20160202082519"/>
  <p:tag name="MH_LIBRARY" val="GRAPHIC"/>
  <p:tag name="MH_TYPE" val="Other"/>
  <p:tag name="MH_ORDER" val="4"/>
</p:tagLst>
</file>

<file path=ppt/tags/tag60.xml><?xml version="1.0" encoding="utf-8"?>
<p:tagLst xmlns:p="http://schemas.openxmlformats.org/presentationml/2006/main">
  <p:tag name="MH" val="20160203101803"/>
  <p:tag name="MH_LIBRARY" val="GRAPHIC"/>
  <p:tag name="MH_TYPE" val="Other"/>
  <p:tag name="MH_ORDER" val="8"/>
</p:tagLst>
</file>

<file path=ppt/tags/tag61.xml><?xml version="1.0" encoding="utf-8"?>
<p:tagLst xmlns:p="http://schemas.openxmlformats.org/presentationml/2006/main">
  <p:tag name="MH" val="20160203101803"/>
  <p:tag name="MH_LIBRARY" val="GRAPHIC"/>
  <p:tag name="MH_TYPE" val="Other"/>
  <p:tag name="MH_ORDER" val="8"/>
</p:tagLst>
</file>

<file path=ppt/tags/tag62.xml><?xml version="1.0" encoding="utf-8"?>
<p:tagLst xmlns:p="http://schemas.openxmlformats.org/presentationml/2006/main">
  <p:tag name="MH" val="20160203101803"/>
  <p:tag name="MH_LIBRARY" val="GRAPHIC"/>
  <p:tag name="MH_TYPE" val="Other"/>
  <p:tag name="MH_ORDER" val="8"/>
</p:tagLst>
</file>

<file path=ppt/tags/tag63.xml><?xml version="1.0" encoding="utf-8"?>
<p:tagLst xmlns:p="http://schemas.openxmlformats.org/presentationml/2006/main">
  <p:tag name="MH" val="20160203101803"/>
  <p:tag name="MH_LIBRARY" val="GRAPHIC"/>
  <p:tag name="MH_TYPE" val="Other"/>
  <p:tag name="MH_ORDER" val="8"/>
</p:tagLst>
</file>

<file path=ppt/tags/tag64.xml><?xml version="1.0" encoding="utf-8"?>
<p:tagLst xmlns:p="http://schemas.openxmlformats.org/presentationml/2006/main">
  <p:tag name="MH" val="20160203101803"/>
  <p:tag name="MH_LIBRARY" val="GRAPHIC"/>
  <p:tag name="MH_TYPE" val="Other"/>
  <p:tag name="MH_ORDER" val="8"/>
</p:tagLst>
</file>

<file path=ppt/tags/tag65.xml><?xml version="1.0" encoding="utf-8"?>
<p:tagLst xmlns:p="http://schemas.openxmlformats.org/presentationml/2006/main">
  <p:tag name="MH" val="20160203101803"/>
  <p:tag name="MH_LIBRARY" val="GRAPHIC"/>
  <p:tag name="MH_TYPE" val="Other"/>
  <p:tag name="MH_ORDER" val="8"/>
</p:tagLst>
</file>

<file path=ppt/tags/tag66.xml><?xml version="1.0" encoding="utf-8"?>
<p:tagLst xmlns:p="http://schemas.openxmlformats.org/presentationml/2006/main">
  <p:tag name="MH" val="20160203101803"/>
  <p:tag name="MH_LIBRARY" val="GRAPHIC"/>
  <p:tag name="MH_TYPE" val="Other"/>
  <p:tag name="MH_ORDER" val="8"/>
</p:tagLst>
</file>

<file path=ppt/tags/tag67.xml><?xml version="1.0" encoding="utf-8"?>
<p:tagLst xmlns:p="http://schemas.openxmlformats.org/presentationml/2006/main">
  <p:tag name="MH" val="20160203101803"/>
  <p:tag name="MH_LIBRARY" val="GRAPHIC"/>
  <p:tag name="MH_TYPE" val="Other"/>
  <p:tag name="MH_ORDER" val="8"/>
</p:tagLst>
</file>

<file path=ppt/tags/tag68.xml><?xml version="1.0" encoding="utf-8"?>
<p:tagLst xmlns:p="http://schemas.openxmlformats.org/presentationml/2006/main">
  <p:tag name="MH" val="20160203101803"/>
  <p:tag name="MH_LIBRARY" val="GRAPHIC"/>
  <p:tag name="MH_TYPE" val="Other"/>
  <p:tag name="MH_ORDER" val="8"/>
</p:tagLst>
</file>

<file path=ppt/tags/tag69.xml><?xml version="1.0" encoding="utf-8"?>
<p:tagLst xmlns:p="http://schemas.openxmlformats.org/presentationml/2006/main">
  <p:tag name="MH" val="20160203101803"/>
  <p:tag name="MH_LIBRARY" val="GRAPHIC"/>
  <p:tag name="MH_TYPE" val="Other"/>
  <p:tag name="MH_ORDER" val="8"/>
</p:tagLst>
</file>

<file path=ppt/tags/tag7.xml><?xml version="1.0" encoding="utf-8"?>
<p:tagLst xmlns:p="http://schemas.openxmlformats.org/presentationml/2006/main">
  <p:tag name="MH" val="20160202082519"/>
  <p:tag name="MH_LIBRARY" val="GRAPHIC"/>
  <p:tag name="MH_TYPE" val="Other"/>
  <p:tag name="MH_ORDER" val="4"/>
</p:tagLst>
</file>

<file path=ppt/tags/tag70.xml><?xml version="1.0" encoding="utf-8"?>
<p:tagLst xmlns:p="http://schemas.openxmlformats.org/presentationml/2006/main">
  <p:tag name="MH" val="20160203101803"/>
  <p:tag name="MH_LIBRARY" val="GRAPHIC"/>
  <p:tag name="MH_TYPE" val="Other"/>
  <p:tag name="MH_ORDER" val="2"/>
</p:tagLst>
</file>

<file path=ppt/tags/tag71.xml><?xml version="1.0" encoding="utf-8"?>
<p:tagLst xmlns:p="http://schemas.openxmlformats.org/presentationml/2006/main">
  <p:tag name="MH" val="20160203101803"/>
  <p:tag name="MH_LIBRARY" val="GRAPHIC"/>
  <p:tag name="MH_TYPE" val="Title"/>
  <p:tag name="MH_ORDER" val="1"/>
</p:tagLst>
</file>

<file path=ppt/tags/tag72.xml><?xml version="1.0" encoding="utf-8"?>
<p:tagLst xmlns:p="http://schemas.openxmlformats.org/presentationml/2006/main">
  <p:tag name="MH" val="20160203101803"/>
  <p:tag name="MH_LIBRARY" val="GRAPHIC"/>
  <p:tag name="MH_TYPE" val="Other"/>
  <p:tag name="MH_ORDER" val="2"/>
</p:tagLst>
</file>

<file path=ppt/tags/tag73.xml><?xml version="1.0" encoding="utf-8"?>
<p:tagLst xmlns:p="http://schemas.openxmlformats.org/presentationml/2006/main">
  <p:tag name="MH" val="20160203101803"/>
  <p:tag name="MH_LIBRARY" val="GRAPHIC"/>
  <p:tag name="MH_TYPE" val="Title"/>
  <p:tag name="MH_ORDER" val="1"/>
</p:tagLst>
</file>

<file path=ppt/tags/tag74.xml><?xml version="1.0" encoding="utf-8"?>
<p:tagLst xmlns:p="http://schemas.openxmlformats.org/presentationml/2006/main">
  <p:tag name="MH" val="20160203101803"/>
  <p:tag name="MH_LIBRARY" val="GRAPHIC"/>
  <p:tag name="MH_TYPE" val="Other"/>
  <p:tag name="MH_ORDER" val="2"/>
</p:tagLst>
</file>

<file path=ppt/tags/tag75.xml><?xml version="1.0" encoding="utf-8"?>
<p:tagLst xmlns:p="http://schemas.openxmlformats.org/presentationml/2006/main">
  <p:tag name="MH" val="20160203101803"/>
  <p:tag name="MH_LIBRARY" val="GRAPHIC"/>
  <p:tag name="MH_TYPE" val="Title"/>
  <p:tag name="MH_ORDER" val="1"/>
</p:tagLst>
</file>

<file path=ppt/tags/tag76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77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78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79.xml><?xml version="1.0" encoding="utf-8"?>
<p:tagLst xmlns:p="http://schemas.openxmlformats.org/presentationml/2006/main">
  <p:tag name="MH" val="20160203101803"/>
  <p:tag name="MH_LIBRARY" val="GRAPHIC"/>
  <p:tag name="MH_TYPE" val="Other"/>
  <p:tag name="MH_ORDER" val="2"/>
</p:tagLst>
</file>

<file path=ppt/tags/tag8.xml><?xml version="1.0" encoding="utf-8"?>
<p:tagLst xmlns:p="http://schemas.openxmlformats.org/presentationml/2006/main">
  <p:tag name="MH" val="20160202082519"/>
  <p:tag name="MH_LIBRARY" val="GRAPHIC"/>
  <p:tag name="MH_TYPE" val="Other"/>
  <p:tag name="MH_ORDER" val="4"/>
</p:tagLst>
</file>

<file path=ppt/tags/tag80.xml><?xml version="1.0" encoding="utf-8"?>
<p:tagLst xmlns:p="http://schemas.openxmlformats.org/presentationml/2006/main">
  <p:tag name="MH" val="20160203101803"/>
  <p:tag name="MH_LIBRARY" val="GRAPHIC"/>
  <p:tag name="MH_TYPE" val="Title"/>
  <p:tag name="MH_ORDER" val="1"/>
</p:tagLst>
</file>

<file path=ppt/tags/tag81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82.xml><?xml version="1.0" encoding="utf-8"?>
<p:tagLst xmlns:p="http://schemas.openxmlformats.org/presentationml/2006/main">
  <p:tag name="MH" val="20160203101803"/>
  <p:tag name="MH_LIBRARY" val="GRAPHIC"/>
  <p:tag name="MH_TYPE" val="Other"/>
  <p:tag name="MH_ORDER" val="2"/>
</p:tagLst>
</file>

<file path=ppt/tags/tag83.xml><?xml version="1.0" encoding="utf-8"?>
<p:tagLst xmlns:p="http://schemas.openxmlformats.org/presentationml/2006/main">
  <p:tag name="MH" val="20160203101803"/>
  <p:tag name="MH_LIBRARY" val="GRAPHIC"/>
  <p:tag name="MH_TYPE" val="Title"/>
  <p:tag name="MH_ORDER" val="1"/>
</p:tagLst>
</file>

<file path=ppt/tags/tag84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85.xml><?xml version="1.0" encoding="utf-8"?>
<p:tagLst xmlns:p="http://schemas.openxmlformats.org/presentationml/2006/main">
  <p:tag name="MH" val="20160203101803"/>
  <p:tag name="MH_LIBRARY" val="GRAPHIC"/>
  <p:tag name="MH_TYPE" val="Other"/>
  <p:tag name="MH_ORDER" val="2"/>
</p:tagLst>
</file>

<file path=ppt/tags/tag86.xml><?xml version="1.0" encoding="utf-8"?>
<p:tagLst xmlns:p="http://schemas.openxmlformats.org/presentationml/2006/main">
  <p:tag name="MH" val="20160203101803"/>
  <p:tag name="MH_LIBRARY" val="GRAPHIC"/>
  <p:tag name="MH_TYPE" val="Title"/>
  <p:tag name="MH_ORDER" val="1"/>
</p:tagLst>
</file>

<file path=ppt/tags/tag87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88.xml><?xml version="1.0" encoding="utf-8"?>
<p:tagLst xmlns:p="http://schemas.openxmlformats.org/presentationml/2006/main">
  <p:tag name="MH" val="20160203101803"/>
  <p:tag name="MH_LIBRARY" val="GRAPHIC"/>
  <p:tag name="MH_TYPE" val="Other"/>
  <p:tag name="MH_ORDER" val="2"/>
</p:tagLst>
</file>

<file path=ppt/tags/tag89.xml><?xml version="1.0" encoding="utf-8"?>
<p:tagLst xmlns:p="http://schemas.openxmlformats.org/presentationml/2006/main">
  <p:tag name="MH" val="20160203101803"/>
  <p:tag name="MH_LIBRARY" val="GRAPHIC"/>
  <p:tag name="MH_TYPE" val="Title"/>
  <p:tag name="MH_ORDER" val="1"/>
</p:tagLst>
</file>

<file path=ppt/tags/tag9.xml><?xml version="1.0" encoding="utf-8"?>
<p:tagLst xmlns:p="http://schemas.openxmlformats.org/presentationml/2006/main">
  <p:tag name="MH" val="20160202082519"/>
  <p:tag name="MH_LIBRARY" val="GRAPHIC"/>
  <p:tag name="MH_TYPE" val="Other"/>
  <p:tag name="MH_ORDER" val="4"/>
</p:tagLst>
</file>

<file path=ppt/tags/tag90.xml><?xml version="1.0" encoding="utf-8"?>
<p:tagLst xmlns:p="http://schemas.openxmlformats.org/presentationml/2006/main">
  <p:tag name="MH" val="20160203101803"/>
  <p:tag name="MH_LIBRARY" val="GRAPHIC"/>
  <p:tag name="MH_TYPE" val="Other"/>
  <p:tag name="MH_ORDER" val="2"/>
</p:tagLst>
</file>

<file path=ppt/tags/tag91.xml><?xml version="1.0" encoding="utf-8"?>
<p:tagLst xmlns:p="http://schemas.openxmlformats.org/presentationml/2006/main">
  <p:tag name="MH" val="20160203101803"/>
  <p:tag name="MH_LIBRARY" val="GRAPHIC"/>
  <p:tag name="MH_TYPE" val="Title"/>
  <p:tag name="MH_ORDER" val="1"/>
</p:tagLst>
</file>

<file path=ppt/tags/tag92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93.xml><?xml version="1.0" encoding="utf-8"?>
<p:tagLst xmlns:p="http://schemas.openxmlformats.org/presentationml/2006/main">
  <p:tag name="MH" val="20160203101803"/>
  <p:tag name="MH_LIBRARY" val="GRAPHIC"/>
  <p:tag name="MH_TYPE" val="Other"/>
  <p:tag name="MH_ORDER" val="2"/>
</p:tagLst>
</file>

<file path=ppt/tags/tag94.xml><?xml version="1.0" encoding="utf-8"?>
<p:tagLst xmlns:p="http://schemas.openxmlformats.org/presentationml/2006/main">
  <p:tag name="MH" val="20160203101803"/>
  <p:tag name="MH_LIBRARY" val="GRAPHIC"/>
  <p:tag name="MH_TYPE" val="Title"/>
  <p:tag name="MH_ORDER" val="1"/>
</p:tagLst>
</file>

<file path=ppt/tags/tag95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96.xml><?xml version="1.0" encoding="utf-8"?>
<p:tagLst xmlns:p="http://schemas.openxmlformats.org/presentationml/2006/main">
  <p:tag name="MH" val="20160203101803"/>
  <p:tag name="MH_LIBRARY" val="GRAPHIC"/>
  <p:tag name="MH_TYPE" val="Other"/>
  <p:tag name="MH_ORDER" val="2"/>
</p:tagLst>
</file>

<file path=ppt/tags/tag97.xml><?xml version="1.0" encoding="utf-8"?>
<p:tagLst xmlns:p="http://schemas.openxmlformats.org/presentationml/2006/main">
  <p:tag name="MH" val="20160203101803"/>
  <p:tag name="MH_LIBRARY" val="GRAPHIC"/>
  <p:tag name="MH_TYPE" val="Title"/>
  <p:tag name="MH_ORDER" val="1"/>
</p:tagLst>
</file>

<file path=ppt/tags/tag98.xml><?xml version="1.0" encoding="utf-8"?>
<p:tagLst xmlns:p="http://schemas.openxmlformats.org/presentationml/2006/main">
  <p:tag name="MH" val="20160203101803"/>
  <p:tag name="MH_LIBRARY" val="GRAPHIC"/>
  <p:tag name="MH_TYPE" val="Other"/>
  <p:tag name="MH_ORDER" val="2"/>
</p:tagLst>
</file>

<file path=ppt/tags/tag99.xml><?xml version="1.0" encoding="utf-8"?>
<p:tagLst xmlns:p="http://schemas.openxmlformats.org/presentationml/2006/main">
  <p:tag name="MH" val="20160203101803"/>
  <p:tag name="MH_LIBRARY" val="GRAPHIC"/>
  <p:tag name="MH_TYPE" val="Title"/>
  <p:tag name="MH_ORDER" val="1"/>
</p:tagLst>
</file>

<file path=ppt/theme/theme1.xml><?xml version="1.0" encoding="utf-8"?>
<a:theme xmlns:a="http://schemas.openxmlformats.org/drawingml/2006/main" name="1www.33ppt.com​​">
  <a:themeElements>
    <a:clrScheme name="自定义 3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118C3B"/>
      </a:accent1>
      <a:accent2>
        <a:srgbClr val="92D050"/>
      </a:accent2>
      <a:accent3>
        <a:srgbClr val="00A44A"/>
      </a:accent3>
      <a:accent4>
        <a:srgbClr val="FFC000"/>
      </a:accent4>
      <a:accent5>
        <a:srgbClr val="9CC815"/>
      </a:accent5>
      <a:accent6>
        <a:srgbClr val="FF0000"/>
      </a:accent6>
      <a:hlink>
        <a:srgbClr val="1D55C5"/>
      </a:hlink>
      <a:folHlink>
        <a:srgbClr val="800080"/>
      </a:folHlink>
    </a:clrScheme>
    <a:fontScheme name="自定义 3">
      <a:majorFont>
        <a:latin typeface="Impact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1-关系运算-1</Template>
  <TotalTime>0</TotalTime>
  <Words>11985</Words>
  <Application>WPS 演示</Application>
  <PresentationFormat>全屏显示(4:3)</PresentationFormat>
  <Paragraphs>2391</Paragraphs>
  <Slides>141</Slides>
  <Notes>15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50</vt:i4>
      </vt:variant>
      <vt:variant>
        <vt:lpstr>幻灯片标题</vt:lpstr>
      </vt:variant>
      <vt:variant>
        <vt:i4>141</vt:i4>
      </vt:variant>
    </vt:vector>
  </HeadingPairs>
  <TitlesOfParts>
    <vt:vector size="210" baseType="lpstr">
      <vt:lpstr>Arial</vt:lpstr>
      <vt:lpstr>宋体</vt:lpstr>
      <vt:lpstr>Wingdings</vt:lpstr>
      <vt:lpstr>Arial</vt:lpstr>
      <vt:lpstr>微软雅黑</vt:lpstr>
      <vt:lpstr>Times New Roman</vt:lpstr>
      <vt:lpstr>华文楷体</vt:lpstr>
      <vt:lpstr>Impact</vt:lpstr>
      <vt:lpstr>Wingdings 2</vt:lpstr>
      <vt:lpstr>Symbol</vt:lpstr>
      <vt:lpstr>Arial Unicode MS</vt:lpstr>
      <vt:lpstr>Calibri</vt:lpstr>
      <vt:lpstr>Wingdings 3</vt:lpstr>
      <vt:lpstr>华文行楷</vt:lpstr>
      <vt:lpstr>华文中宋</vt:lpstr>
      <vt:lpstr>楷体_GB2312</vt:lpstr>
      <vt:lpstr>新宋体</vt:lpstr>
      <vt:lpstr>隶书</vt:lpstr>
      <vt:lpstr>1www.33ppt.com​​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Administrator</cp:lastModifiedBy>
  <cp:revision>732</cp:revision>
  <cp:lastPrinted>2113-01-01T00:00:00Z</cp:lastPrinted>
  <dcterms:created xsi:type="dcterms:W3CDTF">2113-01-01T00:00:00Z</dcterms:created>
  <dcterms:modified xsi:type="dcterms:W3CDTF">2020-11-11T04:46:54Z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KSOProductBuildVer">
    <vt:lpwstr>2052-11.1.0.10132</vt:lpwstr>
  </property>
</Properties>
</file>